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7"/>
  </p:notesMasterIdLst>
  <p:sldIdLst>
    <p:sldId id="256" r:id="rId2"/>
    <p:sldId id="292" r:id="rId3"/>
    <p:sldId id="275" r:id="rId4"/>
    <p:sldId id="287" r:id="rId5"/>
    <p:sldId id="289" r:id="rId6"/>
    <p:sldId id="298" r:id="rId7"/>
    <p:sldId id="299" r:id="rId8"/>
    <p:sldId id="300" r:id="rId9"/>
    <p:sldId id="276" r:id="rId10"/>
    <p:sldId id="277" r:id="rId11"/>
    <p:sldId id="278" r:id="rId12"/>
    <p:sldId id="279" r:id="rId13"/>
    <p:sldId id="280" r:id="rId14"/>
    <p:sldId id="281" r:id="rId15"/>
    <p:sldId id="296" r:id="rId16"/>
    <p:sldId id="282" r:id="rId17"/>
    <p:sldId id="283" r:id="rId18"/>
    <p:sldId id="284" r:id="rId19"/>
    <p:sldId id="285" r:id="rId20"/>
    <p:sldId id="286" r:id="rId21"/>
    <p:sldId id="297" r:id="rId22"/>
    <p:sldId id="257" r:id="rId23"/>
    <p:sldId id="258" r:id="rId24"/>
    <p:sldId id="259" r:id="rId25"/>
    <p:sldId id="260" r:id="rId26"/>
    <p:sldId id="261" r:id="rId27"/>
    <p:sldId id="301" r:id="rId28"/>
    <p:sldId id="262" r:id="rId29"/>
    <p:sldId id="293" r:id="rId30"/>
    <p:sldId id="263" r:id="rId31"/>
    <p:sldId id="264" r:id="rId32"/>
    <p:sldId id="265" r:id="rId33"/>
    <p:sldId id="266" r:id="rId34"/>
    <p:sldId id="267" r:id="rId35"/>
    <p:sldId id="268" r:id="rId36"/>
    <p:sldId id="269" r:id="rId37"/>
    <p:sldId id="270" r:id="rId38"/>
    <p:sldId id="271" r:id="rId39"/>
    <p:sldId id="272" r:id="rId40"/>
    <p:sldId id="273" r:id="rId41"/>
    <p:sldId id="290" r:id="rId42"/>
    <p:sldId id="294" r:id="rId43"/>
    <p:sldId id="274" r:id="rId44"/>
    <p:sldId id="295"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44CC3-9D76-47F2-BB09-FF40F1480C24}" type="datetimeFigureOut">
              <a:rPr lang="en-US" smtClean="0"/>
              <a:pPr/>
              <a:t>4/17/2013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C46B6-AADE-4D40-BCC2-31A332B50E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1C46B6-AADE-4D40-BCC2-31A332B50EE8}"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BCDEC38-1A06-4DC3-A531-A05747AA999C}" type="datetimeFigureOut">
              <a:rPr lang="en-US" smtClean="0"/>
              <a:pPr/>
              <a:t>4/17/2013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A1EF5F5-5736-4496-8669-C06A67052C2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CDEC38-1A06-4DC3-A531-A05747AA999C}" type="datetimeFigureOut">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EF5F5-5736-4496-8669-C06A67052C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CDEC38-1A06-4DC3-A531-A05747AA999C}" type="datetimeFigureOut">
              <a:rPr lang="en-US" smtClean="0"/>
              <a:pPr/>
              <a:t>4/17/2013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EF5F5-5736-4496-8669-C06A67052C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BCDEC38-1A06-4DC3-A531-A05747AA999C}" type="datetimeFigureOut">
              <a:rPr lang="en-US" smtClean="0"/>
              <a:pPr/>
              <a:t>4/17/2013</a:t>
            </a:fld>
            <a:endParaRPr lang="en-US" dirty="0"/>
          </a:p>
        </p:txBody>
      </p:sp>
      <p:sp>
        <p:nvSpPr>
          <p:cNvPr id="9" name="Slide Number Placeholder 8"/>
          <p:cNvSpPr>
            <a:spLocks noGrp="1"/>
          </p:cNvSpPr>
          <p:nvPr>
            <p:ph type="sldNum" sz="quarter" idx="15"/>
          </p:nvPr>
        </p:nvSpPr>
        <p:spPr/>
        <p:txBody>
          <a:bodyPr rtlCol="0"/>
          <a:lstStyle/>
          <a:p>
            <a:fld id="{CA1EF5F5-5736-4496-8669-C06A67052C2C}"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BCDEC38-1A06-4DC3-A531-A05747AA999C}" type="datetimeFigureOut">
              <a:rPr lang="en-US" smtClean="0"/>
              <a:pPr/>
              <a:t>4/17/2013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A1EF5F5-5736-4496-8669-C06A67052C2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BCDEC38-1A06-4DC3-A531-A05747AA999C}" type="datetimeFigureOut">
              <a:rPr lang="en-US" smtClean="0"/>
              <a:pPr/>
              <a:t>4/17/2013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1EF5F5-5736-4496-8669-C06A67052C2C}"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BCDEC38-1A06-4DC3-A531-A05747AA999C}" type="datetimeFigureOut">
              <a:rPr lang="en-US" smtClean="0"/>
              <a:pPr/>
              <a:t>4/17/2013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1EF5F5-5736-4496-8669-C06A67052C2C}"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BCDEC38-1A06-4DC3-A531-A05747AA999C}" type="datetimeFigureOut">
              <a:rPr lang="en-US" smtClean="0"/>
              <a:pPr/>
              <a:t>4/17/2013</a:t>
            </a:fld>
            <a:endParaRPr lang="en-US" dirty="0"/>
          </a:p>
        </p:txBody>
      </p:sp>
      <p:sp>
        <p:nvSpPr>
          <p:cNvPr id="7" name="Slide Number Placeholder 6"/>
          <p:cNvSpPr>
            <a:spLocks noGrp="1"/>
          </p:cNvSpPr>
          <p:nvPr>
            <p:ph type="sldNum" sz="quarter" idx="11"/>
          </p:nvPr>
        </p:nvSpPr>
        <p:spPr/>
        <p:txBody>
          <a:bodyPr rtlCol="0"/>
          <a:lstStyle/>
          <a:p>
            <a:fld id="{CA1EF5F5-5736-4496-8669-C06A67052C2C}"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DEC38-1A06-4DC3-A531-A05747AA999C}" type="datetimeFigureOut">
              <a:rPr lang="en-US" smtClean="0"/>
              <a:pPr/>
              <a:t>4/17/2013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1EF5F5-5736-4496-8669-C06A67052C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BCDEC38-1A06-4DC3-A531-A05747AA999C}" type="datetimeFigureOut">
              <a:rPr lang="en-US" smtClean="0"/>
              <a:pPr/>
              <a:t>4/17/2013</a:t>
            </a:fld>
            <a:endParaRPr lang="en-US" dirty="0"/>
          </a:p>
        </p:txBody>
      </p:sp>
      <p:sp>
        <p:nvSpPr>
          <p:cNvPr id="22" name="Slide Number Placeholder 21"/>
          <p:cNvSpPr>
            <a:spLocks noGrp="1"/>
          </p:cNvSpPr>
          <p:nvPr>
            <p:ph type="sldNum" sz="quarter" idx="15"/>
          </p:nvPr>
        </p:nvSpPr>
        <p:spPr/>
        <p:txBody>
          <a:bodyPr rtlCol="0"/>
          <a:lstStyle/>
          <a:p>
            <a:fld id="{CA1EF5F5-5736-4496-8669-C06A67052C2C}"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BCDEC38-1A06-4DC3-A531-A05747AA999C}" type="datetimeFigureOut">
              <a:rPr lang="en-US" smtClean="0"/>
              <a:pPr/>
              <a:t>4/17/2013</a:t>
            </a:fld>
            <a:endParaRPr lang="en-US" dirty="0"/>
          </a:p>
        </p:txBody>
      </p:sp>
      <p:sp>
        <p:nvSpPr>
          <p:cNvPr id="18" name="Slide Number Placeholder 17"/>
          <p:cNvSpPr>
            <a:spLocks noGrp="1"/>
          </p:cNvSpPr>
          <p:nvPr>
            <p:ph type="sldNum" sz="quarter" idx="11"/>
          </p:nvPr>
        </p:nvSpPr>
        <p:spPr/>
        <p:txBody>
          <a:bodyPr rtlCol="0"/>
          <a:lstStyle/>
          <a:p>
            <a:fld id="{CA1EF5F5-5736-4496-8669-C06A67052C2C}"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BCDEC38-1A06-4DC3-A531-A05747AA999C}" type="datetimeFigureOut">
              <a:rPr lang="en-US" smtClean="0"/>
              <a:pPr/>
              <a:t>4/17/2013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A1EF5F5-5736-4496-8669-C06A67052C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U.S+gunship+Panay&amp;source=images&amp;cd=&amp;cad=rja&amp;docid=gUDWSH4c36D3tM&amp;tbnid=wq8IqwPJlWhdpM:&amp;ved=0CAUQjRw&amp;url=http://www.awesomestories.com/assets/uss-panay-attacked-by-japan-12-december-1937&amp;ei=C29lUdfyOMWR2gWKy4G4Bw&amp;psig=AFQjCNHumHDJmVEzQUj1Jv1nmX6CpkVJ5A&amp;ust=136568845494142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germany+attacks+poland&amp;source=images&amp;cd=&amp;cad=rja&amp;docid=Grn9GS00IvjpbM&amp;tbnid=Lnt_rxXJGE9dUM:&amp;ved=0CAUQjRw&amp;url=http://weaverfamilydiary.blogspot.com/2009/09/germany-attacks-poland.html&amp;ei=-m9lUfOQNsjg2QXw3oCoDg&amp;psig=AFQjCNGTiEYVbMZo9YyE_LRlvOzp_iFY0w&amp;ust=136568867910247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FDR&amp;source=images&amp;cd=&amp;cad=rja&amp;docid=UQHu26dGIzQ6qM&amp;tbnid=1LmHsvEauR8aDM:&amp;ved=0CAUQjRw&amp;url=http://kirbymuseum.org/blogs/dynamics/2011/04/04/fdr/&amp;ei=mnBlUbWLO6PI2AXe8YDACQ&amp;psig=AFQjCNHZU5DEMCK_pbo9FqdDep4xRHXtSA&amp;ust=136568884763096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germany+attacks+the+soviet+union&amp;source=images&amp;cd=&amp;cad=rja&amp;docid=ND_GgbdNRyUD1M&amp;tbnid=0RXuVnM3O0V2MM:&amp;ved=0CAUQjRw&amp;url=http://e-ducation.net/worldwars.htm&amp;ei=d3FlUeyCEuaE2wXHpoDADw&amp;psig=AFQjCNETDQHDolWGv0yqpWvXJD3y72vIqg&amp;ust=136568907260610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the+atlantic+charter&amp;source=images&amp;cd=&amp;cad=rja&amp;docid=9WXFjDW3rUapGM&amp;tbnid=Fw-8JFmmUHWj-M:&amp;ved=0CAUQjRw&amp;url=http://ehistory.osu.edu/osu/mmh/ww2/d03.cfm&amp;ei=03ZlUemhBKmY2wXjwIHoCw&amp;psig=AFQjCNH-Br65rE9ZFLbhPG2XD8-05aHzXQ&amp;ust=136569039666396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pearl+harbor&amp;source=images&amp;cd=&amp;cad=rja&amp;docid=RUA1tuIfRw7U5M&amp;tbnid=UfyIOh-FK_bstM:&amp;ved=0CAUQjRw&amp;url=http://en.wikipedia.org/wiki/Attack_on_Pearl_Harbor&amp;ei=9nhlUdSPH8fB2wWcyoHwBA&amp;psig=AFQjCNEv9OdLESC323wc4Cvefe4sAsIC9A&amp;ust=136569098939022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StalingradRus.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holocaust&amp;source=images&amp;cd=&amp;cad=rja&amp;docid=SyHzeVu1u8dZKM&amp;tbnid=rv8hTF9k-XcooM:&amp;ved=0CAUQjRw&amp;url=http://history1900s.about.com/od/holocaust/tp/holocaust.htm&amp;ei=ztZmUcLNNOWHywGEmIGQBg&amp;bvm=bv.45107431,d.aWc&amp;psig=AFQjCNGrfrs1-7k_mA1CPpW0VjZaMkTL8Q&amp;ust=1365780536054469"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google.com/url?sa=i&amp;rct=j&amp;q=holocaust&amp;source=images&amp;cd=&amp;cad=rja&amp;docid=08gYn8g1KUUrJM&amp;tbnid=8FRlreLu8zGFJM:&amp;ved=0CAUQjRw&amp;url=http://www.patheos.com/blogs/christandpopculture/2013/03/faith-in-humanity-just-took-another-hit-a-horrifying-holocaust-revelation/&amp;ei=4NZmUc-RCubmyQGP-YDIAQ&amp;bvm=bv.45107431,d.aWc&amp;psig=AFQjCNGrfrs1-7k_mA1CPpW0VjZaMkTL8Q&amp;ust=136578053605446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holocaust&amp;source=images&amp;cd=&amp;cad=rja&amp;docid=YPj4IEAY8vwrPM&amp;tbnid=GPZKuZiwwJcLaM:&amp;ved=0CAUQjRw&amp;url=http://www.alanhart.net/understanding-the-real-significance-today-of-the-nazi-holocaust/&amp;ei=NNdmUfriK5T8yAHR64HYCQ&amp;bvm=bv.45107431,d.aWc&amp;psig=AFQjCNGrfrs1-7k_mA1CPpW0VjZaMkTL8Q&amp;ust=1365780536054469"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com/url?sa=i&amp;rct=j&amp;q=holocaust&amp;source=images&amp;cd=&amp;cad=rja&amp;docid=UYz7KkFEQmOogM&amp;tbnid=Lc_ouxJL7UQ7eM:&amp;ved=0CAUQjRw&amp;url=http://www.history.com/photos/remembering-the-holocaust/photo6&amp;ei=TddmUcawOJDiyAH8voDQAQ&amp;psig=AFQjCNGrfrs1-7k_mA1CPpW0VjZaMkTL8Q&amp;ust=136578053605446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we+can+do+it!&amp;source=images&amp;cd=&amp;cad=rja&amp;docid=i1FLraFd8leS9M&amp;tbnid=9eT-qsZfnENQUM:&amp;ved=0CAUQjRw&amp;url=http://razornylon.deviantart.com/art/1942-We-Can-Do-It-197980587&amp;ei=WHplUaK3F4So2gX_64GoDg&amp;psig=AFQjCNF0QtoFERxDkaf8YGOWMRHXYPB3SA&amp;ust=1365691340975806"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mussolini&amp;source=images&amp;cd=&amp;cad=rja&amp;docid=oolVxt7Fk0S7zM&amp;tbnid=dMcLaK3A5cE2rM:&amp;ved=0CAUQjRw&amp;url=http://fascistitaly.wordpress.com/benito-mussolini/&amp;ei=kGtlUeq9I8afqwHzzIDoDg&amp;bvm=bv.44990110,d.aWM&amp;psig=AFQjCNE3qibUDZNqTUj2SfDDyyXFxMyWHg&amp;ust=1365687566317284"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url?sa=i&amp;rct=j&amp;q=hitler&amp;source=images&amp;cd=&amp;cad=rja&amp;docid=xe59Apu-s5CRwM&amp;tbnid=HgGxFUS0-QcTpM:&amp;ved=0CAUQjRw&amp;url=http://www.counter-currents.com/2011/04/some-thoughts-on-hitler/&amp;ei=vmtlUcugKYWLqwGhx4HoDA&amp;bvm=bv.44990110,d.aWM&amp;psig=AFQjCNFqLyiEO82AsxgFwkLJKA_alp4kDg&amp;ust=136568759881624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www.google.com/url?sa=i&amp;rct=j&amp;q=Korematsu+vs.+U.S.:&amp;source=images&amp;cd=&amp;cad=rja&amp;docid=WnHq886tK8RU6M&amp;tbnid=KpO96Wl9yGE3ZM:&amp;ved=0CAUQjRw&amp;url=http://www.pbs.org/wnet/supremecourt/personality/landmark_korematsu.html&amp;ei=PtRmUeSbCKaHywGK2ICAAw&amp;bvm=bv.45107431,d.aWc&amp;psig=AFQjCNFdsGQ4QfMwD9NkPiMXiNYbM3U4NQ&amp;ust=1365779888656473" TargetMode="External"/><Relationship Id="rId1" Type="http://schemas.openxmlformats.org/officeDocument/2006/relationships/slideLayout" Target="../slideLayouts/slideLayout2.xml"/><Relationship Id="rId6" Type="http://schemas.openxmlformats.org/officeDocument/2006/relationships/hyperlink" Target="http://www.google.com/url?sa=i&amp;rct=j&amp;q=Korematsu+vs.+U.S.:&amp;source=images&amp;cd=&amp;cad=rja&amp;docid=5SQUKlhrW-LzhM&amp;tbnid=h22V3b8TApGuMM:&amp;ved=0CAUQjRw&amp;url=http://www.streetlaw.org/en/landmark/cases/korematsu_v_united_states&amp;ei=nNRmUdnVFO2byAGXnoD4Ag&amp;bvm=bv.45107431,d.aWc&amp;psig=AFQjCNFdsGQ4QfMwD9NkPiMXiNYbM3U4NQ&amp;ust=1365779888656473" TargetMode="External"/><Relationship Id="rId5" Type="http://schemas.openxmlformats.org/officeDocument/2006/relationships/image" Target="../media/image30.jpeg"/><Relationship Id="rId4" Type="http://schemas.openxmlformats.org/officeDocument/2006/relationships/hyperlink" Target="http://www.google.com/url?sa=i&amp;rct=j&amp;q=Korematsu+vs.+U.S.:&amp;source=images&amp;cd=&amp;cad=rja&amp;docid=V1HpxuVdYEU6jM&amp;tbnid=ySXraBaKQ-R2IM:&amp;ved=0CAUQjRw&amp;url=http://law.umkc.edu/faculty/projects/ftrials/conlaw/korematsu.html&amp;ei=atRmUaDEGKnlyQG74YEw&amp;bvm=bv.45107431,d.aWc&amp;psig=AFQjCNFdsGQ4QfMwD9NkPiMXiNYbM3U4NQ&amp;ust=136577988865647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FDR+election+poster+1932&amp;source=images&amp;cd=&amp;cad=rja&amp;docid=yEZBHcirA8ZDNM&amp;tbnid=vBiNjfQa-ec9aM:&amp;ved=0CAUQjRw&amp;url=http://campaignrhetoric.wordpress.com/category/1932-1964-campaigns/&amp;ei=FtVmUdWMFemzyQHn64GYDQ&amp;bvm=bv.45107431,d.aWc&amp;psig=AFQjCNF1mG37UJET-vh5PUEn09EuRX0xIg&amp;ust=136578011287885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storming+of+the+beaches+in+normandy&amp;source=images&amp;cd=&amp;cad=rja&amp;docid=U65adCexc2hcAM&amp;tbnid=723-3hWXmLOdlM:&amp;ved=0CAUQjRw&amp;url=http://star-wars.suvudu.com/2012/04/comparing-battles-can-bring-star-wars-down-to-earth.html&amp;ei=PXxlUZ30M-Hu2QWD5oHYBw&amp;psig=AFQjCNGYnWBy0_BEfH7bwnn2viFbt_8cuA&amp;ust=136569181769788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the+manhattan+project&amp;source=images&amp;cd=&amp;cad=rja&amp;docid=RMS5fbyhafEp6M&amp;tbnid=Y0dQVIRgUO7mnM:&amp;ved=0CAUQjRw&amp;url=http://tpemath-anglais.e-monsite.com/pages/manhattan-project-letter-from-einstein-to-roosvelt.html&amp;ei=pH1lUdrkNuae2wXC1YHQBA&amp;psig=AFQjCNFONBx2W5md7Q8WOtdAF0e2_hxyrg&amp;ust=136569216143548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google.com/url?sa=i&amp;rct=j&amp;q=hiroshima+bombing&amp;source=images&amp;cd=&amp;cad=rja&amp;docid=E3hxRegMPSa2FM&amp;tbnid=rPKhOWGwTY8g9M:&amp;ved=0CAUQjRw&amp;url=http://www.english.illinois.edu/maps/poets/g_l/levine/bombing.htm&amp;ei=eX5lUYjiKIaX2QWHr4GIDA&amp;psig=AFQjCNFndeDmLlbO_zMiMpBTORsRi8_cAA&amp;ust=136569234672317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p7fCsXjCW1M" TargetMode="External"/><Relationship Id="rId2" Type="http://schemas.openxmlformats.org/officeDocument/2006/relationships/hyperlink" Target="http://www.youtube.com/watch?v=Q78COTwT7nE" TargetMode="External"/><Relationship Id="rId1" Type="http://schemas.openxmlformats.org/officeDocument/2006/relationships/slideLayout" Target="../slideLayouts/slideLayout2.xml"/><Relationship Id="rId4" Type="http://schemas.openxmlformats.org/officeDocument/2006/relationships/hyperlink" Target="http://www.youtube.com/watch?v=ThSIzuG_Fw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fdr&amp;source=images&amp;cd=&amp;cad=rja&amp;docid=t8VMgwUcV7mo4M&amp;tbnid=xhxi-JtP1-LpSM:&amp;ved=0CAUQjRw&amp;url=http://thespeechatimeforchoosing.wordpress.com/2011/02/21/f-d-r-warned-allowing-public-sector-unions-collective-bargaining-rights-unthinkable-and-intolerable/&amp;ei=CcFmUYy6NYbtqQHA_oDIBg&amp;bvm=bv.45107431,d.aWc&amp;psig=AFQjCNFy8rLNWBjN4zKDLeOoGPUeAm12eQ&amp;ust=136577495454354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churchill&amp;source=images&amp;cd=&amp;cad=rja&amp;docid=d1t6Wtvue_usFM&amp;tbnid=_eyZKbQTuGtpvM:&amp;ved=0CAUQjRw&amp;url=http://www.newrepublic.com/article/economy/77273/mr-churchill-the-war&amp;ei=wMFmUcS8F8anrAHGy4DADQ&amp;bvm=bv.45107431,d.aWc&amp;psig=AFQjCNFdBPS7GX4fZqMYGpjwc6ojJCcJCA&amp;ust=13657750942276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Chiang+Kai-shek&amp;source=images&amp;cd=&amp;cad=rja&amp;docid=b5NNeJGHg7ox1M&amp;tbnid=ozkeAiHAA1eerM:&amp;ved=0CAUQjRw&amp;url=http://www.breakingperceptions.com/who-is-chiang-kai-shek/&amp;ei=iG5lUaGCGaWC2gWWooCQDQ&amp;psig=AFQjCNGO_52IVnR1RgQBZCxZjodmR7j9jA&amp;ust=13656882937065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971800"/>
            <a:ext cx="6172200" cy="1894362"/>
          </a:xfrm>
        </p:spPr>
        <p:txBody>
          <a:bodyPr/>
          <a:lstStyle/>
          <a:p>
            <a:r>
              <a:rPr lang="en-US" dirty="0" smtClean="0"/>
              <a:t>World War Two</a:t>
            </a:r>
            <a:endParaRPr lang="en-US" dirty="0"/>
          </a:p>
        </p:txBody>
      </p:sp>
      <p:sp>
        <p:nvSpPr>
          <p:cNvPr id="3" name="Subtitle 2"/>
          <p:cNvSpPr>
            <a:spLocks noGrp="1"/>
          </p:cNvSpPr>
          <p:nvPr>
            <p:ph type="subTitle" idx="1"/>
          </p:nvPr>
        </p:nvSpPr>
        <p:spPr/>
        <p:txBody>
          <a:bodyPr>
            <a:normAutofit/>
          </a:bodyPr>
          <a:lstStyle/>
          <a:p>
            <a:r>
              <a:rPr lang="en-US" dirty="0" smtClean="0"/>
              <a:t>Fill in the blanks on your notes sheet AND take extra notes on the side</a:t>
            </a:r>
          </a:p>
          <a:p>
            <a:r>
              <a:rPr lang="en-US" dirty="0" smtClean="0"/>
              <a:t>If you don’t know already WWII was kind of a big deal </a:t>
            </a:r>
            <a:r>
              <a:rPr lang="en-US" dirty="0" smtClean="0">
                <a:sym typeface="Wingdings" pitchFamily="2" charset="2"/>
              </a:rPr>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124200"/>
            <a:ext cx="7467600" cy="3429000"/>
          </a:xfrm>
        </p:spPr>
        <p:txBody>
          <a:bodyPr>
            <a:normAutofit/>
          </a:bodyPr>
          <a:lstStyle/>
          <a:p>
            <a:pPr>
              <a:buNone/>
            </a:pPr>
            <a:endParaRPr lang="en-US" dirty="0" smtClean="0"/>
          </a:p>
          <a:p>
            <a:r>
              <a:rPr lang="en-US" dirty="0" smtClean="0"/>
              <a:t>United States </a:t>
            </a:r>
            <a:r>
              <a:rPr lang="en-US" dirty="0"/>
              <a:t>and </a:t>
            </a:r>
            <a:r>
              <a:rPr lang="en-US" dirty="0" smtClean="0"/>
              <a:t>Soviet Union </a:t>
            </a:r>
            <a:r>
              <a:rPr lang="en-US" dirty="0"/>
              <a:t>try to be allies (</a:t>
            </a:r>
            <a:r>
              <a:rPr lang="en-US" dirty="0" smtClean="0"/>
              <a:t>S.U. </a:t>
            </a:r>
            <a:r>
              <a:rPr lang="en-US" dirty="0"/>
              <a:t>worried about Japan and </a:t>
            </a:r>
            <a:r>
              <a:rPr lang="en-US" dirty="0" smtClean="0"/>
              <a:t>U.S. </a:t>
            </a:r>
            <a:r>
              <a:rPr lang="en-US" dirty="0"/>
              <a:t>wanted to trade)</a:t>
            </a:r>
          </a:p>
          <a:p>
            <a:r>
              <a:rPr lang="en-US" dirty="0"/>
              <a:t> </a:t>
            </a:r>
            <a:r>
              <a:rPr lang="en-US" dirty="0" smtClean="0"/>
              <a:t>To </a:t>
            </a:r>
            <a:r>
              <a:rPr lang="en-US" dirty="0"/>
              <a:t>practice </a:t>
            </a:r>
            <a:r>
              <a:rPr lang="en-US" dirty="0" smtClean="0"/>
              <a:t>Isolationism </a:t>
            </a:r>
            <a:r>
              <a:rPr lang="en-US" dirty="0"/>
              <a:t>again (due to League of Nation failure and American views) 2/3 </a:t>
            </a:r>
          </a:p>
          <a:p>
            <a:r>
              <a:rPr lang="en-US" dirty="0"/>
              <a:t>Italy invaded Ethiopia to build colonies in </a:t>
            </a:r>
            <a:r>
              <a:rPr lang="en-US" dirty="0" smtClean="0"/>
              <a:t>Africa</a:t>
            </a:r>
          </a:p>
          <a:p>
            <a:endParaRPr lang="en-US" dirty="0"/>
          </a:p>
          <a:p>
            <a:endParaRPr lang="en-US" dirty="0"/>
          </a:p>
        </p:txBody>
      </p:sp>
      <p:pic>
        <p:nvPicPr>
          <p:cNvPr id="4" name="Picture 3" descr="Benito%20Mussolini%20&amp;%20Adolf%20Hitler"/>
          <p:cNvPicPr>
            <a:picLocks noChangeAspect="1" noChangeArrowheads="1"/>
          </p:cNvPicPr>
          <p:nvPr/>
        </p:nvPicPr>
        <p:blipFill>
          <a:blip r:embed="rId2" cstate="print"/>
          <a:srcRect/>
          <a:stretch>
            <a:fillRect/>
          </a:stretch>
        </p:blipFill>
        <p:spPr bwMode="auto">
          <a:xfrm>
            <a:off x="1524000" y="381000"/>
            <a:ext cx="5791200" cy="29384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352800"/>
            <a:ext cx="7467600" cy="3124200"/>
          </a:xfrm>
        </p:spPr>
        <p:txBody>
          <a:bodyPr>
            <a:normAutofit/>
          </a:bodyPr>
          <a:lstStyle/>
          <a:p>
            <a:r>
              <a:rPr lang="en-US" dirty="0"/>
              <a:t> </a:t>
            </a:r>
            <a:r>
              <a:rPr lang="en-US" dirty="0" smtClean="0"/>
              <a:t>Neutrality </a:t>
            </a:r>
            <a:r>
              <a:rPr lang="en-US" dirty="0"/>
              <a:t>Acts: 1935,36, 37: designed to prevent </a:t>
            </a:r>
            <a:r>
              <a:rPr lang="en-US" dirty="0" smtClean="0"/>
              <a:t>U.S. </a:t>
            </a:r>
            <a:r>
              <a:rPr lang="en-US" dirty="0"/>
              <a:t>getting pulled in to war (sea at own risk and cash and carry: not selling weapons)</a:t>
            </a:r>
          </a:p>
          <a:p>
            <a:endParaRPr lang="en-US" dirty="0"/>
          </a:p>
          <a:p>
            <a:r>
              <a:rPr lang="en-US" dirty="0"/>
              <a:t>1</a:t>
            </a:r>
            <a:r>
              <a:rPr lang="en-US" dirty="0" smtClean="0"/>
              <a:t>937</a:t>
            </a:r>
            <a:r>
              <a:rPr lang="en-US" dirty="0"/>
              <a:t>: Japan sank </a:t>
            </a:r>
            <a:r>
              <a:rPr lang="en-US" dirty="0" smtClean="0"/>
              <a:t>U.S. </a:t>
            </a:r>
            <a:r>
              <a:rPr lang="en-US" dirty="0"/>
              <a:t>gunship Panay: Americans wanted no war and accepted Japanese </a:t>
            </a:r>
            <a:r>
              <a:rPr lang="en-US" dirty="0" smtClean="0"/>
              <a:t>apology </a:t>
            </a:r>
            <a:r>
              <a:rPr lang="en-US" dirty="0"/>
              <a:t>although probably not an </a:t>
            </a:r>
            <a:r>
              <a:rPr lang="en-US" dirty="0" smtClean="0"/>
              <a:t>accident</a:t>
            </a:r>
            <a:endParaRPr lang="en-US" dirty="0"/>
          </a:p>
          <a:p>
            <a:endParaRPr lang="en-US" dirty="0"/>
          </a:p>
          <a:p>
            <a:endParaRPr lang="en-US" dirty="0"/>
          </a:p>
        </p:txBody>
      </p:sp>
      <p:pic>
        <p:nvPicPr>
          <p:cNvPr id="34818" name="Picture 2" descr="http://www.awesomestories.com/images/user/109843d745.jpg">
            <a:hlinkClick r:id="rId3"/>
          </p:cNvPr>
          <p:cNvPicPr>
            <a:picLocks noChangeAspect="1" noChangeArrowheads="1"/>
          </p:cNvPicPr>
          <p:nvPr/>
        </p:nvPicPr>
        <p:blipFill>
          <a:blip r:embed="rId4" cstate="print"/>
          <a:srcRect t="14249" b="14504"/>
          <a:stretch>
            <a:fillRect/>
          </a:stretch>
        </p:blipFill>
        <p:spPr bwMode="auto">
          <a:xfrm>
            <a:off x="1371600" y="381000"/>
            <a:ext cx="5819775" cy="2667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7772400" cy="3276600"/>
          </a:xfrm>
        </p:spPr>
        <p:txBody>
          <a:bodyPr>
            <a:normAutofit/>
          </a:bodyPr>
          <a:lstStyle/>
          <a:p>
            <a:r>
              <a:rPr lang="en-US" dirty="0"/>
              <a:t>Germany violated the Treaty of Versailles by expanding (added Austria Hitler native land) and wanted Czechoslovakia </a:t>
            </a:r>
          </a:p>
          <a:p>
            <a:r>
              <a:rPr lang="en-US" dirty="0"/>
              <a:t>Munich Conference: </a:t>
            </a:r>
            <a:r>
              <a:rPr lang="en-US" dirty="0" smtClean="0"/>
              <a:t>G.B. </a:t>
            </a:r>
            <a:r>
              <a:rPr lang="en-US" dirty="0"/>
              <a:t>and France said ok, only if Hitler promised to stop expanding: He promised but lied (Appeasement) now he wanted Poland </a:t>
            </a:r>
          </a:p>
          <a:p>
            <a:r>
              <a:rPr lang="en-US" dirty="0"/>
              <a:t>Stalin was asked to help, but was not invited to Munich, signed a pact with Hitler in </a:t>
            </a:r>
            <a:r>
              <a:rPr lang="en-US" dirty="0" smtClean="0"/>
              <a:t>1939</a:t>
            </a:r>
            <a:endParaRPr lang="en-US" dirty="0"/>
          </a:p>
          <a:p>
            <a:endParaRPr lang="en-US" dirty="0"/>
          </a:p>
        </p:txBody>
      </p:sp>
      <p:pic>
        <p:nvPicPr>
          <p:cNvPr id="4" name="Picture 3" descr="ww2"/>
          <p:cNvPicPr>
            <a:picLocks noChangeAspect="1"/>
          </p:cNvPicPr>
          <p:nvPr/>
        </p:nvPicPr>
        <p:blipFill>
          <a:blip r:embed="rId2" cstate="print"/>
          <a:stretch>
            <a:fillRect/>
          </a:stretch>
        </p:blipFill>
        <p:spPr>
          <a:xfrm>
            <a:off x="1752600" y="3810000"/>
            <a:ext cx="5029200" cy="24860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Attack on Poland</a:t>
            </a:r>
            <a:endParaRPr lang="en-US" dirty="0"/>
          </a:p>
        </p:txBody>
      </p:sp>
      <p:sp>
        <p:nvSpPr>
          <p:cNvPr id="3" name="Content Placeholder 2"/>
          <p:cNvSpPr>
            <a:spLocks noGrp="1"/>
          </p:cNvSpPr>
          <p:nvPr>
            <p:ph sz="quarter" idx="1"/>
          </p:nvPr>
        </p:nvSpPr>
        <p:spPr>
          <a:xfrm>
            <a:off x="457200" y="1447800"/>
            <a:ext cx="7467600" cy="2514600"/>
          </a:xfrm>
        </p:spPr>
        <p:txBody>
          <a:bodyPr/>
          <a:lstStyle/>
          <a:p>
            <a:r>
              <a:rPr lang="en-US" dirty="0"/>
              <a:t>Germany attacks Poland, who was promised help my </a:t>
            </a:r>
            <a:r>
              <a:rPr lang="en-US" dirty="0" smtClean="0"/>
              <a:t>G.B. </a:t>
            </a:r>
            <a:r>
              <a:rPr lang="en-US" dirty="0"/>
              <a:t>and France…2 days later they declared war on Germany and WW2 starts!</a:t>
            </a:r>
          </a:p>
          <a:p>
            <a:r>
              <a:rPr lang="en-US" dirty="0" smtClean="0"/>
              <a:t>U.S. </a:t>
            </a:r>
            <a:r>
              <a:rPr lang="en-US" dirty="0"/>
              <a:t>was neutral but FDR said citizens could be whatever (liked allies better) changed neutrality act by allowing then to now cash and carry arms</a:t>
            </a:r>
          </a:p>
          <a:p>
            <a:endParaRPr lang="en-US" dirty="0"/>
          </a:p>
        </p:txBody>
      </p:sp>
      <p:pic>
        <p:nvPicPr>
          <p:cNvPr id="31746" name="Picture 2" descr="http://3.bp.blogspot.com/_psVkzdwdYTM/SrUSimHdSJI/AAAAAAAAADI/WRpB2PgIm8U/s400/x.jpg">
            <a:hlinkClick r:id="rId2"/>
          </p:cNvPr>
          <p:cNvPicPr>
            <a:picLocks noChangeAspect="1" noChangeArrowheads="1"/>
          </p:cNvPicPr>
          <p:nvPr/>
        </p:nvPicPr>
        <p:blipFill>
          <a:blip r:embed="rId3" cstate="print"/>
          <a:srcRect/>
          <a:stretch>
            <a:fillRect/>
          </a:stretch>
        </p:blipFill>
        <p:spPr bwMode="auto">
          <a:xfrm>
            <a:off x="1752600" y="4191000"/>
            <a:ext cx="5233291" cy="223723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The War Continues…</a:t>
            </a:r>
            <a:endParaRPr lang="en-US" dirty="0"/>
          </a:p>
        </p:txBody>
      </p:sp>
      <p:sp>
        <p:nvSpPr>
          <p:cNvPr id="3" name="Content Placeholder 2"/>
          <p:cNvSpPr>
            <a:spLocks noGrp="1"/>
          </p:cNvSpPr>
          <p:nvPr>
            <p:ph sz="quarter" idx="1"/>
          </p:nvPr>
        </p:nvSpPr>
        <p:spPr>
          <a:xfrm>
            <a:off x="457200" y="1600200"/>
            <a:ext cx="7848600" cy="4873752"/>
          </a:xfrm>
        </p:spPr>
        <p:txBody>
          <a:bodyPr>
            <a:normAutofit/>
          </a:bodyPr>
          <a:lstStyle/>
          <a:p>
            <a:r>
              <a:rPr lang="en-US" dirty="0" smtClean="0"/>
              <a:t>S.U. </a:t>
            </a:r>
            <a:r>
              <a:rPr lang="en-US" dirty="0"/>
              <a:t>takes advantage of situation and adds small countries like Latvia, Estonia </a:t>
            </a:r>
            <a:r>
              <a:rPr lang="en-US" dirty="0" smtClean="0"/>
              <a:t>and Lithuania… then </a:t>
            </a:r>
            <a:r>
              <a:rPr lang="en-US" dirty="0"/>
              <a:t>invades Finland</a:t>
            </a:r>
          </a:p>
          <a:p>
            <a:r>
              <a:rPr lang="en-US" dirty="0"/>
              <a:t>Germany by now captured 4 more countries and finally got France: They attacked north while Italy their buddies, took out the South</a:t>
            </a:r>
          </a:p>
          <a:p>
            <a:r>
              <a:rPr lang="en-US" dirty="0"/>
              <a:t>Americans freaked out, 66% believed Germany would attack the U.S: FDR got 1 billion more to spend on military, started helping GB a lot and even set up the 1</a:t>
            </a:r>
            <a:r>
              <a:rPr lang="en-US" baseline="30000" dirty="0"/>
              <a:t>st</a:t>
            </a:r>
            <a:r>
              <a:rPr lang="en-US" dirty="0"/>
              <a:t> peace time draft (Burke-Wadsworth Act) Still Americans disagreed on what to </a:t>
            </a:r>
            <a:r>
              <a:rPr lang="en-US" dirty="0" smtClean="0"/>
              <a:t>do </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36wii.jpg"/>
          <p:cNvPicPr>
            <a:picLocks noGrp="1" noChangeAspect="1"/>
          </p:cNvPicPr>
          <p:nvPr>
            <p:ph sz="quarter" idx="1"/>
          </p:nvPr>
        </p:nvPicPr>
        <p:blipFill>
          <a:blip r:embed="rId2" cstate="print"/>
          <a:stretch>
            <a:fillRect/>
          </a:stretch>
        </p:blipFill>
        <p:spPr>
          <a:xfrm>
            <a:off x="609600" y="533400"/>
            <a:ext cx="7393095" cy="5638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The War Continues…</a:t>
            </a:r>
            <a:endParaRPr lang="en-US" dirty="0"/>
          </a:p>
        </p:txBody>
      </p:sp>
      <p:sp>
        <p:nvSpPr>
          <p:cNvPr id="3" name="Content Placeholder 2"/>
          <p:cNvSpPr>
            <a:spLocks noGrp="1"/>
          </p:cNvSpPr>
          <p:nvPr>
            <p:ph sz="quarter" idx="1"/>
          </p:nvPr>
        </p:nvSpPr>
        <p:spPr>
          <a:xfrm>
            <a:off x="609600" y="1371600"/>
            <a:ext cx="7696200" cy="4873752"/>
          </a:xfrm>
        </p:spPr>
        <p:txBody>
          <a:bodyPr/>
          <a:lstStyle/>
          <a:p>
            <a:r>
              <a:rPr lang="en-US" dirty="0"/>
              <a:t>FDR runs for 3</a:t>
            </a:r>
            <a:r>
              <a:rPr lang="en-US" baseline="30000" dirty="0"/>
              <a:t>rd</a:t>
            </a:r>
            <a:r>
              <a:rPr lang="en-US" dirty="0"/>
              <a:t> term and defeats Wendell Willkie by get 55% of popular vote, but said they would not enter ww2, but aid allies </a:t>
            </a:r>
          </a:p>
          <a:p>
            <a:r>
              <a:rPr lang="en-US" dirty="0"/>
              <a:t>Lend and Lease; replaced cash and carry due to the fact that </a:t>
            </a:r>
            <a:r>
              <a:rPr lang="en-US" dirty="0" smtClean="0"/>
              <a:t>G.B. </a:t>
            </a:r>
            <a:r>
              <a:rPr lang="en-US" dirty="0"/>
              <a:t>was poor and given only to countries deemed “vital to the defense of the U.S” critics?</a:t>
            </a:r>
          </a:p>
          <a:p>
            <a:endParaRPr lang="en-US" dirty="0"/>
          </a:p>
        </p:txBody>
      </p:sp>
      <p:pic>
        <p:nvPicPr>
          <p:cNvPr id="28674" name="Picture 2" descr="http://kirbymuseum.org/blogs/dynamics/wp-content/uploads/2010/12/a1.jpg">
            <a:hlinkClick r:id="rId2"/>
          </p:cNvPr>
          <p:cNvPicPr>
            <a:picLocks noChangeAspect="1" noChangeArrowheads="1"/>
          </p:cNvPicPr>
          <p:nvPr/>
        </p:nvPicPr>
        <p:blipFill>
          <a:blip r:embed="rId3" cstate="print"/>
          <a:srcRect/>
          <a:stretch>
            <a:fillRect/>
          </a:stretch>
        </p:blipFill>
        <p:spPr bwMode="auto">
          <a:xfrm>
            <a:off x="2667000" y="3962400"/>
            <a:ext cx="3228975" cy="25430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Soviet-American Alliance</a:t>
            </a:r>
            <a:endParaRPr lang="en-US" dirty="0"/>
          </a:p>
        </p:txBody>
      </p:sp>
      <p:sp>
        <p:nvSpPr>
          <p:cNvPr id="3" name="Content Placeholder 2"/>
          <p:cNvSpPr>
            <a:spLocks noGrp="1"/>
          </p:cNvSpPr>
          <p:nvPr>
            <p:ph sz="quarter" idx="1"/>
          </p:nvPr>
        </p:nvSpPr>
        <p:spPr>
          <a:xfrm>
            <a:off x="228600" y="1295400"/>
            <a:ext cx="4419600" cy="5105400"/>
          </a:xfrm>
        </p:spPr>
        <p:txBody>
          <a:bodyPr>
            <a:normAutofit lnSpcReduction="10000"/>
          </a:bodyPr>
          <a:lstStyle/>
          <a:p>
            <a:r>
              <a:rPr lang="en-US" dirty="0"/>
              <a:t>By fall 1941 Germany attacked </a:t>
            </a:r>
            <a:r>
              <a:rPr lang="en-US" dirty="0" smtClean="0"/>
              <a:t>S.U., </a:t>
            </a:r>
            <a:r>
              <a:rPr lang="en-US" dirty="0"/>
              <a:t>ending pact, and creating a Soviet-American alliance, by giving them a lend and lease… Also means we are helping 2 of Hitler’s foes = Germany U-boats attacking </a:t>
            </a:r>
            <a:r>
              <a:rPr lang="en-US" dirty="0" smtClean="0"/>
              <a:t>our </a:t>
            </a:r>
            <a:r>
              <a:rPr lang="en-US" dirty="0"/>
              <a:t>merchant ships like Greer and Reuben James… we were told to shot Germany U-boats on sight-=naval war against Germany</a:t>
            </a:r>
          </a:p>
          <a:p>
            <a:endParaRPr lang="en-US" dirty="0" smtClean="0"/>
          </a:p>
          <a:p>
            <a:pPr>
              <a:buNone/>
            </a:pPr>
            <a:endParaRPr lang="en-US" dirty="0"/>
          </a:p>
        </p:txBody>
      </p:sp>
      <p:pic>
        <p:nvPicPr>
          <p:cNvPr id="27650" name="Picture 2" descr="http://e-ducation.net/warisignorance/c11p35r.jpg">
            <a:hlinkClick r:id="rId2"/>
          </p:cNvPr>
          <p:cNvPicPr>
            <a:picLocks noChangeAspect="1" noChangeArrowheads="1"/>
          </p:cNvPicPr>
          <p:nvPr/>
        </p:nvPicPr>
        <p:blipFill>
          <a:blip r:embed="rId3" cstate="print"/>
          <a:srcRect/>
          <a:stretch>
            <a:fillRect/>
          </a:stretch>
        </p:blipFill>
        <p:spPr bwMode="auto">
          <a:xfrm>
            <a:off x="4724400" y="2057400"/>
            <a:ext cx="3945022" cy="32099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The War Continues…</a:t>
            </a:r>
            <a:endParaRPr lang="en-US" dirty="0"/>
          </a:p>
        </p:txBody>
      </p:sp>
      <p:sp>
        <p:nvSpPr>
          <p:cNvPr id="3" name="Content Placeholder 2"/>
          <p:cNvSpPr>
            <a:spLocks noGrp="1"/>
          </p:cNvSpPr>
          <p:nvPr>
            <p:ph sz="quarter" idx="1"/>
          </p:nvPr>
        </p:nvSpPr>
        <p:spPr>
          <a:xfrm>
            <a:off x="533400" y="1600200"/>
            <a:ext cx="4648200" cy="4873752"/>
          </a:xfrm>
        </p:spPr>
        <p:txBody>
          <a:bodyPr>
            <a:normAutofit lnSpcReduction="10000"/>
          </a:bodyPr>
          <a:lstStyle/>
          <a:p>
            <a:r>
              <a:rPr lang="en-US" dirty="0" smtClean="0"/>
              <a:t>U.S. </a:t>
            </a:r>
            <a:r>
              <a:rPr lang="en-US" dirty="0"/>
              <a:t>met with Churchill on a British vessel and discussed game plans if the </a:t>
            </a:r>
            <a:r>
              <a:rPr lang="en-US" dirty="0" smtClean="0"/>
              <a:t>U.S. </a:t>
            </a:r>
            <a:r>
              <a:rPr lang="en-US" dirty="0"/>
              <a:t>entered the war (Atlantic Charter)</a:t>
            </a:r>
          </a:p>
          <a:p>
            <a:r>
              <a:rPr lang="en-US" dirty="0"/>
              <a:t>Tripartite Pact: Japan…… Germany and Italy: Axis of Power </a:t>
            </a:r>
          </a:p>
          <a:p>
            <a:r>
              <a:rPr lang="en-US" dirty="0"/>
              <a:t>In the meaning from 1931-1941 Japan was attacking China: Nanjing, seized Vietnam and more of the Pacific.</a:t>
            </a:r>
          </a:p>
          <a:p>
            <a:endParaRPr lang="en-US" dirty="0"/>
          </a:p>
        </p:txBody>
      </p:sp>
      <p:pic>
        <p:nvPicPr>
          <p:cNvPr id="4" name="Picture 2" descr="http://ehistory.osu.edu/osu/mmh/ww2/images/atlanticcharter.jpg">
            <a:hlinkClick r:id="rId2"/>
          </p:cNvPr>
          <p:cNvPicPr>
            <a:picLocks noChangeAspect="1" noChangeArrowheads="1"/>
          </p:cNvPicPr>
          <p:nvPr/>
        </p:nvPicPr>
        <p:blipFill>
          <a:blip r:embed="rId3" cstate="print"/>
          <a:srcRect/>
          <a:stretch>
            <a:fillRect/>
          </a:stretch>
        </p:blipFill>
        <p:spPr bwMode="auto">
          <a:xfrm>
            <a:off x="5486400" y="1828800"/>
            <a:ext cx="2686050" cy="37920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The War Continues…</a:t>
            </a:r>
            <a:endParaRPr lang="en-US" dirty="0"/>
          </a:p>
        </p:txBody>
      </p:sp>
      <p:sp>
        <p:nvSpPr>
          <p:cNvPr id="3" name="Content Placeholder 2"/>
          <p:cNvSpPr>
            <a:spLocks noGrp="1"/>
          </p:cNvSpPr>
          <p:nvPr>
            <p:ph sz="quarter" idx="1"/>
          </p:nvPr>
        </p:nvSpPr>
        <p:spPr>
          <a:xfrm>
            <a:off x="609600" y="1600200"/>
            <a:ext cx="7467600" cy="4191000"/>
          </a:xfrm>
        </p:spPr>
        <p:txBody>
          <a:bodyPr>
            <a:normAutofit/>
          </a:bodyPr>
          <a:lstStyle/>
          <a:p>
            <a:r>
              <a:rPr lang="en-US" dirty="0"/>
              <a:t>FDR cut off trade with Japan (mainly oil…can’t expand without)</a:t>
            </a:r>
          </a:p>
          <a:p>
            <a:r>
              <a:rPr lang="en-US" dirty="0"/>
              <a:t>Japan needed to make amends with the </a:t>
            </a:r>
            <a:r>
              <a:rPr lang="en-US" dirty="0" smtClean="0"/>
              <a:t>U.S. </a:t>
            </a:r>
            <a:r>
              <a:rPr lang="en-US" dirty="0"/>
              <a:t>or find other supplies. Japanese Prime minister was willingly to compromise with the </a:t>
            </a:r>
            <a:r>
              <a:rPr lang="en-US" dirty="0" smtClean="0"/>
              <a:t>U.S., </a:t>
            </a:r>
            <a:r>
              <a:rPr lang="en-US" dirty="0"/>
              <a:t>but he was run out of office and Hideki Tojo replaced him.</a:t>
            </a:r>
          </a:p>
          <a:p>
            <a:r>
              <a:rPr lang="en-US" dirty="0"/>
              <a:t>Tojo pretended to agree to Secretary of Defense: Henry Stimson request to stop war with China, but we knew better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WIIEurope-display"/>
          <p:cNvPicPr>
            <a:picLocks noGrp="1" noChangeAspect="1" noChangeArrowheads="1"/>
          </p:cNvPicPr>
          <p:nvPr>
            <p:ph sz="quarter" idx="1"/>
          </p:nvPr>
        </p:nvPicPr>
        <p:blipFill>
          <a:blip r:embed="rId2" cstate="print"/>
          <a:srcRect l="13818" b="5882"/>
          <a:stretch>
            <a:fillRect/>
          </a:stretch>
        </p:blipFill>
        <p:spPr bwMode="auto">
          <a:xfrm>
            <a:off x="304800" y="152400"/>
            <a:ext cx="7786329" cy="646543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Pearl Harbor</a:t>
            </a:r>
            <a:endParaRPr lang="en-US" dirty="0"/>
          </a:p>
        </p:txBody>
      </p:sp>
      <p:sp>
        <p:nvSpPr>
          <p:cNvPr id="3" name="Content Placeholder 2"/>
          <p:cNvSpPr>
            <a:spLocks noGrp="1"/>
          </p:cNvSpPr>
          <p:nvPr>
            <p:ph sz="quarter" idx="1"/>
          </p:nvPr>
        </p:nvSpPr>
        <p:spPr>
          <a:xfrm>
            <a:off x="457200" y="1600200"/>
            <a:ext cx="4267200" cy="4873752"/>
          </a:xfrm>
        </p:spPr>
        <p:txBody>
          <a:bodyPr>
            <a:normAutofit/>
          </a:bodyPr>
          <a:lstStyle/>
          <a:p>
            <a:endParaRPr lang="en-US" dirty="0" smtClean="0"/>
          </a:p>
          <a:p>
            <a:r>
              <a:rPr lang="en-US" dirty="0" smtClean="0"/>
              <a:t>Although </a:t>
            </a:r>
            <a:r>
              <a:rPr lang="en-US" dirty="0"/>
              <a:t>we were aware they wanted to attack, we did not thing Pearl Harbor and on Dec. 7</a:t>
            </a:r>
            <a:r>
              <a:rPr lang="en-US" baseline="30000" dirty="0"/>
              <a:t>th</a:t>
            </a:r>
            <a:r>
              <a:rPr lang="en-US" dirty="0"/>
              <a:t> 1941 (</a:t>
            </a:r>
            <a:r>
              <a:rPr lang="en-US" b="1" dirty="0">
                <a:solidFill>
                  <a:srgbClr val="FF9933"/>
                </a:solidFill>
              </a:rPr>
              <a:t>The day that would live infamy</a:t>
            </a:r>
            <a:r>
              <a:rPr lang="en-US" dirty="0"/>
              <a:t>) in 2 hours 188 planes, 8 battleships (that were just parked waiting) were destroyed plus more and 2,000 killed and 1,000 injured</a:t>
            </a:r>
          </a:p>
          <a:p>
            <a:pPr>
              <a:buNone/>
            </a:pPr>
            <a:endParaRPr lang="en-US" dirty="0" smtClean="0"/>
          </a:p>
          <a:p>
            <a:endParaRPr lang="en-US" dirty="0" smtClean="0"/>
          </a:p>
          <a:p>
            <a:endParaRPr lang="en-US" dirty="0" smtClean="0"/>
          </a:p>
          <a:p>
            <a:endParaRPr lang="en-US" dirty="0" smtClean="0"/>
          </a:p>
          <a:p>
            <a:endParaRPr lang="en-US" dirty="0"/>
          </a:p>
          <a:p>
            <a:endParaRPr lang="en-US" dirty="0"/>
          </a:p>
        </p:txBody>
      </p:sp>
      <p:pic>
        <p:nvPicPr>
          <p:cNvPr id="24578" name="Picture 2" descr="http://upload.wikimedia.org/wikipedia/commons/thumb/c/c7/Attack_on_Pearl_Harbor_Japanese_planes_view.jpg/325px-Attack_on_Pearl_Harbor_Japanese_planes_view.jpg">
            <a:hlinkClick r:id="rId2"/>
          </p:cNvPr>
          <p:cNvPicPr>
            <a:picLocks noChangeAspect="1" noChangeArrowheads="1"/>
          </p:cNvPicPr>
          <p:nvPr/>
        </p:nvPicPr>
        <p:blipFill>
          <a:blip r:embed="rId3" cstate="print"/>
          <a:srcRect/>
          <a:stretch>
            <a:fillRect/>
          </a:stretch>
        </p:blipFill>
        <p:spPr bwMode="auto">
          <a:xfrm>
            <a:off x="5029200" y="2514600"/>
            <a:ext cx="3430649" cy="2438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Pearl Harbor</a:t>
            </a:r>
            <a:endParaRPr lang="en-US" dirty="0"/>
          </a:p>
        </p:txBody>
      </p:sp>
      <p:sp>
        <p:nvSpPr>
          <p:cNvPr id="3" name="Content Placeholder 2"/>
          <p:cNvSpPr>
            <a:spLocks noGrp="1"/>
          </p:cNvSpPr>
          <p:nvPr>
            <p:ph sz="quarter" idx="1"/>
          </p:nvPr>
        </p:nvSpPr>
        <p:spPr>
          <a:xfrm>
            <a:off x="533400" y="1143000"/>
            <a:ext cx="7467600" cy="2286000"/>
          </a:xfrm>
        </p:spPr>
        <p:txBody>
          <a:bodyPr>
            <a:normAutofit/>
          </a:bodyPr>
          <a:lstStyle/>
          <a:p>
            <a:endParaRPr lang="en-US" dirty="0" smtClean="0"/>
          </a:p>
          <a:p>
            <a:r>
              <a:rPr lang="en-US" dirty="0" smtClean="0"/>
              <a:t>December </a:t>
            </a:r>
            <a:r>
              <a:rPr lang="en-US" dirty="0"/>
              <a:t>8</a:t>
            </a:r>
            <a:r>
              <a:rPr lang="en-US" baseline="30000" dirty="0"/>
              <a:t>th</a:t>
            </a:r>
            <a:r>
              <a:rPr lang="en-US" dirty="0"/>
              <a:t> FDR asked the House for war all agreed except for one congressman (Jeanette Rankin) and </a:t>
            </a:r>
            <a:r>
              <a:rPr lang="en-US" dirty="0" smtClean="0"/>
              <a:t>3 days </a:t>
            </a:r>
            <a:r>
              <a:rPr lang="en-US" dirty="0"/>
              <a:t>later Axis of Power declared war on </a:t>
            </a:r>
            <a:r>
              <a:rPr lang="en-US" dirty="0" smtClean="0"/>
              <a:t>U.S. </a:t>
            </a:r>
          </a:p>
          <a:p>
            <a:endParaRPr lang="en-US" dirty="0" smtClean="0"/>
          </a:p>
          <a:p>
            <a:endParaRPr lang="en-US" dirty="0" smtClean="0"/>
          </a:p>
          <a:p>
            <a:pPr>
              <a:buNone/>
            </a:pPr>
            <a:endParaRPr lang="en-US" dirty="0" smtClean="0"/>
          </a:p>
          <a:p>
            <a:endParaRPr lang="en-US" dirty="0" smtClean="0"/>
          </a:p>
          <a:p>
            <a:endParaRPr lang="en-US" dirty="0"/>
          </a:p>
          <a:p>
            <a:endParaRPr lang="en-US" dirty="0"/>
          </a:p>
        </p:txBody>
      </p:sp>
      <p:pic>
        <p:nvPicPr>
          <p:cNvPr id="4" name="Picture 5" descr="USWW0030"/>
          <p:cNvPicPr>
            <a:picLocks noChangeAspect="1" noChangeArrowheads="1"/>
          </p:cNvPicPr>
          <p:nvPr/>
        </p:nvPicPr>
        <p:blipFill>
          <a:blip r:embed="rId2" cstate="print"/>
          <a:srcRect/>
          <a:stretch>
            <a:fillRect/>
          </a:stretch>
        </p:blipFill>
        <p:spPr bwMode="auto">
          <a:xfrm>
            <a:off x="3276600" y="3048000"/>
            <a:ext cx="4267200" cy="348761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The War Continues…</a:t>
            </a:r>
            <a:endParaRPr lang="en-US" dirty="0"/>
          </a:p>
        </p:txBody>
      </p:sp>
      <p:sp>
        <p:nvSpPr>
          <p:cNvPr id="3" name="Content Placeholder 2"/>
          <p:cNvSpPr>
            <a:spLocks noGrp="1"/>
          </p:cNvSpPr>
          <p:nvPr>
            <p:ph sz="quarter" idx="1"/>
          </p:nvPr>
        </p:nvSpPr>
        <p:spPr>
          <a:xfrm>
            <a:off x="457200" y="1524000"/>
            <a:ext cx="7467600" cy="4873752"/>
          </a:xfrm>
        </p:spPr>
        <p:txBody>
          <a:bodyPr>
            <a:normAutofit/>
          </a:bodyPr>
          <a:lstStyle/>
          <a:p>
            <a:r>
              <a:rPr lang="en-US" dirty="0"/>
              <a:t>At the start of the war it was going badly (France was gone, </a:t>
            </a:r>
            <a:r>
              <a:rPr lang="en-US" dirty="0" smtClean="0"/>
              <a:t>G.B. </a:t>
            </a:r>
            <a:r>
              <a:rPr lang="en-US" dirty="0"/>
              <a:t>almost there and </a:t>
            </a:r>
            <a:r>
              <a:rPr lang="en-US" dirty="0" smtClean="0"/>
              <a:t>S.U. struggling) </a:t>
            </a:r>
            <a:r>
              <a:rPr lang="en-US" dirty="0"/>
              <a:t>Japan attacked the </a:t>
            </a:r>
            <a:r>
              <a:rPr lang="en-US" dirty="0" smtClean="0"/>
              <a:t>U.S. </a:t>
            </a:r>
            <a:r>
              <a:rPr lang="en-US" dirty="0"/>
              <a:t>at Manila (Philippines) and 3 days later took Guam from </a:t>
            </a:r>
            <a:r>
              <a:rPr lang="en-US" dirty="0" smtClean="0"/>
              <a:t>U.S. </a:t>
            </a:r>
            <a:endParaRPr lang="en-US" dirty="0"/>
          </a:p>
          <a:p>
            <a:pPr>
              <a:buNone/>
            </a:pPr>
            <a:endParaRPr lang="en-US" dirty="0"/>
          </a:p>
          <a:p>
            <a:r>
              <a:rPr lang="en-US" dirty="0"/>
              <a:t>Master plan: General </a:t>
            </a:r>
            <a:r>
              <a:rPr lang="en-US" dirty="0" smtClean="0"/>
              <a:t>Douglas Macarthur would </a:t>
            </a:r>
            <a:r>
              <a:rPr lang="en-US" dirty="0"/>
              <a:t>move north (Australia) and Admiral Chester Nimitz would move west (Hawaii) and would meet in Japan: Island hopping</a:t>
            </a:r>
          </a:p>
          <a:p>
            <a:pPr>
              <a:buNone/>
            </a:pPr>
            <a:endParaRPr lang="en-US" dirty="0"/>
          </a:p>
          <a:p>
            <a:r>
              <a:rPr lang="en-US" dirty="0"/>
              <a:t>Battle of Coral Sea: </a:t>
            </a:r>
            <a:r>
              <a:rPr lang="en-US" dirty="0" smtClean="0"/>
              <a:t>U.S. </a:t>
            </a:r>
            <a:r>
              <a:rPr lang="en-US" dirty="0"/>
              <a:t>turns back unstoppable Japanese fleet.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quarter" idx="1"/>
          </p:nvPr>
        </p:nvSpPr>
        <p:spPr>
          <a:xfrm>
            <a:off x="457200" y="1828800"/>
            <a:ext cx="7467600" cy="4419600"/>
          </a:xfrm>
        </p:spPr>
        <p:txBody>
          <a:bodyPr>
            <a:normAutofit/>
          </a:bodyPr>
          <a:lstStyle/>
          <a:p>
            <a:r>
              <a:rPr lang="en-US" dirty="0" smtClean="0"/>
              <a:t> Midway</a:t>
            </a:r>
            <a:r>
              <a:rPr lang="en-US" dirty="0"/>
              <a:t>: tiny island near Hawaii which was a </a:t>
            </a:r>
            <a:r>
              <a:rPr lang="en-US" dirty="0" smtClean="0"/>
              <a:t>U.S. </a:t>
            </a:r>
            <a:r>
              <a:rPr lang="en-US" dirty="0"/>
              <a:t>outpost: huge </a:t>
            </a:r>
            <a:r>
              <a:rPr lang="en-US" dirty="0" smtClean="0"/>
              <a:t>U.S. </a:t>
            </a:r>
            <a:r>
              <a:rPr lang="en-US" dirty="0"/>
              <a:t>victory... Guadalcanal </a:t>
            </a:r>
          </a:p>
          <a:p>
            <a:endParaRPr lang="en-US" dirty="0"/>
          </a:p>
          <a:p>
            <a:r>
              <a:rPr lang="en-US" dirty="0"/>
              <a:t>By 1943: </a:t>
            </a:r>
            <a:r>
              <a:rPr lang="en-US" dirty="0" smtClean="0"/>
              <a:t>U.S. </a:t>
            </a:r>
            <a:r>
              <a:rPr lang="en-US" dirty="0"/>
              <a:t>stopped Japan advances </a:t>
            </a:r>
          </a:p>
          <a:p>
            <a:pPr>
              <a:buNone/>
            </a:pPr>
            <a:endParaRPr lang="en-US" dirty="0"/>
          </a:p>
          <a:p>
            <a:r>
              <a:rPr lang="en-US" dirty="0"/>
              <a:t>In Europe wanted to “free French” forces by taking the English Channel was supported by army chief of staff George C. Marshall, but went with </a:t>
            </a:r>
            <a:r>
              <a:rPr lang="en-US" dirty="0" smtClean="0"/>
              <a:t>G.B. </a:t>
            </a:r>
            <a:r>
              <a:rPr lang="en-US" dirty="0"/>
              <a:t>plan instead to free Africa and then S. Europe first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3276600"/>
          </a:xfrm>
        </p:spPr>
        <p:txBody>
          <a:bodyPr/>
          <a:lstStyle/>
          <a:p>
            <a:r>
              <a:rPr lang="en-US" dirty="0"/>
              <a:t>This made the </a:t>
            </a:r>
            <a:r>
              <a:rPr lang="en-US" dirty="0" smtClean="0"/>
              <a:t>S.U. </a:t>
            </a:r>
            <a:r>
              <a:rPr lang="en-US" dirty="0"/>
              <a:t>upset because we were tied up in Africa while they were holding off Germany invasion in Stalingrad, where Stalin army held off Hitler from 1942-43! HUGE</a:t>
            </a:r>
          </a:p>
          <a:p>
            <a:pPr>
              <a:buNone/>
            </a:pPr>
            <a:endParaRPr lang="en-US" dirty="0"/>
          </a:p>
          <a:p>
            <a:r>
              <a:rPr lang="en-US" dirty="0"/>
              <a:t>Due to this </a:t>
            </a:r>
            <a:r>
              <a:rPr lang="en-US" dirty="0" smtClean="0"/>
              <a:t>S.U. </a:t>
            </a:r>
            <a:r>
              <a:rPr lang="en-US" dirty="0"/>
              <a:t>loses were far greater than other warring nations (20 million casualties)</a:t>
            </a:r>
          </a:p>
          <a:p>
            <a:endParaRPr lang="en-US" dirty="0"/>
          </a:p>
        </p:txBody>
      </p:sp>
      <p:pic>
        <p:nvPicPr>
          <p:cNvPr id="20482" name="Picture 2" descr="http://upload.wikimedia.org/wikipedia/commons/thumb/9/96/StalingradRus.jpg/220px-StalingradRus.jpg">
            <a:hlinkClick r:id="rId2"/>
          </p:cNvPr>
          <p:cNvPicPr>
            <a:picLocks noChangeAspect="1" noChangeArrowheads="1"/>
          </p:cNvPicPr>
          <p:nvPr/>
        </p:nvPicPr>
        <p:blipFill>
          <a:blip r:embed="rId3" cstate="print"/>
          <a:srcRect/>
          <a:stretch>
            <a:fillRect/>
          </a:stretch>
        </p:blipFill>
        <p:spPr bwMode="auto">
          <a:xfrm>
            <a:off x="2057400" y="3581400"/>
            <a:ext cx="4417315" cy="287519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The War Continues</a:t>
            </a:r>
            <a:endParaRPr lang="en-US" dirty="0"/>
          </a:p>
        </p:txBody>
      </p:sp>
      <p:sp>
        <p:nvSpPr>
          <p:cNvPr id="3" name="Content Placeholder 2"/>
          <p:cNvSpPr>
            <a:spLocks noGrp="1"/>
          </p:cNvSpPr>
          <p:nvPr>
            <p:ph sz="quarter" idx="1"/>
          </p:nvPr>
        </p:nvSpPr>
        <p:spPr/>
        <p:txBody>
          <a:bodyPr>
            <a:normAutofit/>
          </a:bodyPr>
          <a:lstStyle/>
          <a:p>
            <a:r>
              <a:rPr lang="en-US" dirty="0"/>
              <a:t>Jan. 1943 </a:t>
            </a:r>
            <a:r>
              <a:rPr lang="en-US" dirty="0" smtClean="0"/>
              <a:t>U.S. </a:t>
            </a:r>
            <a:r>
              <a:rPr lang="en-US" dirty="0"/>
              <a:t>and </a:t>
            </a:r>
            <a:r>
              <a:rPr lang="en-US" dirty="0" smtClean="0"/>
              <a:t>G.B. </a:t>
            </a:r>
            <a:r>
              <a:rPr lang="en-US" dirty="0"/>
              <a:t>attack Sicily Italy: 38 days later success: Mussolini fled to Germany.  He was replaced by Pietro Badoglio, who added Italy to the allies sided, but Germany fought back and finally June 4</a:t>
            </a:r>
            <a:r>
              <a:rPr lang="en-US" baseline="30000" dirty="0"/>
              <a:t>th</a:t>
            </a:r>
            <a:r>
              <a:rPr lang="en-US" dirty="0"/>
              <a:t> 1944 the allies captured Rome (Italy)</a:t>
            </a:r>
          </a:p>
          <a:p>
            <a:pPr>
              <a:buNone/>
            </a:pPr>
            <a:endParaRPr lang="en-US" dirty="0"/>
          </a:p>
          <a:p>
            <a:r>
              <a:rPr lang="en-US" dirty="0"/>
              <a:t>France left untouched which pissed off the </a:t>
            </a:r>
            <a:r>
              <a:rPr lang="en-US" dirty="0" smtClean="0"/>
              <a:t>S.U. </a:t>
            </a:r>
            <a:r>
              <a:rPr lang="en-US" dirty="0"/>
              <a:t>because they felt it was a deliberate way to make them due all the hard work (dying)</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The Holocaust</a:t>
            </a:r>
            <a:endParaRPr lang="en-US" dirty="0"/>
          </a:p>
        </p:txBody>
      </p:sp>
      <p:sp>
        <p:nvSpPr>
          <p:cNvPr id="3" name="Content Placeholder 2"/>
          <p:cNvSpPr>
            <a:spLocks noGrp="1"/>
          </p:cNvSpPr>
          <p:nvPr>
            <p:ph sz="quarter" idx="1"/>
          </p:nvPr>
        </p:nvSpPr>
        <p:spPr>
          <a:xfrm>
            <a:off x="4114800" y="1295400"/>
            <a:ext cx="4495800" cy="5178552"/>
          </a:xfrm>
        </p:spPr>
        <p:txBody>
          <a:bodyPr>
            <a:normAutofit lnSpcReduction="10000"/>
          </a:bodyPr>
          <a:lstStyle/>
          <a:p>
            <a:r>
              <a:rPr lang="en-US" dirty="0"/>
              <a:t>Meantime the Holocaust was happening all over Europe and the </a:t>
            </a:r>
            <a:r>
              <a:rPr lang="en-US" dirty="0" smtClean="0"/>
              <a:t>U.S. </a:t>
            </a:r>
            <a:r>
              <a:rPr lang="en-US" dirty="0"/>
              <a:t>was not helping. 6 million Jews and 4 million </a:t>
            </a:r>
            <a:r>
              <a:rPr lang="en-US" dirty="0" smtClean="0"/>
              <a:t>(Poles</a:t>
            </a:r>
            <a:r>
              <a:rPr lang="en-US" dirty="0"/>
              <a:t>, gypsies, communist, homosexuals, disabled etc) killed</a:t>
            </a:r>
          </a:p>
          <a:p>
            <a:pPr>
              <a:buNone/>
            </a:pPr>
            <a:endParaRPr lang="en-US" dirty="0"/>
          </a:p>
          <a:p>
            <a:r>
              <a:rPr lang="en-US" dirty="0"/>
              <a:t>Many death camps like Auschwitz in Poland with crematoriums and railroads that led prisoners to camps were left untouched.</a:t>
            </a:r>
          </a:p>
          <a:p>
            <a:pPr>
              <a:buNone/>
            </a:pPr>
            <a:endParaRPr lang="en-US" dirty="0"/>
          </a:p>
          <a:p>
            <a:pPr>
              <a:buNone/>
            </a:pPr>
            <a:endParaRPr lang="en-US" dirty="0"/>
          </a:p>
        </p:txBody>
      </p:sp>
      <p:pic>
        <p:nvPicPr>
          <p:cNvPr id="19458" name="Picture 2" descr="http://0.tqn.com/d/history1900s/1/0/p/7/buchenwald5.jpg">
            <a:hlinkClick r:id="rId2"/>
          </p:cNvPr>
          <p:cNvPicPr>
            <a:picLocks noChangeAspect="1" noChangeArrowheads="1"/>
          </p:cNvPicPr>
          <p:nvPr/>
        </p:nvPicPr>
        <p:blipFill>
          <a:blip r:embed="rId3" cstate="print"/>
          <a:srcRect/>
          <a:stretch>
            <a:fillRect/>
          </a:stretch>
        </p:blipFill>
        <p:spPr bwMode="auto">
          <a:xfrm>
            <a:off x="609600" y="1371600"/>
            <a:ext cx="3276600" cy="2552300"/>
          </a:xfrm>
          <a:prstGeom prst="rect">
            <a:avLst/>
          </a:prstGeom>
          <a:noFill/>
        </p:spPr>
      </p:pic>
      <p:pic>
        <p:nvPicPr>
          <p:cNvPr id="19460" name="Picture 4" descr="http://www.blogcdn.com/www.gadling.com/media/2012/06/childsurvivorsofauschwitz.jpeg">
            <a:hlinkClick r:id="rId4"/>
          </p:cNvPr>
          <p:cNvPicPr>
            <a:picLocks noChangeAspect="1" noChangeArrowheads="1"/>
          </p:cNvPicPr>
          <p:nvPr/>
        </p:nvPicPr>
        <p:blipFill>
          <a:blip r:embed="rId5" cstate="print"/>
          <a:srcRect/>
          <a:stretch>
            <a:fillRect/>
          </a:stretch>
        </p:blipFill>
        <p:spPr bwMode="auto">
          <a:xfrm>
            <a:off x="533400" y="4114800"/>
            <a:ext cx="3352800" cy="240447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The Holocaust</a:t>
            </a:r>
            <a:endParaRPr lang="en-US" dirty="0"/>
          </a:p>
        </p:txBody>
      </p:sp>
      <p:sp>
        <p:nvSpPr>
          <p:cNvPr id="3" name="Content Placeholder 2"/>
          <p:cNvSpPr>
            <a:spLocks noGrp="1"/>
          </p:cNvSpPr>
          <p:nvPr>
            <p:ph sz="quarter" idx="1"/>
          </p:nvPr>
        </p:nvSpPr>
        <p:spPr>
          <a:xfrm>
            <a:off x="457200" y="1600200"/>
            <a:ext cx="3657600" cy="4873752"/>
          </a:xfrm>
        </p:spPr>
        <p:txBody>
          <a:bodyPr>
            <a:normAutofit/>
          </a:bodyPr>
          <a:lstStyle/>
          <a:p>
            <a:pPr>
              <a:buNone/>
            </a:pPr>
            <a:endParaRPr lang="en-US" dirty="0"/>
          </a:p>
          <a:p>
            <a:r>
              <a:rPr lang="en-US" dirty="0"/>
              <a:t>Refugees tried to leave, but just the boat St. Louis that was headed for the </a:t>
            </a:r>
            <a:r>
              <a:rPr lang="en-US" dirty="0" smtClean="0"/>
              <a:t>U.S. </a:t>
            </a:r>
            <a:r>
              <a:rPr lang="en-US" dirty="0"/>
              <a:t>they were turned away, even though 90% of our quota was not used up (anti-Semitism </a:t>
            </a:r>
            <a:r>
              <a:rPr lang="en-US" dirty="0" smtClean="0"/>
              <a:t>U.S.? G.B.?)</a:t>
            </a:r>
            <a:endParaRPr lang="en-US" dirty="0"/>
          </a:p>
          <a:p>
            <a:endParaRPr lang="en-US" dirty="0"/>
          </a:p>
        </p:txBody>
      </p:sp>
      <p:pic>
        <p:nvPicPr>
          <p:cNvPr id="1026" name="Picture 2" descr="http://www.alanhart.net/wp-content/uploads/2013/02/holocaust3.jpg">
            <a:hlinkClick r:id="rId2"/>
          </p:cNvPr>
          <p:cNvPicPr>
            <a:picLocks noChangeAspect="1" noChangeArrowheads="1"/>
          </p:cNvPicPr>
          <p:nvPr/>
        </p:nvPicPr>
        <p:blipFill>
          <a:blip r:embed="rId3" cstate="print"/>
          <a:srcRect/>
          <a:stretch>
            <a:fillRect/>
          </a:stretch>
        </p:blipFill>
        <p:spPr bwMode="auto">
          <a:xfrm>
            <a:off x="4724400" y="1066800"/>
            <a:ext cx="3581400" cy="2678526"/>
          </a:xfrm>
          <a:prstGeom prst="rect">
            <a:avLst/>
          </a:prstGeom>
          <a:noFill/>
        </p:spPr>
      </p:pic>
      <p:pic>
        <p:nvPicPr>
          <p:cNvPr id="1028" name="Picture 4" descr="http://www.history.com/images/media/slideshow/remembering-the-holocaust/wedding-rings-holocaust.jpg">
            <a:hlinkClick r:id="rId4"/>
          </p:cNvPr>
          <p:cNvPicPr>
            <a:picLocks noChangeAspect="1" noChangeArrowheads="1"/>
          </p:cNvPicPr>
          <p:nvPr/>
        </p:nvPicPr>
        <p:blipFill>
          <a:blip r:embed="rId5" cstate="print"/>
          <a:srcRect/>
          <a:stretch>
            <a:fillRect/>
          </a:stretch>
        </p:blipFill>
        <p:spPr bwMode="auto">
          <a:xfrm>
            <a:off x="4343400" y="4038600"/>
            <a:ext cx="3580043" cy="2438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The War Continues…</a:t>
            </a:r>
            <a:endParaRPr lang="en-US" dirty="0"/>
          </a:p>
        </p:txBody>
      </p:sp>
      <p:sp>
        <p:nvSpPr>
          <p:cNvPr id="3" name="Content Placeholder 2"/>
          <p:cNvSpPr>
            <a:spLocks noGrp="1"/>
          </p:cNvSpPr>
          <p:nvPr>
            <p:ph sz="quarter" idx="1"/>
          </p:nvPr>
        </p:nvSpPr>
        <p:spPr>
          <a:xfrm>
            <a:off x="457200" y="2514600"/>
            <a:ext cx="7467600" cy="3886200"/>
          </a:xfrm>
        </p:spPr>
        <p:txBody>
          <a:bodyPr>
            <a:normAutofit/>
          </a:bodyPr>
          <a:lstStyle/>
          <a:p>
            <a:r>
              <a:rPr lang="en-US" dirty="0"/>
              <a:t>WW2 ended great depression; government spending went from 9 billion to 100 billion.  Shortage of goods to buy = people saved money which keep </a:t>
            </a:r>
            <a:r>
              <a:rPr lang="en-US" dirty="0" smtClean="0"/>
              <a:t>U.S. </a:t>
            </a:r>
            <a:r>
              <a:rPr lang="en-US" dirty="0"/>
              <a:t>economy alive in 50’s</a:t>
            </a:r>
          </a:p>
          <a:p>
            <a:pPr>
              <a:buNone/>
            </a:pPr>
            <a:endParaRPr lang="en-US" dirty="0"/>
          </a:p>
          <a:p>
            <a:r>
              <a:rPr lang="en-US" dirty="0"/>
              <a:t>Unions gained power while allies nations, especially the </a:t>
            </a:r>
            <a:r>
              <a:rPr lang="en-US" dirty="0" smtClean="0"/>
              <a:t>U.S. </a:t>
            </a:r>
            <a:r>
              <a:rPr lang="en-US" dirty="0"/>
              <a:t>needs to gain support for the work due to scarcity = rations.  Solution = propaganda</a:t>
            </a:r>
          </a:p>
          <a:p>
            <a:endParaRPr lang="en-US" dirty="0"/>
          </a:p>
        </p:txBody>
      </p:sp>
      <p:pic>
        <p:nvPicPr>
          <p:cNvPr id="4" name="Picture 5" descr="mob 1"/>
          <p:cNvPicPr>
            <a:picLocks noChangeAspect="1" noChangeArrowheads="1"/>
          </p:cNvPicPr>
          <p:nvPr/>
        </p:nvPicPr>
        <p:blipFill>
          <a:blip r:embed="rId2" cstate="print"/>
          <a:srcRect/>
          <a:stretch>
            <a:fillRect/>
          </a:stretch>
        </p:blipFill>
        <p:spPr bwMode="auto">
          <a:xfrm>
            <a:off x="5257800" y="457200"/>
            <a:ext cx="2971800" cy="17827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The homefront III"/>
          <p:cNvPicPr>
            <a:picLocks noChangeAspect="1" noChangeArrowheads="1"/>
          </p:cNvPicPr>
          <p:nvPr/>
        </p:nvPicPr>
        <p:blipFill>
          <a:blip r:embed="rId2" cstate="print"/>
          <a:srcRect/>
          <a:stretch>
            <a:fillRect/>
          </a:stretch>
        </p:blipFill>
        <p:spPr bwMode="auto">
          <a:xfrm>
            <a:off x="4495800" y="1219200"/>
            <a:ext cx="3141662" cy="4419600"/>
          </a:xfrm>
          <a:prstGeom prst="rect">
            <a:avLst/>
          </a:prstGeom>
          <a:noFill/>
          <a:ln w="9525">
            <a:noFill/>
            <a:miter lim="800000"/>
            <a:headEnd/>
            <a:tailEnd/>
          </a:ln>
        </p:spPr>
      </p:pic>
      <p:pic>
        <p:nvPicPr>
          <p:cNvPr id="16386" name="Picture 2" descr="http://fc04.deviantart.net/fs71/i/2011/051/3/e/wwii___we_can_do_it_by_razornylon-d39vesr.jpg">
            <a:hlinkClick r:id="rId3"/>
          </p:cNvPr>
          <p:cNvPicPr>
            <a:picLocks noChangeAspect="1" noChangeArrowheads="1"/>
          </p:cNvPicPr>
          <p:nvPr/>
        </p:nvPicPr>
        <p:blipFill>
          <a:blip r:embed="rId4" cstate="print"/>
          <a:srcRect/>
          <a:stretch>
            <a:fillRect/>
          </a:stretch>
        </p:blipFill>
        <p:spPr bwMode="auto">
          <a:xfrm>
            <a:off x="838200" y="1244514"/>
            <a:ext cx="3276600" cy="43650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85800" y="5181600"/>
            <a:ext cx="7467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467600" cy="792162"/>
          </a:xfrm>
        </p:spPr>
        <p:txBody>
          <a:bodyPr/>
          <a:lstStyle/>
          <a:p>
            <a:r>
              <a:rPr lang="en-US" dirty="0" smtClean="0"/>
              <a:t>Who’s Who</a:t>
            </a:r>
            <a:endParaRPr lang="en-US" dirty="0"/>
          </a:p>
        </p:txBody>
      </p:sp>
      <p:sp>
        <p:nvSpPr>
          <p:cNvPr id="3" name="Content Placeholder 2"/>
          <p:cNvSpPr>
            <a:spLocks noGrp="1"/>
          </p:cNvSpPr>
          <p:nvPr>
            <p:ph sz="quarter" idx="1"/>
          </p:nvPr>
        </p:nvSpPr>
        <p:spPr>
          <a:xfrm>
            <a:off x="762000" y="5029200"/>
            <a:ext cx="7391400" cy="1295400"/>
          </a:xfrm>
        </p:spPr>
        <p:txBody>
          <a:bodyPr>
            <a:normAutofit/>
          </a:bodyPr>
          <a:lstStyle/>
          <a:p>
            <a:pPr>
              <a:buNone/>
            </a:pPr>
            <a:endParaRPr lang="en-US" dirty="0"/>
          </a:p>
          <a:p>
            <a:pPr algn="ctr">
              <a:buNone/>
            </a:pPr>
            <a:r>
              <a:rPr lang="en-US" b="1" dirty="0">
                <a:solidFill>
                  <a:schemeClr val="bg1"/>
                </a:solidFill>
              </a:rPr>
              <a:t>Both believed in nationalism and </a:t>
            </a:r>
            <a:r>
              <a:rPr lang="en-US" b="1" dirty="0" smtClean="0">
                <a:solidFill>
                  <a:schemeClr val="bg1"/>
                </a:solidFill>
              </a:rPr>
              <a:t>militarism </a:t>
            </a:r>
            <a:endParaRPr lang="en-US" b="1" dirty="0">
              <a:solidFill>
                <a:schemeClr val="bg1"/>
              </a:solidFill>
            </a:endParaRPr>
          </a:p>
          <a:p>
            <a:endParaRPr lang="en-US" dirty="0"/>
          </a:p>
        </p:txBody>
      </p:sp>
      <p:pic>
        <p:nvPicPr>
          <p:cNvPr id="40962" name="Picture 2" descr="http://fascistitaly.files.wordpress.com/2011/05/benito-mussolini1.jpeg">
            <a:hlinkClick r:id="rId2"/>
          </p:cNvPr>
          <p:cNvPicPr>
            <a:picLocks noChangeAspect="1" noChangeArrowheads="1"/>
          </p:cNvPicPr>
          <p:nvPr/>
        </p:nvPicPr>
        <p:blipFill>
          <a:blip r:embed="rId3" cstate="print"/>
          <a:srcRect/>
          <a:stretch>
            <a:fillRect/>
          </a:stretch>
        </p:blipFill>
        <p:spPr bwMode="auto">
          <a:xfrm>
            <a:off x="2209800" y="1600200"/>
            <a:ext cx="2232679" cy="3133725"/>
          </a:xfrm>
          <a:prstGeom prst="rect">
            <a:avLst/>
          </a:prstGeom>
          <a:noFill/>
        </p:spPr>
      </p:pic>
      <p:pic>
        <p:nvPicPr>
          <p:cNvPr id="40964" name="Picture 4" descr="http://t1.gstatic.com/images?q=tbn:ANd9GcQoV7U4efGKIkKvTcEon9diI-wTzS6ZwokGkA-0sDH_pQMHu68k">
            <a:hlinkClick r:id="rId4"/>
          </p:cNvPr>
          <p:cNvPicPr>
            <a:picLocks noChangeAspect="1" noChangeArrowheads="1"/>
          </p:cNvPicPr>
          <p:nvPr/>
        </p:nvPicPr>
        <p:blipFill>
          <a:blip r:embed="rId5" cstate="print"/>
          <a:srcRect/>
          <a:stretch>
            <a:fillRect/>
          </a:stretch>
        </p:blipFill>
        <p:spPr bwMode="auto">
          <a:xfrm>
            <a:off x="4495800" y="1600200"/>
            <a:ext cx="2360261" cy="3133725"/>
          </a:xfrm>
          <a:prstGeom prst="rect">
            <a:avLst/>
          </a:prstGeom>
          <a:noFill/>
        </p:spPr>
      </p:pic>
      <p:sp>
        <p:nvSpPr>
          <p:cNvPr id="6" name="Right Arrow 5"/>
          <p:cNvSpPr/>
          <p:nvPr/>
        </p:nvSpPr>
        <p:spPr>
          <a:xfrm>
            <a:off x="152400" y="1600200"/>
            <a:ext cx="2362200" cy="3124200"/>
          </a:xfrm>
          <a:prstGeom prst="rightArrow">
            <a:avLst>
              <a:gd name="adj1" fmla="val 50000"/>
              <a:gd name="adj2" fmla="val 45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2590800"/>
            <a:ext cx="2286000" cy="923330"/>
          </a:xfrm>
          <a:prstGeom prst="rect">
            <a:avLst/>
          </a:prstGeom>
          <a:noFill/>
        </p:spPr>
        <p:txBody>
          <a:bodyPr wrap="square" rtlCol="0">
            <a:spAutoFit/>
          </a:bodyPr>
          <a:lstStyle/>
          <a:p>
            <a:pPr algn="ctr"/>
            <a:r>
              <a:rPr lang="en-US" b="1" dirty="0" smtClean="0">
                <a:solidFill>
                  <a:schemeClr val="bg1"/>
                </a:solidFill>
                <a:latin typeface="Copperplate Gothic Light" pitchFamily="34" charset="0"/>
              </a:rPr>
              <a:t>Italy: </a:t>
            </a:r>
          </a:p>
          <a:p>
            <a:pPr algn="ctr"/>
            <a:r>
              <a:rPr lang="en-US" b="1" dirty="0" smtClean="0">
                <a:solidFill>
                  <a:schemeClr val="bg1"/>
                </a:solidFill>
              </a:rPr>
              <a:t>Benito Mussolini Fascist Party</a:t>
            </a:r>
          </a:p>
        </p:txBody>
      </p:sp>
      <p:sp>
        <p:nvSpPr>
          <p:cNvPr id="8" name="Left Arrow 7"/>
          <p:cNvSpPr/>
          <p:nvPr/>
        </p:nvSpPr>
        <p:spPr>
          <a:xfrm>
            <a:off x="6477000" y="1600200"/>
            <a:ext cx="2667000" cy="3124200"/>
          </a:xfrm>
          <a:prstGeom prst="leftArrow">
            <a:avLst>
              <a:gd name="adj1" fmla="val 50000"/>
              <a:gd name="adj2" fmla="val 51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0" y="2438400"/>
            <a:ext cx="2286000" cy="1477328"/>
          </a:xfrm>
          <a:prstGeom prst="rect">
            <a:avLst/>
          </a:prstGeom>
          <a:noFill/>
        </p:spPr>
        <p:txBody>
          <a:bodyPr wrap="square" rtlCol="0">
            <a:spAutoFit/>
          </a:bodyPr>
          <a:lstStyle/>
          <a:p>
            <a:pPr algn="ctr"/>
            <a:r>
              <a:rPr lang="en-US" b="1" dirty="0" smtClean="0">
                <a:solidFill>
                  <a:schemeClr val="bg1"/>
                </a:solidFill>
                <a:latin typeface="Copperplate Gothic Light" pitchFamily="34" charset="0"/>
              </a:rPr>
              <a:t>Germany: </a:t>
            </a:r>
            <a:r>
              <a:rPr lang="en-US" b="1" dirty="0" smtClean="0">
                <a:solidFill>
                  <a:schemeClr val="bg1"/>
                </a:solidFill>
              </a:rPr>
              <a:t>Adolph Hitler: National Socialist (Or Nazi) Racial (Aryan Race)</a:t>
            </a:r>
            <a:endParaRPr lang="en-US"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quarter" idx="1"/>
          </p:nvPr>
        </p:nvSpPr>
        <p:spPr>
          <a:xfrm>
            <a:off x="457200" y="2133600"/>
            <a:ext cx="7467600" cy="3657600"/>
          </a:xfrm>
        </p:spPr>
        <p:txBody>
          <a:bodyPr>
            <a:normAutofit/>
          </a:bodyPr>
          <a:lstStyle/>
          <a:p>
            <a:r>
              <a:rPr lang="en-US" dirty="0"/>
              <a:t> </a:t>
            </a:r>
            <a:r>
              <a:rPr lang="en-US" dirty="0" smtClean="0"/>
              <a:t>At </a:t>
            </a:r>
            <a:r>
              <a:rPr lang="en-US" dirty="0"/>
              <a:t>first Germany and Japan had better technology: tanks etc. By 1942 </a:t>
            </a:r>
            <a:r>
              <a:rPr lang="en-US" dirty="0" smtClean="0"/>
              <a:t>U.S. </a:t>
            </a:r>
            <a:r>
              <a:rPr lang="en-US" dirty="0"/>
              <a:t>&amp; </a:t>
            </a:r>
            <a:r>
              <a:rPr lang="en-US" dirty="0" smtClean="0"/>
              <a:t>G.B. </a:t>
            </a:r>
            <a:r>
              <a:rPr lang="en-US" dirty="0"/>
              <a:t>made so many advances we were better than enemy in technology and amount of weapons (mass production) </a:t>
            </a:r>
          </a:p>
          <a:p>
            <a:pPr>
              <a:buNone/>
            </a:pPr>
            <a:endParaRPr lang="en-US" dirty="0"/>
          </a:p>
          <a:p>
            <a:r>
              <a:rPr lang="en-US" dirty="0"/>
              <a:t>Ended U-boats &amp; naval mines power by using radar and sonar to find them in the water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quarter" idx="1"/>
          </p:nvPr>
        </p:nvSpPr>
        <p:spPr>
          <a:xfrm>
            <a:off x="533400" y="1828800"/>
            <a:ext cx="7467600" cy="4343400"/>
          </a:xfrm>
        </p:spPr>
        <p:txBody>
          <a:bodyPr>
            <a:normAutofit/>
          </a:bodyPr>
          <a:lstStyle/>
          <a:p>
            <a:r>
              <a:rPr lang="en-US" dirty="0"/>
              <a:t>Rocket Technology: First Germany used on </a:t>
            </a:r>
            <a:r>
              <a:rPr lang="en-US" dirty="0" smtClean="0"/>
              <a:t>G.B. </a:t>
            </a:r>
            <a:r>
              <a:rPr lang="en-US" dirty="0"/>
              <a:t>by 1942 our were better: fly high longer and had electronic devices to guide bombs to target (GEE system) and Oboe system: sent sonic message to pilot when they were 20 yards from target</a:t>
            </a:r>
          </a:p>
          <a:p>
            <a:endParaRPr lang="en-US" dirty="0"/>
          </a:p>
          <a:p>
            <a:r>
              <a:rPr lang="en-US" dirty="0"/>
              <a:t>Ultra then Bombe was </a:t>
            </a:r>
            <a:r>
              <a:rPr lang="en-US" dirty="0" smtClean="0"/>
              <a:t>G.B. </a:t>
            </a:r>
            <a:r>
              <a:rPr lang="en-US" dirty="0"/>
              <a:t>computer technology to decode secret German messages (they never knew) U.S version called </a:t>
            </a:r>
            <a:r>
              <a:rPr lang="en-US" dirty="0" smtClean="0"/>
              <a:t>“Magic</a:t>
            </a:r>
            <a:r>
              <a:rPr lang="en-US" dirty="0"/>
              <a: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Racial Issues and War…</a:t>
            </a:r>
            <a:endParaRPr lang="en-US" dirty="0"/>
          </a:p>
        </p:txBody>
      </p:sp>
      <p:sp>
        <p:nvSpPr>
          <p:cNvPr id="3" name="Content Placeholder 2"/>
          <p:cNvSpPr>
            <a:spLocks noGrp="1"/>
          </p:cNvSpPr>
          <p:nvPr>
            <p:ph sz="quarter" idx="1"/>
          </p:nvPr>
        </p:nvSpPr>
        <p:spPr>
          <a:xfrm>
            <a:off x="457200" y="1600200"/>
            <a:ext cx="7696200" cy="4873752"/>
          </a:xfrm>
        </p:spPr>
        <p:txBody>
          <a:bodyPr>
            <a:normAutofit lnSpcReduction="10000"/>
          </a:bodyPr>
          <a:lstStyle/>
          <a:p>
            <a:r>
              <a:rPr lang="en-US" dirty="0"/>
              <a:t>WW2 as a whole helped blur racial issues, Italians were not allowed to travel though and of course..... Our Japanese which was horrible but compared to WW1 much better</a:t>
            </a:r>
          </a:p>
          <a:p>
            <a:endParaRPr lang="en-US" dirty="0"/>
          </a:p>
          <a:p>
            <a:r>
              <a:rPr lang="en-US" dirty="0"/>
              <a:t>Internment of Japanese Americans during WW2: violated their civil right, but 2/3 were Nisei (native born) and 1/3 Issei: Most lived in </a:t>
            </a:r>
            <a:r>
              <a:rPr lang="en-US" dirty="0" smtClean="0"/>
              <a:t>California, </a:t>
            </a:r>
            <a:r>
              <a:rPr lang="en-US" dirty="0"/>
              <a:t>but citizens there did not see them as spies, although they quickly took their stuff when they only had 2 weeks to move, but the gov. saw them as spies/threat.  So in 1942 the war relocation authority (WRA) created relocation camps for them to live till late </a:t>
            </a:r>
            <a:r>
              <a:rPr lang="en-US" dirty="0" smtClean="0"/>
              <a:t>4/45</a:t>
            </a:r>
            <a:r>
              <a:rPr lang="en-US" dirty="0"/>
              <a: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err="1" smtClean="0"/>
              <a:t>Korematsu</a:t>
            </a:r>
            <a:r>
              <a:rPr lang="en-US" dirty="0" smtClean="0"/>
              <a:t> vs. U.S.</a:t>
            </a:r>
            <a:endParaRPr lang="en-US" dirty="0"/>
          </a:p>
        </p:txBody>
      </p:sp>
      <p:sp>
        <p:nvSpPr>
          <p:cNvPr id="3" name="Content Placeholder 2"/>
          <p:cNvSpPr>
            <a:spLocks noGrp="1"/>
          </p:cNvSpPr>
          <p:nvPr>
            <p:ph sz="quarter" idx="1"/>
          </p:nvPr>
        </p:nvSpPr>
        <p:spPr>
          <a:xfrm>
            <a:off x="457200" y="1676400"/>
            <a:ext cx="7924800" cy="1749552"/>
          </a:xfrm>
        </p:spPr>
        <p:txBody>
          <a:bodyPr/>
          <a:lstStyle/>
          <a:p>
            <a:r>
              <a:rPr lang="en-US" dirty="0" err="1"/>
              <a:t>Korematsu</a:t>
            </a:r>
            <a:r>
              <a:rPr lang="en-US" dirty="0"/>
              <a:t> </a:t>
            </a:r>
            <a:r>
              <a:rPr lang="en-US" dirty="0" smtClean="0"/>
              <a:t>vs. U.S.: </a:t>
            </a:r>
            <a:r>
              <a:rPr lang="en-US" dirty="0"/>
              <a:t>1944 Supreme Court said it was constitutional.... but then barred “loyal citizens” by 1988 they were finally given </a:t>
            </a:r>
            <a:r>
              <a:rPr lang="en-US" dirty="0" smtClean="0"/>
              <a:t>reparations.</a:t>
            </a:r>
            <a:endParaRPr lang="en-US" dirty="0"/>
          </a:p>
          <a:p>
            <a:endParaRPr lang="en-US" dirty="0"/>
          </a:p>
        </p:txBody>
      </p:sp>
      <p:pic>
        <p:nvPicPr>
          <p:cNvPr id="12290" name="Picture 2" descr="http://www.pbs.org/wnet/supremecourt/personality/images/korematsu.jpg">
            <a:hlinkClick r:id="rId2"/>
          </p:cNvPr>
          <p:cNvPicPr>
            <a:picLocks noChangeAspect="1" noChangeArrowheads="1"/>
          </p:cNvPicPr>
          <p:nvPr/>
        </p:nvPicPr>
        <p:blipFill>
          <a:blip r:embed="rId3" cstate="print"/>
          <a:srcRect/>
          <a:stretch>
            <a:fillRect/>
          </a:stretch>
        </p:blipFill>
        <p:spPr bwMode="auto">
          <a:xfrm>
            <a:off x="381000" y="3733800"/>
            <a:ext cx="2286000" cy="2732050"/>
          </a:xfrm>
          <a:prstGeom prst="rect">
            <a:avLst/>
          </a:prstGeom>
          <a:noFill/>
        </p:spPr>
      </p:pic>
      <p:pic>
        <p:nvPicPr>
          <p:cNvPr id="12292" name="Picture 4" descr="http://law2.umkc.edu/faculty/projects/ftrials/conlaw/korematsu1.jpg">
            <a:hlinkClick r:id="rId4"/>
          </p:cNvPr>
          <p:cNvPicPr>
            <a:picLocks noChangeAspect="1" noChangeArrowheads="1"/>
          </p:cNvPicPr>
          <p:nvPr/>
        </p:nvPicPr>
        <p:blipFill>
          <a:blip r:embed="rId5" cstate="print"/>
          <a:srcRect/>
          <a:stretch>
            <a:fillRect/>
          </a:stretch>
        </p:blipFill>
        <p:spPr bwMode="auto">
          <a:xfrm>
            <a:off x="5791200" y="3733800"/>
            <a:ext cx="2619374" cy="2667000"/>
          </a:xfrm>
          <a:prstGeom prst="rect">
            <a:avLst/>
          </a:prstGeom>
          <a:noFill/>
        </p:spPr>
      </p:pic>
      <p:pic>
        <p:nvPicPr>
          <p:cNvPr id="12294" name="Picture 6" descr="http://www.streetlaw.org/images/299x200/Case/Image/5">
            <a:hlinkClick r:id="rId6"/>
          </p:cNvPr>
          <p:cNvPicPr>
            <a:picLocks noChangeAspect="1" noChangeArrowheads="1"/>
          </p:cNvPicPr>
          <p:nvPr/>
        </p:nvPicPr>
        <p:blipFill>
          <a:blip r:embed="rId7" cstate="print"/>
          <a:srcRect/>
          <a:stretch>
            <a:fillRect/>
          </a:stretch>
        </p:blipFill>
        <p:spPr bwMode="auto">
          <a:xfrm>
            <a:off x="2743200" y="4191000"/>
            <a:ext cx="2847975" cy="1905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The War Continues…</a:t>
            </a:r>
            <a:endParaRPr lang="en-US" dirty="0"/>
          </a:p>
        </p:txBody>
      </p:sp>
      <p:sp>
        <p:nvSpPr>
          <p:cNvPr id="3" name="Content Placeholder 2"/>
          <p:cNvSpPr>
            <a:spLocks noGrp="1"/>
          </p:cNvSpPr>
          <p:nvPr>
            <p:ph sz="quarter" idx="1"/>
          </p:nvPr>
        </p:nvSpPr>
        <p:spPr>
          <a:xfrm>
            <a:off x="3429000" y="1371600"/>
            <a:ext cx="5181600" cy="4873752"/>
          </a:xfrm>
        </p:spPr>
        <p:txBody>
          <a:bodyPr>
            <a:normAutofit/>
          </a:bodyPr>
          <a:lstStyle/>
          <a:p>
            <a:pPr>
              <a:buNone/>
            </a:pPr>
            <a:endParaRPr lang="en-US" dirty="0"/>
          </a:p>
          <a:p>
            <a:r>
              <a:rPr lang="en-US" dirty="0"/>
              <a:t>Although the new deal was slowly being dismantled: FDR </a:t>
            </a:r>
            <a:r>
              <a:rPr lang="en-US" dirty="0" smtClean="0"/>
              <a:t>used </a:t>
            </a:r>
            <a:r>
              <a:rPr lang="en-US" dirty="0"/>
              <a:t>new </a:t>
            </a:r>
            <a:r>
              <a:rPr lang="en-US" dirty="0" smtClean="0"/>
              <a:t>deal to </a:t>
            </a:r>
            <a:r>
              <a:rPr lang="en-US" dirty="0"/>
              <a:t>Win the war was reelected with 53.5% of the </a:t>
            </a:r>
            <a:r>
              <a:rPr lang="en-US" dirty="0" smtClean="0"/>
              <a:t>popular </a:t>
            </a:r>
            <a:r>
              <a:rPr lang="en-US" dirty="0"/>
              <a:t>vote making Truman his </a:t>
            </a:r>
            <a:r>
              <a:rPr lang="en-US" dirty="0" smtClean="0"/>
              <a:t>V.P.</a:t>
            </a:r>
            <a:endParaRPr lang="en-US" dirty="0"/>
          </a:p>
          <a:p>
            <a:pPr>
              <a:buNone/>
            </a:pPr>
            <a:endParaRPr lang="en-US" dirty="0"/>
          </a:p>
          <a:p>
            <a:r>
              <a:rPr lang="en-US" dirty="0"/>
              <a:t>By middle on 1943: allies stopped advances in Europe and Pacific: Offensive Time!! Strategic bombing in Germany</a:t>
            </a:r>
          </a:p>
          <a:p>
            <a:endParaRPr lang="en-US" dirty="0"/>
          </a:p>
        </p:txBody>
      </p:sp>
      <p:pic>
        <p:nvPicPr>
          <p:cNvPr id="11266" name="Picture 2" descr="http://campaignrhetoric.files.wordpress.com/2011/06/1936-fdr-poster.jpg">
            <a:hlinkClick r:id="rId2"/>
          </p:cNvPr>
          <p:cNvPicPr>
            <a:picLocks noChangeAspect="1" noChangeArrowheads="1"/>
          </p:cNvPicPr>
          <p:nvPr/>
        </p:nvPicPr>
        <p:blipFill>
          <a:blip r:embed="rId3" cstate="print"/>
          <a:srcRect/>
          <a:stretch>
            <a:fillRect/>
          </a:stretch>
        </p:blipFill>
        <p:spPr bwMode="auto">
          <a:xfrm>
            <a:off x="457200" y="2209800"/>
            <a:ext cx="2842145" cy="37338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The War is at an end…</a:t>
            </a:r>
            <a:endParaRPr lang="en-US" dirty="0"/>
          </a:p>
        </p:txBody>
      </p:sp>
      <p:sp>
        <p:nvSpPr>
          <p:cNvPr id="3" name="Content Placeholder 2"/>
          <p:cNvSpPr>
            <a:spLocks noGrp="1"/>
          </p:cNvSpPr>
          <p:nvPr>
            <p:ph sz="quarter" idx="1"/>
          </p:nvPr>
        </p:nvSpPr>
        <p:spPr>
          <a:xfrm>
            <a:off x="4343400" y="1066800"/>
            <a:ext cx="4114800" cy="5410200"/>
          </a:xfrm>
        </p:spPr>
        <p:txBody>
          <a:bodyPr>
            <a:normAutofit fontScale="92500" lnSpcReduction="10000"/>
          </a:bodyPr>
          <a:lstStyle/>
          <a:p>
            <a:r>
              <a:rPr lang="en-US" dirty="0"/>
              <a:t>June 6</a:t>
            </a:r>
            <a:r>
              <a:rPr lang="en-US" baseline="30000" dirty="0"/>
              <a:t>th</a:t>
            </a:r>
            <a:r>
              <a:rPr lang="en-US" dirty="0"/>
              <a:t> 1944 D-Day: 3 million troops under Dwight Eisenhower led stormed the beach of Normandy (operative overload) </a:t>
            </a:r>
          </a:p>
          <a:p>
            <a:pPr>
              <a:buNone/>
            </a:pPr>
            <a:endParaRPr lang="en-US" dirty="0"/>
          </a:p>
          <a:p>
            <a:r>
              <a:rPr lang="en-US" dirty="0"/>
              <a:t>Battle of The Bulge: Hitler announced this battle was determine whether Germany won or lost with </a:t>
            </a:r>
            <a:r>
              <a:rPr lang="en-US" dirty="0" smtClean="0"/>
              <a:t>G.B. </a:t>
            </a:r>
            <a:r>
              <a:rPr lang="en-US" dirty="0"/>
              <a:t>and the </a:t>
            </a:r>
            <a:r>
              <a:rPr lang="en-US" dirty="0" smtClean="0"/>
              <a:t>U.S. </a:t>
            </a:r>
            <a:r>
              <a:rPr lang="en-US" dirty="0"/>
              <a:t>moving in from both sides in Germany. At first they pushed the U.S troops back but were soon forced to retreat. </a:t>
            </a:r>
          </a:p>
          <a:p>
            <a:endParaRPr lang="en-US" dirty="0"/>
          </a:p>
        </p:txBody>
      </p:sp>
      <p:pic>
        <p:nvPicPr>
          <p:cNvPr id="10242" name="Picture 2" descr="http://suvudu.com/files/2012/04/Invasion-of-Normandy.jpg">
            <a:hlinkClick r:id="rId2"/>
          </p:cNvPr>
          <p:cNvPicPr>
            <a:picLocks noChangeAspect="1" noChangeArrowheads="1"/>
          </p:cNvPicPr>
          <p:nvPr/>
        </p:nvPicPr>
        <p:blipFill>
          <a:blip r:embed="rId3" cstate="print"/>
          <a:srcRect/>
          <a:stretch>
            <a:fillRect/>
          </a:stretch>
        </p:blipFill>
        <p:spPr bwMode="auto">
          <a:xfrm>
            <a:off x="304800" y="2057400"/>
            <a:ext cx="3839084" cy="304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The War is at an end…</a:t>
            </a:r>
            <a:endParaRPr lang="en-US" dirty="0"/>
          </a:p>
        </p:txBody>
      </p:sp>
      <p:sp>
        <p:nvSpPr>
          <p:cNvPr id="3" name="Content Placeholder 2"/>
          <p:cNvSpPr>
            <a:spLocks noGrp="1"/>
          </p:cNvSpPr>
          <p:nvPr>
            <p:ph sz="quarter" idx="1"/>
          </p:nvPr>
        </p:nvSpPr>
        <p:spPr/>
        <p:txBody>
          <a:bodyPr>
            <a:normAutofit/>
          </a:bodyPr>
          <a:lstStyle/>
          <a:p>
            <a:r>
              <a:rPr lang="en-US" dirty="0"/>
              <a:t>With the </a:t>
            </a:r>
            <a:r>
              <a:rPr lang="en-US" dirty="0" smtClean="0"/>
              <a:t>S.U. </a:t>
            </a:r>
            <a:r>
              <a:rPr lang="en-US" dirty="0"/>
              <a:t>entering Germany as well Hitler and his wife commit suicide and Germany surrenders unconditionally.</a:t>
            </a:r>
          </a:p>
          <a:p>
            <a:r>
              <a:rPr lang="en-US" dirty="0"/>
              <a:t> May 8</a:t>
            </a:r>
            <a:r>
              <a:rPr lang="en-US" baseline="30000" dirty="0"/>
              <a:t>th</a:t>
            </a:r>
            <a:r>
              <a:rPr lang="en-US" dirty="0"/>
              <a:t> 1945 German surrounded unconditionally= V.E </a:t>
            </a:r>
            <a:r>
              <a:rPr lang="en-US" dirty="0" smtClean="0"/>
              <a:t>.Day </a:t>
            </a:r>
            <a:endParaRPr lang="en-US" dirty="0"/>
          </a:p>
          <a:p>
            <a:r>
              <a:rPr lang="en-US" dirty="0"/>
              <a:t>Now back to the Pacific by 1944: Japanese people were short on food and gas and had lost Tinian, Guam and Spain and the Battle of Leyte Gulf (largest naval war) U.S basically stopped Japan from any ore naval fighting</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The War is at an end…</a:t>
            </a:r>
            <a:endParaRPr lang="en-US" dirty="0"/>
          </a:p>
        </p:txBody>
      </p:sp>
      <p:sp>
        <p:nvSpPr>
          <p:cNvPr id="3" name="Content Placeholder 2"/>
          <p:cNvSpPr>
            <a:spLocks noGrp="1"/>
          </p:cNvSpPr>
          <p:nvPr>
            <p:ph sz="quarter" idx="1"/>
          </p:nvPr>
        </p:nvSpPr>
        <p:spPr>
          <a:xfrm>
            <a:off x="533400" y="1447800"/>
            <a:ext cx="7467600" cy="2895600"/>
          </a:xfrm>
        </p:spPr>
        <p:txBody>
          <a:bodyPr/>
          <a:lstStyle/>
          <a:p>
            <a:r>
              <a:rPr lang="en-US" dirty="0" smtClean="0"/>
              <a:t>Huge </a:t>
            </a:r>
            <a:r>
              <a:rPr lang="en-US" dirty="0"/>
              <a:t>bloody victory Okinawa: Japanese sent kamikaze allies lost 50,000 and over 100,000 Japanese when in was captured finally late June 1945 (island close to Japan)</a:t>
            </a:r>
          </a:p>
          <a:p>
            <a:pPr>
              <a:buNone/>
            </a:pPr>
            <a:endParaRPr lang="en-US" dirty="0"/>
          </a:p>
          <a:p>
            <a:r>
              <a:rPr lang="en-US" dirty="0"/>
              <a:t>Japan weak: almost no ships or planes left: yet military leader did not want to surrender</a:t>
            </a:r>
            <a:r>
              <a:rPr lang="en-US" dirty="0" smtClean="0"/>
              <a:t>.</a:t>
            </a:r>
          </a:p>
          <a:p>
            <a:endParaRPr lang="en-US" dirty="0"/>
          </a:p>
        </p:txBody>
      </p:sp>
      <p:pic>
        <p:nvPicPr>
          <p:cNvPr id="4" name="Picture 6" descr="USWW0036"/>
          <p:cNvPicPr>
            <a:picLocks noChangeAspect="1" noChangeArrowheads="1"/>
          </p:cNvPicPr>
          <p:nvPr/>
        </p:nvPicPr>
        <p:blipFill>
          <a:blip r:embed="rId2" cstate="print"/>
          <a:srcRect/>
          <a:stretch>
            <a:fillRect/>
          </a:stretch>
        </p:blipFill>
        <p:spPr bwMode="auto">
          <a:xfrm>
            <a:off x="2133600" y="4572000"/>
            <a:ext cx="3876261" cy="1981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The Manhattan Project…</a:t>
            </a:r>
            <a:endParaRPr lang="en-US" dirty="0"/>
          </a:p>
        </p:txBody>
      </p:sp>
      <p:sp>
        <p:nvSpPr>
          <p:cNvPr id="3" name="Content Placeholder 2"/>
          <p:cNvSpPr>
            <a:spLocks noGrp="1"/>
          </p:cNvSpPr>
          <p:nvPr>
            <p:ph sz="quarter" idx="1"/>
          </p:nvPr>
        </p:nvSpPr>
        <p:spPr>
          <a:xfrm>
            <a:off x="457200" y="1600200"/>
            <a:ext cx="8077200" cy="3886200"/>
          </a:xfrm>
        </p:spPr>
        <p:txBody>
          <a:bodyPr>
            <a:normAutofit/>
          </a:bodyPr>
          <a:lstStyle/>
          <a:p>
            <a:r>
              <a:rPr lang="en-US" dirty="0"/>
              <a:t>Enter the Manhattan project: we found out Germany in 39 had started to create an atomic bomb.  2 billion spent trying to create an atomic bomb, hidden labs, experimenting with plutonium: </a:t>
            </a:r>
            <a:r>
              <a:rPr lang="en-US" dirty="0" smtClean="0"/>
              <a:t>J. </a:t>
            </a:r>
            <a:r>
              <a:rPr lang="en-US" dirty="0"/>
              <a:t>Robert Oppenheimer created it!!</a:t>
            </a:r>
          </a:p>
          <a:p>
            <a:pPr>
              <a:buNone/>
            </a:pPr>
            <a:r>
              <a:rPr lang="en-US" dirty="0"/>
              <a:t> </a:t>
            </a:r>
          </a:p>
          <a:p>
            <a:r>
              <a:rPr lang="en-US" dirty="0"/>
              <a:t>July 16</a:t>
            </a:r>
            <a:r>
              <a:rPr lang="en-US" baseline="30000" dirty="0"/>
              <a:t>th</a:t>
            </a:r>
            <a:r>
              <a:rPr lang="en-US" dirty="0"/>
              <a:t> in a desert in New </a:t>
            </a:r>
            <a:endParaRPr lang="en-US" dirty="0" smtClean="0"/>
          </a:p>
          <a:p>
            <a:pPr>
              <a:buNone/>
            </a:pPr>
            <a:r>
              <a:rPr lang="en-US" dirty="0" smtClean="0"/>
              <a:t>Mexico </a:t>
            </a:r>
            <a:r>
              <a:rPr lang="en-US" dirty="0"/>
              <a:t>the Trinity bomb </a:t>
            </a:r>
            <a:endParaRPr lang="en-US" dirty="0" smtClean="0"/>
          </a:p>
          <a:p>
            <a:pPr>
              <a:buNone/>
            </a:pPr>
            <a:r>
              <a:rPr lang="en-US" dirty="0" smtClean="0"/>
              <a:t>(</a:t>
            </a:r>
            <a:r>
              <a:rPr lang="en-US" dirty="0"/>
              <a:t>1</a:t>
            </a:r>
            <a:r>
              <a:rPr lang="en-US" baseline="30000" dirty="0"/>
              <a:t>st</a:t>
            </a:r>
            <a:r>
              <a:rPr lang="en-US" dirty="0"/>
              <a:t> atomic explosion) was tested</a:t>
            </a:r>
          </a:p>
          <a:p>
            <a:endParaRPr lang="en-US" dirty="0"/>
          </a:p>
        </p:txBody>
      </p:sp>
      <p:pic>
        <p:nvPicPr>
          <p:cNvPr id="7170" name="Picture 2" descr="http://s1.e-monsite.com/2009/02/05/08/498010manhattan-20seal-jpg.jpg">
            <a:hlinkClick r:id="rId2"/>
          </p:cNvPr>
          <p:cNvPicPr>
            <a:picLocks noChangeAspect="1" noChangeArrowheads="1"/>
          </p:cNvPicPr>
          <p:nvPr/>
        </p:nvPicPr>
        <p:blipFill>
          <a:blip r:embed="rId3" cstate="print"/>
          <a:srcRect/>
          <a:stretch>
            <a:fillRect/>
          </a:stretch>
        </p:blipFill>
        <p:spPr bwMode="auto">
          <a:xfrm>
            <a:off x="5410200" y="3505200"/>
            <a:ext cx="3276600" cy="320904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Hiroshima</a:t>
            </a:r>
            <a:endParaRPr lang="en-US" dirty="0"/>
          </a:p>
        </p:txBody>
      </p:sp>
      <p:sp>
        <p:nvSpPr>
          <p:cNvPr id="3" name="Content Placeholder 2"/>
          <p:cNvSpPr>
            <a:spLocks noGrp="1"/>
          </p:cNvSpPr>
          <p:nvPr>
            <p:ph sz="quarter" idx="1"/>
          </p:nvPr>
        </p:nvSpPr>
        <p:spPr/>
        <p:txBody>
          <a:bodyPr>
            <a:normAutofit fontScale="92500"/>
          </a:bodyPr>
          <a:lstStyle/>
          <a:p>
            <a:endParaRPr lang="en-US" dirty="0" smtClean="0"/>
          </a:p>
          <a:p>
            <a:pPr>
              <a:buNone/>
            </a:pPr>
            <a:endParaRPr lang="en-US" dirty="0" smtClean="0"/>
          </a:p>
          <a:p>
            <a:endParaRPr lang="en-US" dirty="0" smtClean="0"/>
          </a:p>
          <a:p>
            <a:r>
              <a:rPr lang="en-US" dirty="0" smtClean="0"/>
              <a:t>Due </a:t>
            </a:r>
            <a:r>
              <a:rPr lang="en-US" dirty="0"/>
              <a:t>to FDR death Harry Truman was now the president: he gave Japan ultimatum surrender by August 3</a:t>
            </a:r>
            <a:r>
              <a:rPr lang="en-US" baseline="30000" dirty="0"/>
              <a:t>rd</a:t>
            </a:r>
            <a:r>
              <a:rPr lang="en-US" dirty="0"/>
              <a:t> or “face complete devastation”. Japan hinted they would if they could retain their emperor but U.S wanted unconditional surrender</a:t>
            </a:r>
          </a:p>
          <a:p>
            <a:pPr>
              <a:buNone/>
            </a:pPr>
            <a:endParaRPr lang="en-US" dirty="0"/>
          </a:p>
          <a:p>
            <a:r>
              <a:rPr lang="en-US" dirty="0"/>
              <a:t>On August 6</a:t>
            </a:r>
            <a:r>
              <a:rPr lang="en-US" baseline="30000" dirty="0"/>
              <a:t>th</a:t>
            </a:r>
            <a:r>
              <a:rPr lang="en-US" dirty="0"/>
              <a:t> 1945 Enola Gay dropped the atomic bomb (Fat Man) on Hiroshima: 4 square miles completely incinerated: 80,000 + died (birth defects)</a:t>
            </a:r>
          </a:p>
          <a:p>
            <a:endParaRPr lang="en-US" dirty="0"/>
          </a:p>
        </p:txBody>
      </p:sp>
      <p:pic>
        <p:nvPicPr>
          <p:cNvPr id="4" name="Picture 5" descr="web_020903-o-9999j-004"/>
          <p:cNvPicPr>
            <a:picLocks noChangeAspect="1" noChangeArrowheads="1"/>
          </p:cNvPicPr>
          <p:nvPr/>
        </p:nvPicPr>
        <p:blipFill>
          <a:blip r:embed="rId2" cstate="print"/>
          <a:srcRect/>
          <a:stretch>
            <a:fillRect/>
          </a:stretch>
        </p:blipFill>
        <p:spPr bwMode="auto">
          <a:xfrm>
            <a:off x="4191000" y="304800"/>
            <a:ext cx="4191000" cy="239322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t>Benito Mussolini</a:t>
            </a:r>
            <a:endParaRPr lang="en-US" dirty="0"/>
          </a:p>
        </p:txBody>
      </p:sp>
      <p:sp>
        <p:nvSpPr>
          <p:cNvPr id="3" name="Content Placeholder 2"/>
          <p:cNvSpPr>
            <a:spLocks noGrp="1"/>
          </p:cNvSpPr>
          <p:nvPr>
            <p:ph sz="quarter" idx="1"/>
          </p:nvPr>
        </p:nvSpPr>
        <p:spPr>
          <a:xfrm>
            <a:off x="457200" y="1447800"/>
            <a:ext cx="4572000" cy="4873752"/>
          </a:xfrm>
        </p:spPr>
        <p:txBody>
          <a:bodyPr>
            <a:normAutofit lnSpcReduction="10000"/>
          </a:bodyPr>
          <a:lstStyle/>
          <a:p>
            <a:r>
              <a:rPr lang="en-US" b="1" dirty="0" smtClean="0"/>
              <a:t>Benito Mussolini </a:t>
            </a:r>
            <a:r>
              <a:rPr lang="en-US" dirty="0" smtClean="0"/>
              <a:t>became the dictator of Italy during the 1930’s.</a:t>
            </a:r>
            <a:r>
              <a:rPr lang="en-US" b="1" dirty="0" smtClean="0"/>
              <a:t> </a:t>
            </a:r>
            <a:r>
              <a:rPr lang="en-US" dirty="0" smtClean="0"/>
              <a:t>Mussolini limited free speech and imprisoned political opponents..</a:t>
            </a:r>
          </a:p>
          <a:p>
            <a:r>
              <a:rPr lang="en-US" dirty="0" smtClean="0"/>
              <a:t>He started the </a:t>
            </a:r>
            <a:r>
              <a:rPr lang="en-US" b="1" dirty="0" smtClean="0"/>
              <a:t>Fascist Party which created a government dominated by the military.</a:t>
            </a:r>
            <a:r>
              <a:rPr lang="en-US" dirty="0" smtClean="0"/>
              <a:t> He also had an army of </a:t>
            </a:r>
            <a:r>
              <a:rPr lang="en-US" b="1" dirty="0" err="1" smtClean="0"/>
              <a:t>Blackshirts</a:t>
            </a:r>
            <a:r>
              <a:rPr lang="en-US" dirty="0" smtClean="0"/>
              <a:t> which were his police/Thugs to crush opposition and carry out his orders</a:t>
            </a:r>
            <a:endParaRPr lang="en-US" dirty="0"/>
          </a:p>
        </p:txBody>
      </p:sp>
      <p:pic>
        <p:nvPicPr>
          <p:cNvPr id="39938" name="Picture 2" descr="http://s1.ibtimes.com/sites/www.ibtimes.com/files/styles/v2_article_large/public/2011/08/05/143249-benito-mussolini.jpg"/>
          <p:cNvPicPr>
            <a:picLocks noChangeAspect="1" noChangeArrowheads="1"/>
          </p:cNvPicPr>
          <p:nvPr/>
        </p:nvPicPr>
        <p:blipFill>
          <a:blip r:embed="rId2" cstate="print"/>
          <a:srcRect/>
          <a:stretch>
            <a:fillRect/>
          </a:stretch>
        </p:blipFill>
        <p:spPr bwMode="auto">
          <a:xfrm>
            <a:off x="5181600" y="1676400"/>
            <a:ext cx="2651680" cy="4019550"/>
          </a:xfrm>
          <a:prstGeom prst="rect">
            <a:avLst/>
          </a:prstGeom>
          <a:noFill/>
        </p:spPr>
      </p:pic>
      <p:sp>
        <p:nvSpPr>
          <p:cNvPr id="7" name="Rounded Rectangular Callout 6"/>
          <p:cNvSpPr/>
          <p:nvPr/>
        </p:nvSpPr>
        <p:spPr>
          <a:xfrm>
            <a:off x="6629400" y="304800"/>
            <a:ext cx="2286000" cy="1905000"/>
          </a:xfrm>
          <a:prstGeom prst="wedgeRoundRectCallout">
            <a:avLst>
              <a:gd name="adj1" fmla="val -49924"/>
              <a:gd name="adj2" fmla="val 835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29400" y="381000"/>
            <a:ext cx="2286000" cy="1908215"/>
          </a:xfrm>
          <a:prstGeom prst="rect">
            <a:avLst/>
          </a:prstGeom>
          <a:noFill/>
        </p:spPr>
        <p:txBody>
          <a:bodyPr wrap="square" rtlCol="0">
            <a:spAutoFit/>
          </a:bodyPr>
          <a:lstStyle/>
          <a:p>
            <a:pPr algn="ctr"/>
            <a:r>
              <a:rPr lang="en-US" sz="2000" b="1" dirty="0" smtClean="0">
                <a:solidFill>
                  <a:schemeClr val="bg1"/>
                </a:solidFill>
              </a:rPr>
              <a:t>“It is better to live one day as a lion than 100 years as a sheep.” </a:t>
            </a:r>
            <a:r>
              <a:rPr lang="en-US" dirty="0" smtClean="0"/>
              <a:t/>
            </a:r>
            <a:br>
              <a:rPr lang="en-US" dirty="0" smtClean="0"/>
            </a:b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Nagasaki</a:t>
            </a:r>
            <a:endParaRPr lang="en-US" dirty="0"/>
          </a:p>
        </p:txBody>
      </p:sp>
      <p:sp>
        <p:nvSpPr>
          <p:cNvPr id="3" name="Content Placeholder 2"/>
          <p:cNvSpPr>
            <a:spLocks noGrp="1"/>
          </p:cNvSpPr>
          <p:nvPr>
            <p:ph sz="quarter" idx="1"/>
          </p:nvPr>
        </p:nvSpPr>
        <p:spPr/>
        <p:txBody>
          <a:bodyPr>
            <a:normAutofit/>
          </a:bodyPr>
          <a:lstStyle/>
          <a:p>
            <a:r>
              <a:rPr lang="en-US" dirty="0"/>
              <a:t>August 8</a:t>
            </a:r>
            <a:r>
              <a:rPr lang="en-US" baseline="30000" dirty="0"/>
              <a:t>th</a:t>
            </a:r>
            <a:r>
              <a:rPr lang="en-US" dirty="0"/>
              <a:t> </a:t>
            </a:r>
            <a:r>
              <a:rPr lang="en-US" dirty="0" smtClean="0"/>
              <a:t>S.U. </a:t>
            </a:r>
            <a:r>
              <a:rPr lang="en-US" dirty="0"/>
              <a:t>declares war on Japan and we dropped our 2</a:t>
            </a:r>
            <a:r>
              <a:rPr lang="en-US" baseline="30000" dirty="0"/>
              <a:t>nd</a:t>
            </a:r>
            <a:r>
              <a:rPr lang="en-US" dirty="0"/>
              <a:t> (Little Boy) and last bomb on Nagasaki: 100.000 + died = Japan surrenders on August 14</a:t>
            </a:r>
            <a:r>
              <a:rPr lang="en-US" baseline="30000" dirty="0"/>
              <a:t>th</a:t>
            </a:r>
            <a:r>
              <a:rPr lang="en-US" dirty="0"/>
              <a:t> and Sept. 2</a:t>
            </a:r>
            <a:r>
              <a:rPr lang="en-US" baseline="30000" dirty="0"/>
              <a:t>nd</a:t>
            </a:r>
            <a:r>
              <a:rPr lang="en-US" dirty="0"/>
              <a:t> on battleship the Missouri Japan signed articles of </a:t>
            </a:r>
            <a:r>
              <a:rPr lang="en-US" dirty="0" smtClean="0"/>
              <a:t>surrender</a:t>
            </a:r>
          </a:p>
          <a:p>
            <a:pPr>
              <a:buNone/>
            </a:pPr>
            <a:r>
              <a:rPr lang="en-US" dirty="0"/>
              <a:t> </a:t>
            </a:r>
          </a:p>
          <a:p>
            <a:r>
              <a:rPr lang="en-US" dirty="0"/>
              <a:t>The war was over, many many died compare to other countries our were less serve however 322,000 dead and 800,000 injured</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nglish.illinois.edu/maps/poets/g_l/levine/bomb/hiro1.gif">
            <a:hlinkClick r:id="rId2"/>
          </p:cNvPr>
          <p:cNvPicPr>
            <a:picLocks noChangeAspect="1" noChangeArrowheads="1"/>
          </p:cNvPicPr>
          <p:nvPr/>
        </p:nvPicPr>
        <p:blipFill>
          <a:blip r:embed="rId3" cstate="print"/>
          <a:srcRect/>
          <a:stretch>
            <a:fillRect/>
          </a:stretch>
        </p:blipFill>
        <p:spPr bwMode="auto">
          <a:xfrm>
            <a:off x="685800" y="914400"/>
            <a:ext cx="7102147" cy="4953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r.jpg"/>
          <p:cNvPicPr>
            <a:picLocks noGrp="1" noChangeAspect="1"/>
          </p:cNvPicPr>
          <p:nvPr>
            <p:ph sz="quarter" idx="1"/>
          </p:nvPr>
        </p:nvPicPr>
        <p:blipFill>
          <a:blip r:embed="rId2" cstate="print"/>
          <a:stretch>
            <a:fillRect/>
          </a:stretch>
        </p:blipFill>
        <p:spPr>
          <a:xfrm>
            <a:off x="885266" y="762000"/>
            <a:ext cx="7052992" cy="510222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Results of WWII</a:t>
            </a:r>
            <a:endParaRPr lang="en-US" dirty="0"/>
          </a:p>
        </p:txBody>
      </p:sp>
      <p:sp>
        <p:nvSpPr>
          <p:cNvPr id="3" name="Content Placeholder 2"/>
          <p:cNvSpPr>
            <a:spLocks noGrp="1"/>
          </p:cNvSpPr>
          <p:nvPr>
            <p:ph sz="quarter" idx="1"/>
          </p:nvPr>
        </p:nvSpPr>
        <p:spPr>
          <a:xfrm>
            <a:off x="4038600" y="1676400"/>
            <a:ext cx="4724400" cy="4648200"/>
          </a:xfrm>
        </p:spPr>
        <p:txBody>
          <a:bodyPr>
            <a:normAutofit fontScale="92500" lnSpcReduction="20000"/>
          </a:bodyPr>
          <a:lstStyle/>
          <a:p>
            <a:r>
              <a:rPr lang="en-US" sz="3600" baseline="30000" dirty="0"/>
              <a:t>Europe and Japan in ruins; cities completely destroyed, deaths, no homes, no government</a:t>
            </a:r>
            <a:endParaRPr lang="en-US" sz="3600" dirty="0"/>
          </a:p>
          <a:p>
            <a:endParaRPr lang="en-US" sz="3600" dirty="0"/>
          </a:p>
          <a:p>
            <a:r>
              <a:rPr lang="en-US" sz="3600" baseline="30000" dirty="0"/>
              <a:t>Nuremberg Trials: dealt with war crimes like the holocaust: 22 </a:t>
            </a:r>
            <a:r>
              <a:rPr lang="en-US" sz="3600" baseline="30000" dirty="0" smtClean="0"/>
              <a:t>Nazi </a:t>
            </a:r>
            <a:r>
              <a:rPr lang="en-US" sz="3600" baseline="30000" dirty="0"/>
              <a:t>leaders</a:t>
            </a:r>
            <a:endParaRPr lang="en-US" sz="3600" dirty="0"/>
          </a:p>
          <a:p>
            <a:endParaRPr lang="en-US" sz="3600" dirty="0"/>
          </a:p>
          <a:p>
            <a:r>
              <a:rPr lang="en-US" sz="3600" baseline="30000" dirty="0"/>
              <a:t>Douglas Macarthur returns to Japan with two </a:t>
            </a:r>
            <a:r>
              <a:rPr lang="en-US" sz="3600" baseline="30000" dirty="0" smtClean="0"/>
              <a:t>goals: </a:t>
            </a:r>
            <a:r>
              <a:rPr lang="en-US" sz="3600" baseline="30000" dirty="0"/>
              <a:t>demilitarization and democratization! </a:t>
            </a:r>
            <a:endParaRPr lang="en-US" sz="3600" dirty="0"/>
          </a:p>
          <a:p>
            <a:endParaRPr lang="en-US" dirty="0"/>
          </a:p>
        </p:txBody>
      </p:sp>
      <p:pic>
        <p:nvPicPr>
          <p:cNvPr id="2050" name="Picture 2" descr="http://4.bp.blogspot.com/-q5FyJcY5XOg/UHvYa8THc1I/AAAAAAAB1wo/R-6NPSj9ZI8/s1600/Happy+sailor+kissing+nurse+in+Times+Square+during+impromptu+VJ+Day+celebration+following+announcement+of+the+Japanese+surrender+and+the+end+of+WWII.August+14,+1945.%C2%A9+Time+Inc.+Alfred+Eisenstaedt.jpg"/>
          <p:cNvPicPr>
            <a:picLocks noChangeAspect="1" noChangeArrowheads="1"/>
          </p:cNvPicPr>
          <p:nvPr/>
        </p:nvPicPr>
        <p:blipFill>
          <a:blip r:embed="rId2" cstate="print"/>
          <a:srcRect/>
          <a:stretch>
            <a:fillRect/>
          </a:stretch>
        </p:blipFill>
        <p:spPr bwMode="auto">
          <a:xfrm>
            <a:off x="304800" y="1371600"/>
            <a:ext cx="3295650" cy="50101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napcache.boston.com/universal/site_graphics/blogs/bigpicture/hiroshima_08_05/h13_36.jpg"/>
          <p:cNvPicPr>
            <a:picLocks noChangeAspect="1" noChangeArrowheads="1"/>
          </p:cNvPicPr>
          <p:nvPr/>
        </p:nvPicPr>
        <p:blipFill>
          <a:blip r:embed="rId2" cstate="print"/>
          <a:srcRect/>
          <a:stretch>
            <a:fillRect/>
          </a:stretch>
        </p:blipFill>
        <p:spPr bwMode="auto">
          <a:xfrm>
            <a:off x="457200" y="457200"/>
            <a:ext cx="7695543" cy="54102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sz="quarter" idx="1"/>
          </p:nvPr>
        </p:nvSpPr>
        <p:spPr/>
        <p:txBody>
          <a:bodyPr/>
          <a:lstStyle/>
          <a:p>
            <a:r>
              <a:rPr lang="en-US" dirty="0" smtClean="0">
                <a:hlinkClick r:id="rId2"/>
              </a:rPr>
              <a:t>http://</a:t>
            </a:r>
            <a:r>
              <a:rPr lang="en-US" dirty="0" smtClean="0">
                <a:hlinkClick r:id="rId2"/>
              </a:rPr>
              <a:t>www.youtube.com/watch?v=Q78COTwT7nE</a:t>
            </a:r>
            <a:endParaRPr lang="en-US" dirty="0" smtClean="0"/>
          </a:p>
          <a:p>
            <a:r>
              <a:rPr lang="en-US" dirty="0" err="1" smtClean="0"/>
              <a:t>Crashcourse</a:t>
            </a:r>
            <a:endParaRPr lang="en-US" dirty="0" smtClean="0"/>
          </a:p>
          <a:p>
            <a:r>
              <a:rPr lang="en-US" dirty="0" smtClean="0">
                <a:hlinkClick r:id="rId3"/>
              </a:rPr>
              <a:t>http://</a:t>
            </a:r>
            <a:r>
              <a:rPr lang="en-US" dirty="0" smtClean="0">
                <a:hlinkClick r:id="rId3"/>
              </a:rPr>
              <a:t>www.youtube.com/watch?v=p7fCsXjCW1M</a:t>
            </a:r>
            <a:endParaRPr lang="en-US" dirty="0" smtClean="0"/>
          </a:p>
          <a:p>
            <a:r>
              <a:rPr lang="en-US" dirty="0" smtClean="0"/>
              <a:t>Review</a:t>
            </a:r>
          </a:p>
          <a:p>
            <a:r>
              <a:rPr lang="en-US" dirty="0" smtClean="0">
                <a:hlinkClick r:id="rId4"/>
              </a:rPr>
              <a:t>http://</a:t>
            </a:r>
            <a:r>
              <a:rPr lang="en-US" dirty="0" smtClean="0">
                <a:hlinkClick r:id="rId4"/>
              </a:rPr>
              <a:t>www.youtube.com/watch?v=ThSIzuG_Fwc</a:t>
            </a:r>
            <a:endParaRPr lang="en-US" dirty="0" smtClean="0"/>
          </a:p>
          <a:p>
            <a:r>
              <a:rPr lang="en-US" dirty="0" err="1" smtClean="0"/>
              <a:t>Proproganda</a:t>
            </a:r>
            <a:r>
              <a:rPr lang="en-US" dirty="0" smtClean="0"/>
              <a:t> all visual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t>Adolph Hitler</a:t>
            </a:r>
            <a:endParaRPr lang="en-US" dirty="0"/>
          </a:p>
        </p:txBody>
      </p:sp>
      <p:sp>
        <p:nvSpPr>
          <p:cNvPr id="3" name="Content Placeholder 2"/>
          <p:cNvSpPr>
            <a:spLocks noGrp="1"/>
          </p:cNvSpPr>
          <p:nvPr>
            <p:ph sz="quarter" idx="1"/>
          </p:nvPr>
        </p:nvSpPr>
        <p:spPr>
          <a:xfrm>
            <a:off x="457200" y="1600200"/>
            <a:ext cx="4800600" cy="4873752"/>
          </a:xfrm>
        </p:spPr>
        <p:txBody>
          <a:bodyPr>
            <a:normAutofit fontScale="92500"/>
          </a:bodyPr>
          <a:lstStyle/>
          <a:p>
            <a:r>
              <a:rPr lang="en-US" b="1" dirty="0" smtClean="0"/>
              <a:t>Adolph Hitler came to power in Germany during the1930’s.</a:t>
            </a:r>
            <a:br>
              <a:rPr lang="en-US" b="1" dirty="0" smtClean="0"/>
            </a:br>
            <a:r>
              <a:rPr lang="en-US" b="1" dirty="0" smtClean="0"/>
              <a:t>He promised recovery from the Great Depression. </a:t>
            </a:r>
            <a:r>
              <a:rPr lang="en-US" dirty="0" smtClean="0"/>
              <a:t>Hitler ended all opposition parties &amp; free press was outlawed..</a:t>
            </a:r>
          </a:p>
          <a:p>
            <a:r>
              <a:rPr lang="en-US" dirty="0" smtClean="0"/>
              <a:t>He abolished any laws that contradicted the Nazi Party’s goals and stripped the </a:t>
            </a:r>
            <a:r>
              <a:rPr lang="en-US" b="1" dirty="0" smtClean="0"/>
              <a:t>Reichstag  </a:t>
            </a:r>
            <a:r>
              <a:rPr lang="en-US" dirty="0" smtClean="0"/>
              <a:t>(German Parliament) of all power naming himself the dictator of Germany</a:t>
            </a:r>
            <a:endParaRPr lang="en-US" dirty="0"/>
          </a:p>
        </p:txBody>
      </p:sp>
      <p:pic>
        <p:nvPicPr>
          <p:cNvPr id="4" name="Picture 3" descr="hitler-pretorians"/>
          <p:cNvPicPr>
            <a:picLocks noChangeAspect="1" noChangeArrowheads="1"/>
          </p:cNvPicPr>
          <p:nvPr/>
        </p:nvPicPr>
        <p:blipFill>
          <a:blip r:embed="rId2" cstate="print"/>
          <a:srcRect/>
          <a:stretch>
            <a:fillRect/>
          </a:stretch>
        </p:blipFill>
        <p:spPr bwMode="auto">
          <a:xfrm>
            <a:off x="5334000" y="2286000"/>
            <a:ext cx="2794212" cy="3276600"/>
          </a:xfrm>
          <a:prstGeom prst="rect">
            <a:avLst/>
          </a:prstGeom>
          <a:noFill/>
          <a:ln w="9525">
            <a:noFill/>
            <a:miter lim="800000"/>
            <a:headEnd/>
            <a:tailEnd/>
          </a:ln>
        </p:spPr>
      </p:pic>
      <p:sp>
        <p:nvSpPr>
          <p:cNvPr id="5" name="Rounded Rectangular Callout 4"/>
          <p:cNvSpPr/>
          <p:nvPr/>
        </p:nvSpPr>
        <p:spPr>
          <a:xfrm>
            <a:off x="6553200" y="533400"/>
            <a:ext cx="2362200" cy="1828800"/>
          </a:xfrm>
          <a:prstGeom prst="wedgeRoundRectCallout">
            <a:avLst>
              <a:gd name="adj1" fmla="val -36714"/>
              <a:gd name="adj2" fmla="val 832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3200" y="609600"/>
            <a:ext cx="2362200" cy="1631216"/>
          </a:xfrm>
          <a:prstGeom prst="rect">
            <a:avLst/>
          </a:prstGeom>
          <a:noFill/>
        </p:spPr>
        <p:txBody>
          <a:bodyPr wrap="square" rtlCol="0">
            <a:spAutoFit/>
          </a:bodyPr>
          <a:lstStyle/>
          <a:p>
            <a:pPr algn="ctr"/>
            <a:r>
              <a:rPr lang="en-US" sz="2000" b="1" dirty="0" smtClean="0">
                <a:solidFill>
                  <a:schemeClr val="bg1"/>
                </a:solidFill>
              </a:rPr>
              <a:t>“If you tell a big enough lie and tell it frequently enough, it will be believed.”</a:t>
            </a:r>
            <a:endParaRPr lang="en-US" sz="20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t>Joseph Stalin</a:t>
            </a:r>
            <a:endParaRPr lang="en-US" dirty="0"/>
          </a:p>
        </p:txBody>
      </p:sp>
      <p:sp>
        <p:nvSpPr>
          <p:cNvPr id="3" name="Content Placeholder 2"/>
          <p:cNvSpPr>
            <a:spLocks noGrp="1"/>
          </p:cNvSpPr>
          <p:nvPr>
            <p:ph sz="quarter" idx="1"/>
          </p:nvPr>
        </p:nvSpPr>
        <p:spPr>
          <a:xfrm>
            <a:off x="457200" y="1676400"/>
            <a:ext cx="4419600" cy="4873752"/>
          </a:xfrm>
        </p:spPr>
        <p:txBody>
          <a:bodyPr/>
          <a:lstStyle/>
          <a:p>
            <a:r>
              <a:rPr lang="en-US" b="1" dirty="0" smtClean="0"/>
              <a:t>Joseph Stalin came to power in Russia after Lenin’s death. </a:t>
            </a:r>
            <a:r>
              <a:rPr lang="en-US" dirty="0" smtClean="0"/>
              <a:t>Stalin continued communism in Russia/ Soviet Union. He made Russia /USSR a </a:t>
            </a:r>
            <a:r>
              <a:rPr lang="en-US" b="1" dirty="0" smtClean="0"/>
              <a:t>totalitarian state</a:t>
            </a:r>
            <a:r>
              <a:rPr lang="en-US" dirty="0" smtClean="0"/>
              <a:t> which is a country where the government has complete control over every aspect of a citizen’s life.</a:t>
            </a:r>
            <a:endParaRPr lang="en-US" dirty="0"/>
          </a:p>
        </p:txBody>
      </p:sp>
      <p:pic>
        <p:nvPicPr>
          <p:cNvPr id="4" name="Picture 3" descr="2Stalin"/>
          <p:cNvPicPr>
            <a:picLocks noChangeAspect="1" noChangeArrowheads="1"/>
          </p:cNvPicPr>
          <p:nvPr/>
        </p:nvPicPr>
        <p:blipFill>
          <a:blip r:embed="rId2" cstate="print"/>
          <a:srcRect/>
          <a:stretch>
            <a:fillRect/>
          </a:stretch>
        </p:blipFill>
        <p:spPr bwMode="auto">
          <a:xfrm>
            <a:off x="4876800" y="1905000"/>
            <a:ext cx="3276600" cy="3574473"/>
          </a:xfrm>
          <a:prstGeom prst="rect">
            <a:avLst/>
          </a:prstGeom>
          <a:noFill/>
          <a:ln w="9525">
            <a:noFill/>
            <a:miter lim="800000"/>
            <a:headEnd/>
            <a:tailEnd/>
          </a:ln>
        </p:spPr>
      </p:pic>
      <p:sp>
        <p:nvSpPr>
          <p:cNvPr id="5" name="Rounded Rectangular Callout 4"/>
          <p:cNvSpPr/>
          <p:nvPr/>
        </p:nvSpPr>
        <p:spPr>
          <a:xfrm>
            <a:off x="6781800" y="914400"/>
            <a:ext cx="2209800" cy="1981200"/>
          </a:xfrm>
          <a:prstGeom prst="wedgeRoundRectCallout">
            <a:avLst>
              <a:gd name="adj1" fmla="val -47165"/>
              <a:gd name="adj2" fmla="val 862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990600"/>
            <a:ext cx="2133600" cy="1938992"/>
          </a:xfrm>
          <a:prstGeom prst="rect">
            <a:avLst/>
          </a:prstGeom>
          <a:noFill/>
        </p:spPr>
        <p:txBody>
          <a:bodyPr wrap="square" rtlCol="0">
            <a:spAutoFit/>
          </a:bodyPr>
          <a:lstStyle/>
          <a:p>
            <a:pPr algn="ctr"/>
            <a:r>
              <a:rPr lang="en-US" sz="2000" b="1" dirty="0" smtClean="0">
                <a:solidFill>
                  <a:schemeClr val="bg1"/>
                </a:solidFill>
              </a:rPr>
              <a:t>“A single death is a tragedy; a million deaths is a statistic.” </a:t>
            </a:r>
            <a:r>
              <a:rPr lang="en-US" sz="2000" dirty="0" smtClean="0"/>
              <a:t/>
            </a:r>
            <a:br>
              <a:rPr lang="en-US" sz="2000" dirty="0" smtClean="0"/>
            </a:b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orestry.about.com/library/graphics/fdr_unfinished.jpg">
            <a:hlinkClick r:id="rId2"/>
          </p:cNvPr>
          <p:cNvPicPr>
            <a:picLocks noChangeAspect="1" noChangeArrowheads="1"/>
          </p:cNvPicPr>
          <p:nvPr/>
        </p:nvPicPr>
        <p:blipFill>
          <a:blip r:embed="rId3" cstate="print">
            <a:lum bright="20000"/>
          </a:blip>
          <a:srcRect t="11524" b="7912"/>
          <a:stretch>
            <a:fillRect/>
          </a:stretch>
        </p:blipFill>
        <p:spPr bwMode="auto">
          <a:xfrm>
            <a:off x="4800600" y="2286000"/>
            <a:ext cx="3352800" cy="3610708"/>
          </a:xfrm>
          <a:prstGeom prst="ellipse">
            <a:avLst/>
          </a:prstGeom>
          <a:noFill/>
        </p:spPr>
      </p:pic>
      <p:sp>
        <p:nvSpPr>
          <p:cNvPr id="2" name="Title 1"/>
          <p:cNvSpPr>
            <a:spLocks noGrp="1"/>
          </p:cNvSpPr>
          <p:nvPr>
            <p:ph type="title"/>
          </p:nvPr>
        </p:nvSpPr>
        <p:spPr>
          <a:xfrm>
            <a:off x="457200" y="274638"/>
            <a:ext cx="7467600" cy="792162"/>
          </a:xfrm>
        </p:spPr>
        <p:txBody>
          <a:bodyPr>
            <a:normAutofit fontScale="90000"/>
          </a:bodyPr>
          <a:lstStyle/>
          <a:p>
            <a:r>
              <a:rPr lang="en-US" dirty="0" smtClean="0"/>
              <a:t>Franklin Delano Roosevelt </a:t>
            </a:r>
            <a:br>
              <a:rPr lang="en-US" dirty="0" smtClean="0"/>
            </a:br>
            <a:r>
              <a:rPr lang="en-US" dirty="0" smtClean="0"/>
              <a:t>(FDR)</a:t>
            </a:r>
            <a:endParaRPr lang="en-US" dirty="0"/>
          </a:p>
        </p:txBody>
      </p:sp>
      <p:sp>
        <p:nvSpPr>
          <p:cNvPr id="3" name="Content Placeholder 2"/>
          <p:cNvSpPr>
            <a:spLocks noGrp="1"/>
          </p:cNvSpPr>
          <p:nvPr>
            <p:ph sz="quarter" idx="1"/>
          </p:nvPr>
        </p:nvSpPr>
        <p:spPr>
          <a:xfrm>
            <a:off x="457200" y="1755648"/>
            <a:ext cx="4419600" cy="4721352"/>
          </a:xfrm>
        </p:spPr>
        <p:txBody>
          <a:bodyPr>
            <a:normAutofit/>
          </a:bodyPr>
          <a:lstStyle/>
          <a:p>
            <a:r>
              <a:rPr lang="en-US" dirty="0" smtClean="0"/>
              <a:t>President of the United States: March 4, 1933 – April 12, 1945 (Democrat)  </a:t>
            </a:r>
          </a:p>
          <a:p>
            <a:r>
              <a:rPr lang="en-US" dirty="0" smtClean="0"/>
              <a:t>Only U.S. president elected to more than 2 terms.</a:t>
            </a:r>
          </a:p>
          <a:p>
            <a:r>
              <a:rPr lang="en-US" dirty="0" smtClean="0"/>
              <a:t>Lead the U.S. out of the Depression (New Deal)</a:t>
            </a:r>
          </a:p>
          <a:p>
            <a:r>
              <a:rPr lang="en-US" dirty="0" smtClean="0"/>
              <a:t>Was president through WWII, died before it ended and was succeeded by V.P. Harry Truman.</a:t>
            </a:r>
          </a:p>
          <a:p>
            <a:endParaRPr lang="en-US" dirty="0" smtClean="0"/>
          </a:p>
          <a:p>
            <a:endParaRPr lang="en-US" dirty="0"/>
          </a:p>
        </p:txBody>
      </p:sp>
      <p:sp>
        <p:nvSpPr>
          <p:cNvPr id="4" name="Rounded Rectangular Callout 3"/>
          <p:cNvSpPr/>
          <p:nvPr/>
        </p:nvSpPr>
        <p:spPr>
          <a:xfrm>
            <a:off x="6096000" y="228600"/>
            <a:ext cx="2590800" cy="1905000"/>
          </a:xfrm>
          <a:prstGeom prst="wedgeRoundRectCallout">
            <a:avLst>
              <a:gd name="adj1" fmla="val 1429"/>
              <a:gd name="adj2" fmla="val 986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72200" y="381000"/>
            <a:ext cx="2438400" cy="1938992"/>
          </a:xfrm>
          <a:prstGeom prst="rect">
            <a:avLst/>
          </a:prstGeom>
          <a:noFill/>
        </p:spPr>
        <p:txBody>
          <a:bodyPr wrap="square" rtlCol="0">
            <a:spAutoFit/>
          </a:bodyPr>
          <a:lstStyle/>
          <a:p>
            <a:pPr algn="ctr"/>
            <a:r>
              <a:rPr lang="en-US" sz="2400" b="1" dirty="0" smtClean="0">
                <a:solidFill>
                  <a:schemeClr val="bg1"/>
                </a:solidFill>
              </a:rPr>
              <a:t>"The only thing we have to fear is itself" </a:t>
            </a:r>
            <a:br>
              <a:rPr lang="en-US" sz="2400" b="1" dirty="0" smtClean="0">
                <a:solidFill>
                  <a:schemeClr val="bg1"/>
                </a:solidFill>
              </a:rPr>
            </a:br>
            <a:endParaRPr lang="en-US" sz="2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wrepublic.com/sites/default/files/migrated/churchill.jpg">
            <a:hlinkClick r:id="rId2"/>
          </p:cNvPr>
          <p:cNvPicPr>
            <a:picLocks noChangeAspect="1" noChangeArrowheads="1"/>
          </p:cNvPicPr>
          <p:nvPr/>
        </p:nvPicPr>
        <p:blipFill>
          <a:blip r:embed="rId3" cstate="print"/>
          <a:srcRect l="6107" r="14504"/>
          <a:stretch>
            <a:fillRect/>
          </a:stretch>
        </p:blipFill>
        <p:spPr bwMode="auto">
          <a:xfrm>
            <a:off x="5181600" y="2590800"/>
            <a:ext cx="2971800" cy="3743325"/>
          </a:xfrm>
          <a:prstGeom prst="rect">
            <a:avLst/>
          </a:prstGeom>
          <a:noFill/>
        </p:spPr>
      </p:pic>
      <p:sp>
        <p:nvSpPr>
          <p:cNvPr id="2" name="Title 1"/>
          <p:cNvSpPr>
            <a:spLocks noGrp="1"/>
          </p:cNvSpPr>
          <p:nvPr>
            <p:ph type="title"/>
          </p:nvPr>
        </p:nvSpPr>
        <p:spPr>
          <a:xfrm>
            <a:off x="457200" y="274638"/>
            <a:ext cx="7467600" cy="792162"/>
          </a:xfrm>
        </p:spPr>
        <p:txBody>
          <a:bodyPr/>
          <a:lstStyle/>
          <a:p>
            <a:r>
              <a:rPr lang="en-US" dirty="0" smtClean="0"/>
              <a:t>Winston Churchill</a:t>
            </a:r>
            <a:endParaRPr lang="en-US" dirty="0"/>
          </a:p>
        </p:txBody>
      </p:sp>
      <p:sp>
        <p:nvSpPr>
          <p:cNvPr id="3" name="Content Placeholder 2"/>
          <p:cNvSpPr>
            <a:spLocks noGrp="1"/>
          </p:cNvSpPr>
          <p:nvPr>
            <p:ph sz="quarter" idx="1"/>
          </p:nvPr>
        </p:nvSpPr>
        <p:spPr>
          <a:xfrm>
            <a:off x="304800" y="1295400"/>
            <a:ext cx="4800600" cy="5334000"/>
          </a:xfrm>
        </p:spPr>
        <p:txBody>
          <a:bodyPr>
            <a:normAutofit fontScale="92500" lnSpcReduction="20000"/>
          </a:bodyPr>
          <a:lstStyle/>
          <a:p>
            <a:r>
              <a:rPr lang="en-US" dirty="0" smtClean="0"/>
              <a:t>Prime Minister (Leader) of Great Britain during WWII</a:t>
            </a:r>
          </a:p>
          <a:p>
            <a:r>
              <a:rPr lang="en-US" dirty="0" smtClean="0"/>
              <a:t>His steadfast refusal to consider defeat, surrender, or a compromise peace helped inspire British resistance, especially during the difficult early days of the War when Britain stood alone among European countries in its active opposition to Adolf Hitler. </a:t>
            </a:r>
          </a:p>
          <a:p>
            <a:r>
              <a:rPr lang="en-US" dirty="0" smtClean="0"/>
              <a:t>Churchill Famous For: speeches and radio broadcasts, which helped inspire the British people. </a:t>
            </a:r>
          </a:p>
          <a:p>
            <a:r>
              <a:rPr lang="en-US" dirty="0" smtClean="0"/>
              <a:t>He led Britain as Prime Minister until victory over Nazi Germany had been secured.</a:t>
            </a:r>
          </a:p>
          <a:p>
            <a:endParaRPr lang="en-US" dirty="0"/>
          </a:p>
        </p:txBody>
      </p:sp>
      <p:sp>
        <p:nvSpPr>
          <p:cNvPr id="4" name="Rounded Rectangular Callout 3"/>
          <p:cNvSpPr/>
          <p:nvPr/>
        </p:nvSpPr>
        <p:spPr>
          <a:xfrm>
            <a:off x="6019800" y="304800"/>
            <a:ext cx="2971800" cy="2057400"/>
          </a:xfrm>
          <a:prstGeom prst="wedgeRoundRectCallout">
            <a:avLst>
              <a:gd name="adj1" fmla="val 8042"/>
              <a:gd name="adj2" fmla="val 773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19800" y="533400"/>
            <a:ext cx="2971800" cy="1631216"/>
          </a:xfrm>
          <a:prstGeom prst="rect">
            <a:avLst/>
          </a:prstGeom>
          <a:noFill/>
        </p:spPr>
        <p:txBody>
          <a:bodyPr wrap="square" rtlCol="0">
            <a:spAutoFit/>
          </a:bodyPr>
          <a:lstStyle/>
          <a:p>
            <a:pPr algn="ctr"/>
            <a:r>
              <a:rPr lang="en-US" sz="2000" b="1" dirty="0" smtClean="0">
                <a:solidFill>
                  <a:schemeClr val="bg1"/>
                </a:solidFill>
              </a:rPr>
              <a:t>"You have enemies? Good. That means you've stood up for something, sometime in your life." </a:t>
            </a:r>
            <a:endParaRPr lang="en-US" sz="20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Who’s Who</a:t>
            </a:r>
            <a:endParaRPr lang="en-US" dirty="0"/>
          </a:p>
        </p:txBody>
      </p:sp>
      <p:sp>
        <p:nvSpPr>
          <p:cNvPr id="3" name="Content Placeholder 2"/>
          <p:cNvSpPr>
            <a:spLocks noGrp="1"/>
          </p:cNvSpPr>
          <p:nvPr>
            <p:ph sz="quarter" idx="1"/>
          </p:nvPr>
        </p:nvSpPr>
        <p:spPr>
          <a:xfrm>
            <a:off x="457200" y="1600200"/>
            <a:ext cx="4800600" cy="4873752"/>
          </a:xfrm>
        </p:spPr>
        <p:txBody>
          <a:bodyPr>
            <a:normAutofit fontScale="92500" lnSpcReduction="10000"/>
          </a:bodyPr>
          <a:lstStyle/>
          <a:p>
            <a:r>
              <a:rPr lang="en-US" dirty="0"/>
              <a:t>Worst yet Japan: worried about </a:t>
            </a:r>
            <a:r>
              <a:rPr lang="en-US" dirty="0" smtClean="0"/>
              <a:t>S.U. </a:t>
            </a:r>
            <a:r>
              <a:rPr lang="en-US" dirty="0"/>
              <a:t>and China leader (Chiang Kai-shek) Led a coup to take over MANCHURIA...then started to attack Shanghai + (U.s response? Warning</a:t>
            </a:r>
            <a:r>
              <a:rPr lang="en-US" dirty="0" smtClean="0"/>
              <a:t>)</a:t>
            </a:r>
            <a:endParaRPr lang="en-US" dirty="0"/>
          </a:p>
          <a:p>
            <a:r>
              <a:rPr lang="en-US" dirty="0"/>
              <a:t>Everyone was in a depression, not paying make loans, money and gold standard (FDR bombshell) </a:t>
            </a:r>
          </a:p>
          <a:p>
            <a:r>
              <a:rPr lang="en-US" dirty="0"/>
              <a:t>Due to FDR war payment except from Finland stopped for good (stopped trying to help countries that owed us money: loans)</a:t>
            </a:r>
          </a:p>
          <a:p>
            <a:endParaRPr lang="en-US" dirty="0"/>
          </a:p>
        </p:txBody>
      </p:sp>
      <p:pic>
        <p:nvPicPr>
          <p:cNvPr id="36866" name="Picture 2" descr="http://www.breakingperceptions.com/wp-content/uploads/2010/12/chiang.jpg">
            <a:hlinkClick r:id="rId2"/>
          </p:cNvPr>
          <p:cNvPicPr>
            <a:picLocks noChangeAspect="1" noChangeArrowheads="1"/>
          </p:cNvPicPr>
          <p:nvPr/>
        </p:nvPicPr>
        <p:blipFill>
          <a:blip r:embed="rId3" cstate="print"/>
          <a:srcRect/>
          <a:stretch>
            <a:fillRect/>
          </a:stretch>
        </p:blipFill>
        <p:spPr bwMode="auto">
          <a:xfrm>
            <a:off x="5334000" y="1905000"/>
            <a:ext cx="2867025" cy="3743325"/>
          </a:xfrm>
          <a:prstGeom prst="rect">
            <a:avLst/>
          </a:prstGeom>
          <a:noFill/>
        </p:spPr>
      </p:pic>
      <p:sp>
        <p:nvSpPr>
          <p:cNvPr id="5" name="Rounded Rectangular Callout 4"/>
          <p:cNvSpPr/>
          <p:nvPr/>
        </p:nvSpPr>
        <p:spPr>
          <a:xfrm>
            <a:off x="6705600" y="457200"/>
            <a:ext cx="2057400" cy="1524000"/>
          </a:xfrm>
          <a:prstGeom prst="wedgeRoundRectCallout">
            <a:avLst>
              <a:gd name="adj1" fmla="val -30406"/>
              <a:gd name="adj2" fmla="val 708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05600" y="685800"/>
            <a:ext cx="2057400" cy="1477328"/>
          </a:xfrm>
          <a:prstGeom prst="rect">
            <a:avLst/>
          </a:prstGeom>
          <a:noFill/>
        </p:spPr>
        <p:txBody>
          <a:bodyPr wrap="square" rtlCol="0">
            <a:spAutoFit/>
          </a:bodyPr>
          <a:lstStyle/>
          <a:p>
            <a:pPr algn="ctr"/>
            <a:r>
              <a:rPr lang="en-US" sz="2400" b="1" dirty="0" smtClean="0">
                <a:solidFill>
                  <a:schemeClr val="bg1"/>
                </a:solidFill>
              </a:rPr>
              <a:t>"We become what we do." </a:t>
            </a:r>
            <a:r>
              <a:rPr lang="en-US" dirty="0" smtClean="0"/>
              <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5349</TotalTime>
  <Words>2200</Words>
  <Application>Microsoft Office PowerPoint</Application>
  <PresentationFormat>On-screen Show (4:3)</PresentationFormat>
  <Paragraphs>173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Oriel</vt:lpstr>
      <vt:lpstr>World War Two</vt:lpstr>
      <vt:lpstr>Slide 2</vt:lpstr>
      <vt:lpstr>Who’s Who</vt:lpstr>
      <vt:lpstr>Benito Mussolini</vt:lpstr>
      <vt:lpstr>Adolph Hitler</vt:lpstr>
      <vt:lpstr>Joseph Stalin</vt:lpstr>
      <vt:lpstr>Franklin Delano Roosevelt  (FDR)</vt:lpstr>
      <vt:lpstr>Winston Churchill</vt:lpstr>
      <vt:lpstr>Who’s Who</vt:lpstr>
      <vt:lpstr>Slide 10</vt:lpstr>
      <vt:lpstr>Slide 11</vt:lpstr>
      <vt:lpstr>Slide 12</vt:lpstr>
      <vt:lpstr>Attack on Poland</vt:lpstr>
      <vt:lpstr>The War Continues…</vt:lpstr>
      <vt:lpstr>Slide 15</vt:lpstr>
      <vt:lpstr>The War Continues…</vt:lpstr>
      <vt:lpstr>Soviet-American Alliance</vt:lpstr>
      <vt:lpstr>The War Continues…</vt:lpstr>
      <vt:lpstr>The War Continues…</vt:lpstr>
      <vt:lpstr>Pearl Harbor</vt:lpstr>
      <vt:lpstr>Pearl Harbor</vt:lpstr>
      <vt:lpstr>The War Continues…</vt:lpstr>
      <vt:lpstr>The War Continues</vt:lpstr>
      <vt:lpstr>Slide 24</vt:lpstr>
      <vt:lpstr>The War Continues</vt:lpstr>
      <vt:lpstr>The Holocaust</vt:lpstr>
      <vt:lpstr>The Holocaust</vt:lpstr>
      <vt:lpstr>The War Continues…</vt:lpstr>
      <vt:lpstr>Slide 29</vt:lpstr>
      <vt:lpstr>The War Continues…</vt:lpstr>
      <vt:lpstr>The War Continues…</vt:lpstr>
      <vt:lpstr>Racial Issues and War…</vt:lpstr>
      <vt:lpstr>Korematsu vs. U.S.</vt:lpstr>
      <vt:lpstr>The War Continues…</vt:lpstr>
      <vt:lpstr>The War is at an end…</vt:lpstr>
      <vt:lpstr>The War is at an end…</vt:lpstr>
      <vt:lpstr>The War is at an end…</vt:lpstr>
      <vt:lpstr>The Manhattan Project…</vt:lpstr>
      <vt:lpstr>Hiroshima</vt:lpstr>
      <vt:lpstr>Nagasaki</vt:lpstr>
      <vt:lpstr>Slide 41</vt:lpstr>
      <vt:lpstr>Slide 42</vt:lpstr>
      <vt:lpstr>Results of WWII</vt:lpstr>
      <vt:lpstr>Slide 44</vt:lpstr>
      <vt:lpstr>Video</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Two</dc:title>
  <dc:creator>zangle</dc:creator>
  <cp:lastModifiedBy>zangle</cp:lastModifiedBy>
  <cp:revision>229</cp:revision>
  <dcterms:created xsi:type="dcterms:W3CDTF">2012-05-15T15:30:38Z</dcterms:created>
  <dcterms:modified xsi:type="dcterms:W3CDTF">2013-04-19T18:52:49Z</dcterms:modified>
</cp:coreProperties>
</file>