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8" r:id="rId3"/>
    <p:sldId id="257" r:id="rId4"/>
    <p:sldId id="278" r:id="rId5"/>
    <p:sldId id="258" r:id="rId6"/>
    <p:sldId id="279" r:id="rId7"/>
    <p:sldId id="286" r:id="rId8"/>
    <p:sldId id="259" r:id="rId9"/>
    <p:sldId id="289" r:id="rId10"/>
    <p:sldId id="291" r:id="rId11"/>
    <p:sldId id="290" r:id="rId12"/>
    <p:sldId id="287" r:id="rId13"/>
    <p:sldId id="260" r:id="rId14"/>
    <p:sldId id="261" r:id="rId15"/>
    <p:sldId id="262" r:id="rId16"/>
    <p:sldId id="263" r:id="rId17"/>
    <p:sldId id="282" r:id="rId18"/>
    <p:sldId id="280" r:id="rId19"/>
    <p:sldId id="264" r:id="rId20"/>
    <p:sldId id="265" r:id="rId21"/>
    <p:sldId id="266" r:id="rId22"/>
    <p:sldId id="267" r:id="rId23"/>
    <p:sldId id="268" r:id="rId24"/>
    <p:sldId id="275" r:id="rId25"/>
    <p:sldId id="276" r:id="rId26"/>
    <p:sldId id="277" r:id="rId27"/>
    <p:sldId id="269" r:id="rId28"/>
    <p:sldId id="281" r:id="rId29"/>
    <p:sldId id="270" r:id="rId30"/>
    <p:sldId id="271" r:id="rId31"/>
    <p:sldId id="283" r:id="rId32"/>
    <p:sldId id="272" r:id="rId33"/>
    <p:sldId id="284" r:id="rId34"/>
    <p:sldId id="273" r:id="rId35"/>
    <p:sldId id="285" r:id="rId36"/>
    <p:sldId id="274"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F72E30B4-C004-4084-925A-468DD763115A}" type="datetimeFigureOut">
              <a:rPr lang="en-US" smtClean="0"/>
              <a:pPr/>
              <a:t>4/8/2013</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01A03297-20B0-4422-B32D-6D8510739B2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72E30B4-C004-4084-925A-468DD763115A}" type="datetimeFigureOut">
              <a:rPr lang="en-US" smtClean="0"/>
              <a:pPr/>
              <a:t>4/8/2013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1A03297-20B0-4422-B32D-6D8510739B2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F72E30B4-C004-4084-925A-468DD763115A}" type="datetimeFigureOut">
              <a:rPr lang="en-US" smtClean="0"/>
              <a:pPr/>
              <a:t>4/8/2013</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01A03297-20B0-4422-B32D-6D8510739B2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72E30B4-C004-4084-925A-468DD763115A}" type="datetimeFigureOut">
              <a:rPr lang="en-US" smtClean="0"/>
              <a:pPr/>
              <a:t>4/8/2013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1A03297-20B0-4422-B32D-6D8510739B2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F72E30B4-C004-4084-925A-468DD763115A}" type="datetimeFigureOut">
              <a:rPr lang="en-US" smtClean="0"/>
              <a:pPr/>
              <a:t>4/8/2013</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01A03297-20B0-4422-B32D-6D8510739B2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72E30B4-C004-4084-925A-468DD763115A}" type="datetimeFigureOut">
              <a:rPr lang="en-US" smtClean="0"/>
              <a:pPr/>
              <a:t>4/8/2013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1A03297-20B0-4422-B32D-6D8510739B2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72E30B4-C004-4084-925A-468DD763115A}" type="datetimeFigureOut">
              <a:rPr lang="en-US" smtClean="0"/>
              <a:pPr/>
              <a:t>4/8/2013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01A03297-20B0-4422-B32D-6D8510739B2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72E30B4-C004-4084-925A-468DD763115A}" type="datetimeFigureOut">
              <a:rPr lang="en-US" smtClean="0"/>
              <a:pPr/>
              <a:t>4/8/2013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1A03297-20B0-4422-B32D-6D8510739B2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F72E30B4-C004-4084-925A-468DD763115A}" type="datetimeFigureOut">
              <a:rPr lang="en-US" smtClean="0"/>
              <a:pPr/>
              <a:t>4/8/2013</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01A03297-20B0-4422-B32D-6D8510739B2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72E30B4-C004-4084-925A-468DD763115A}" type="datetimeFigureOut">
              <a:rPr lang="en-US" smtClean="0"/>
              <a:pPr/>
              <a:t>4/8/2013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1A03297-20B0-4422-B32D-6D8510739B2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F72E30B4-C004-4084-925A-468DD763115A}" type="datetimeFigureOut">
              <a:rPr lang="en-US" smtClean="0"/>
              <a:pPr/>
              <a:t>4/8/2013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1A03297-20B0-4422-B32D-6D8510739B22}"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F72E30B4-C004-4084-925A-468DD763115A}" type="datetimeFigureOut">
              <a:rPr lang="en-US" smtClean="0"/>
              <a:pPr/>
              <a:t>4/8/2013</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01A03297-20B0-4422-B32D-6D8510739B2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World War One</a:t>
            </a:r>
            <a:endParaRPr lang="en-US" dirty="0"/>
          </a:p>
        </p:txBody>
      </p:sp>
      <p:sp>
        <p:nvSpPr>
          <p:cNvPr id="3" name="Subtitle 2"/>
          <p:cNvSpPr>
            <a:spLocks noGrp="1"/>
          </p:cNvSpPr>
          <p:nvPr>
            <p:ph type="subTitle" idx="1"/>
          </p:nvPr>
        </p:nvSpPr>
        <p:spPr/>
        <p:txBody>
          <a:bodyPr>
            <a:normAutofit/>
          </a:bodyPr>
          <a:lstStyle/>
          <a:p>
            <a:r>
              <a:rPr lang="en-US" dirty="0" smtClean="0"/>
              <a:t>Take notes on a separate piece of paper, paying close attention to Titles and words in BOLD</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Balkan Maps</a:t>
            </a:r>
            <a:br>
              <a:rPr lang="en-US" dirty="0" smtClean="0"/>
            </a:br>
            <a:r>
              <a:rPr lang="en-US" dirty="0" smtClean="0"/>
              <a:t>1815-1835			1914 </a:t>
            </a:r>
            <a:r>
              <a:rPr lang="en-US" sz="1600" dirty="0" smtClean="0"/>
              <a:t>eve of ww1</a:t>
            </a:r>
            <a:endParaRPr lang="en-US" sz="1600" dirty="0"/>
          </a:p>
        </p:txBody>
      </p:sp>
      <p:pic>
        <p:nvPicPr>
          <p:cNvPr id="4" name="Content Placeholder 3" descr="pic1.gif"/>
          <p:cNvPicPr>
            <a:picLocks noGrp="1" noChangeAspect="1"/>
          </p:cNvPicPr>
          <p:nvPr>
            <p:ph idx="1"/>
          </p:nvPr>
        </p:nvPicPr>
        <p:blipFill>
          <a:blip r:embed="rId2" cstate="print"/>
          <a:stretch>
            <a:fillRect/>
          </a:stretch>
        </p:blipFill>
        <p:spPr>
          <a:xfrm>
            <a:off x="304800" y="1600200"/>
            <a:ext cx="3733800" cy="5029200"/>
          </a:xfrm>
        </p:spPr>
      </p:pic>
      <p:pic>
        <p:nvPicPr>
          <p:cNvPr id="5" name="Picture 4" descr="pic2.gif"/>
          <p:cNvPicPr>
            <a:picLocks noChangeAspect="1"/>
          </p:cNvPicPr>
          <p:nvPr/>
        </p:nvPicPr>
        <p:blipFill>
          <a:blip r:embed="rId3" cstate="print"/>
          <a:stretch>
            <a:fillRect/>
          </a:stretch>
        </p:blipFill>
        <p:spPr>
          <a:xfrm>
            <a:off x="4343400" y="1752600"/>
            <a:ext cx="3657600" cy="48006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Crisis in The Balkans</a:t>
            </a:r>
            <a:endParaRPr lang="en-US" dirty="0"/>
          </a:p>
        </p:txBody>
      </p:sp>
      <p:sp>
        <p:nvSpPr>
          <p:cNvPr id="3" name="Content Placeholder 2"/>
          <p:cNvSpPr>
            <a:spLocks noGrp="1"/>
          </p:cNvSpPr>
          <p:nvPr>
            <p:ph idx="1"/>
          </p:nvPr>
        </p:nvSpPr>
        <p:spPr/>
        <p:txBody>
          <a:bodyPr/>
          <a:lstStyle/>
          <a:p>
            <a:r>
              <a:rPr lang="en-US" dirty="0" smtClean="0"/>
              <a:t>In the early 1900’s due to NATIONALISM (and not wanting to be ruled by the Ottoman Turks) many countries were breaking apart from their rule (Bulgaria, Greece, Romania, and Serbia.  They also had a strong desire to expand.  </a:t>
            </a:r>
          </a:p>
          <a:p>
            <a:endParaRPr lang="en-US" dirty="0" smtClean="0"/>
          </a:p>
          <a:p>
            <a:r>
              <a:rPr lang="en-US" dirty="0" smtClean="0"/>
              <a:t>Austria annexed (took over) Bosnia- Herzegovina and Serbia was angry because they wanted that region….</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 name="Content Placeholder 9" descr="ww1cartoon2.png"/>
          <p:cNvPicPr>
            <a:picLocks noGrp="1" noChangeAspect="1"/>
          </p:cNvPicPr>
          <p:nvPr>
            <p:ph idx="1"/>
          </p:nvPr>
        </p:nvPicPr>
        <p:blipFill>
          <a:blip r:embed="rId2" cstate="print"/>
          <a:stretch>
            <a:fillRect/>
          </a:stretch>
        </p:blipFill>
        <p:spPr>
          <a:xfrm>
            <a:off x="228600" y="0"/>
            <a:ext cx="8229599" cy="68580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a:t>The event that actually </a:t>
            </a:r>
            <a:r>
              <a:rPr lang="en-US" b="1" dirty="0"/>
              <a:t>started the </a:t>
            </a:r>
            <a:r>
              <a:rPr lang="en-US" b="1" dirty="0" smtClean="0"/>
              <a:t>war was </a:t>
            </a:r>
            <a:r>
              <a:rPr lang="en-US" b="1" dirty="0"/>
              <a:t>when Archduke Franz </a:t>
            </a:r>
            <a:r>
              <a:rPr lang="en-US" b="1" dirty="0" err="1"/>
              <a:t>Ferndidand</a:t>
            </a:r>
            <a:r>
              <a:rPr lang="en-US" b="1" dirty="0"/>
              <a:t> </a:t>
            </a:r>
            <a:r>
              <a:rPr lang="en-US" dirty="0"/>
              <a:t>(A.H leader and wife) </a:t>
            </a:r>
            <a:r>
              <a:rPr lang="en-US" b="1" dirty="0"/>
              <a:t>was assassinated </a:t>
            </a:r>
            <a:r>
              <a:rPr lang="en-US" dirty="0"/>
              <a:t>by a nationalist group (The Black Hands) from Serbia on June 28</a:t>
            </a:r>
            <a:r>
              <a:rPr lang="en-US" baseline="30000" dirty="0"/>
              <a:t>th</a:t>
            </a:r>
            <a:r>
              <a:rPr lang="en-US" dirty="0"/>
              <a:t> 1914</a:t>
            </a:r>
          </a:p>
          <a:p>
            <a:r>
              <a:rPr lang="en-US" dirty="0"/>
              <a:t> </a:t>
            </a:r>
          </a:p>
          <a:p>
            <a:r>
              <a:rPr lang="en-US" dirty="0"/>
              <a:t>A.H attacked Serbia; Serbia asks Russia for help; A.H asks Germany for help and Russia brought in France, (while Germany is invading Belgium) and G.B is eager to follow to hurt their biggest threat Germany.  </a:t>
            </a:r>
          </a:p>
          <a:p>
            <a:endParaRPr lang="en-US" dirty="0"/>
          </a:p>
        </p:txBody>
      </p:sp>
      <p:pic>
        <p:nvPicPr>
          <p:cNvPr id="4" name="Picture 3" descr="franz.jpg"/>
          <p:cNvPicPr>
            <a:picLocks noChangeAspect="1"/>
          </p:cNvPicPr>
          <p:nvPr/>
        </p:nvPicPr>
        <p:blipFill>
          <a:blip r:embed="rId2" cstate="print"/>
          <a:stretch>
            <a:fillRect/>
          </a:stretch>
        </p:blipFill>
        <p:spPr>
          <a:xfrm>
            <a:off x="7696200" y="304800"/>
            <a:ext cx="1285875" cy="1524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did </a:t>
            </a:r>
            <a:r>
              <a:rPr lang="en-US" dirty="0" err="1" smtClean="0"/>
              <a:t>u.s</a:t>
            </a:r>
            <a:r>
              <a:rPr lang="en-US" dirty="0" smtClean="0"/>
              <a:t> enter ww1?</a:t>
            </a:r>
            <a:endParaRPr lang="en-US" dirty="0"/>
          </a:p>
        </p:txBody>
      </p:sp>
      <p:sp>
        <p:nvSpPr>
          <p:cNvPr id="3" name="Content Placeholder 2"/>
          <p:cNvSpPr>
            <a:spLocks noGrp="1"/>
          </p:cNvSpPr>
          <p:nvPr>
            <p:ph idx="1"/>
          </p:nvPr>
        </p:nvSpPr>
        <p:spPr/>
        <p:txBody>
          <a:bodyPr>
            <a:normAutofit/>
          </a:bodyPr>
          <a:lstStyle/>
          <a:p>
            <a:r>
              <a:rPr lang="en-US" dirty="0"/>
              <a:t>The predicted short war turned into a stalemate, which led to trench warfare</a:t>
            </a:r>
          </a:p>
          <a:p>
            <a:r>
              <a:rPr lang="en-US" dirty="0"/>
              <a:t> </a:t>
            </a:r>
          </a:p>
          <a:p>
            <a:r>
              <a:rPr lang="en-US" dirty="0"/>
              <a:t>U.S president, Woodrow Wilson states that they will remain neutral.  “Impartial in thought as well as deed”</a:t>
            </a:r>
          </a:p>
          <a:p>
            <a:r>
              <a:rPr lang="en-US" dirty="0"/>
              <a:t> </a:t>
            </a:r>
          </a:p>
          <a:p>
            <a:r>
              <a:rPr lang="en-US" dirty="0"/>
              <a:t>Citizens sympathized with different sides and even Wilson admired the England, stating they had a moral quality unlike the Central Powers</a:t>
            </a:r>
          </a:p>
          <a:p>
            <a:endParaRPr lang="en-US" dirty="0"/>
          </a:p>
        </p:txBody>
      </p:sp>
      <p:pic>
        <p:nvPicPr>
          <p:cNvPr id="4" name="Picture 3" descr="thumbnailCAATX7WE.jpg"/>
          <p:cNvPicPr>
            <a:picLocks noChangeAspect="1"/>
          </p:cNvPicPr>
          <p:nvPr/>
        </p:nvPicPr>
        <p:blipFill>
          <a:blip r:embed="rId2" cstate="print"/>
          <a:stretch>
            <a:fillRect/>
          </a:stretch>
        </p:blipFill>
        <p:spPr>
          <a:xfrm>
            <a:off x="7010400" y="0"/>
            <a:ext cx="2133600" cy="1524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did the U.S enter into Europe’s fight?</a:t>
            </a:r>
            <a:endParaRPr lang="en-US" dirty="0"/>
          </a:p>
        </p:txBody>
      </p:sp>
      <p:sp>
        <p:nvSpPr>
          <p:cNvPr id="3" name="Content Placeholder 2"/>
          <p:cNvSpPr>
            <a:spLocks noGrp="1"/>
          </p:cNvSpPr>
          <p:nvPr>
            <p:ph idx="1"/>
          </p:nvPr>
        </p:nvSpPr>
        <p:spPr/>
        <p:txBody>
          <a:bodyPr>
            <a:normAutofit fontScale="92500" lnSpcReduction="10000"/>
          </a:bodyPr>
          <a:lstStyle/>
          <a:p>
            <a:r>
              <a:rPr lang="en-US" dirty="0"/>
              <a:t>But it all comes down to money and the </a:t>
            </a:r>
            <a:r>
              <a:rPr lang="en-US" b="1" dirty="0"/>
              <a:t>U.S was trading with both countries.</a:t>
            </a:r>
          </a:p>
          <a:p>
            <a:r>
              <a:rPr lang="en-US" dirty="0"/>
              <a:t> </a:t>
            </a:r>
          </a:p>
          <a:p>
            <a:r>
              <a:rPr lang="en-US" dirty="0"/>
              <a:t>Britain puts up a blockade so supplies can not make it to Germany and therefore we can not trade with them anymore, but we still are trading with the G.B</a:t>
            </a:r>
          </a:p>
          <a:p>
            <a:r>
              <a:rPr lang="en-US" dirty="0"/>
              <a:t> </a:t>
            </a:r>
          </a:p>
          <a:p>
            <a:r>
              <a:rPr lang="en-US" dirty="0"/>
              <a:t>The U.S traded 2.3 billion with the allies and only 23 million with Central </a:t>
            </a:r>
            <a:r>
              <a:rPr lang="en-US" dirty="0" smtClean="0"/>
              <a:t>Powers</a:t>
            </a:r>
          </a:p>
          <a:p>
            <a:r>
              <a:rPr lang="en-US" b="1" dirty="0"/>
              <a:t>WW1 becomes one of the biggest economic booms in our nation’s history</a:t>
            </a:r>
          </a:p>
          <a:p>
            <a:endParaRPr lang="en-US" dirty="0"/>
          </a:p>
          <a:p>
            <a:endParaRPr lang="en-US" dirty="0"/>
          </a:p>
        </p:txBody>
      </p:sp>
      <p:pic>
        <p:nvPicPr>
          <p:cNvPr id="1026" name="Picture 2" descr="C:\Program Files\Microsoft Office\MEDIA\CAGCAT10\j0222015.wmf"/>
          <p:cNvPicPr>
            <a:picLocks noChangeAspect="1" noChangeArrowheads="1"/>
          </p:cNvPicPr>
          <p:nvPr/>
        </p:nvPicPr>
        <p:blipFill>
          <a:blip r:embed="rId2" cstate="print"/>
          <a:srcRect/>
          <a:stretch>
            <a:fillRect/>
          </a:stretch>
        </p:blipFill>
        <p:spPr bwMode="auto">
          <a:xfrm>
            <a:off x="6705600" y="5464175"/>
            <a:ext cx="1779588" cy="139382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did the U.S enter into Europe’s fight?</a:t>
            </a:r>
            <a:endParaRPr lang="en-US" dirty="0"/>
          </a:p>
        </p:txBody>
      </p:sp>
      <p:sp>
        <p:nvSpPr>
          <p:cNvPr id="3" name="Content Placeholder 2"/>
          <p:cNvSpPr>
            <a:spLocks noGrp="1"/>
          </p:cNvSpPr>
          <p:nvPr>
            <p:ph idx="1"/>
          </p:nvPr>
        </p:nvSpPr>
        <p:spPr/>
        <p:txBody>
          <a:bodyPr>
            <a:normAutofit/>
          </a:bodyPr>
          <a:lstStyle/>
          <a:p>
            <a:r>
              <a:rPr lang="en-US" b="1" dirty="0"/>
              <a:t>To stop G.B blockade Germany starts to use U-boats (submarines) </a:t>
            </a:r>
            <a:r>
              <a:rPr lang="en-US" dirty="0"/>
              <a:t>which starts fighting in water.  The U.S is very unhappy; especially when British passenger boat the Lusitania (killing 1,198 people, including 128 AMERICANS) is bombed</a:t>
            </a:r>
          </a:p>
          <a:p>
            <a:r>
              <a:rPr lang="en-US" dirty="0"/>
              <a:t> </a:t>
            </a:r>
          </a:p>
          <a:p>
            <a:r>
              <a:rPr lang="en-US" dirty="0"/>
              <a:t>Wilson tells Germany to stop using U-boats they reluctantly agree, however they sink another boat (Sussex) and Wilson has to tell them again to stop</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ww1</a:t>
            </a:r>
            <a:endParaRPr lang="en-US" dirty="0"/>
          </a:p>
        </p:txBody>
      </p:sp>
      <p:pic>
        <p:nvPicPr>
          <p:cNvPr id="4" name="Content Placeholder 3" descr="pointycolor2.jpg"/>
          <p:cNvPicPr>
            <a:picLocks noGrp="1" noChangeAspect="1"/>
          </p:cNvPicPr>
          <p:nvPr>
            <p:ph idx="1"/>
          </p:nvPr>
        </p:nvPicPr>
        <p:blipFill>
          <a:blip r:embed="rId2" cstate="print"/>
          <a:stretch>
            <a:fillRect/>
          </a:stretch>
        </p:blipFill>
        <p:spPr>
          <a:xfrm>
            <a:off x="1483181" y="1609725"/>
            <a:ext cx="5187037" cy="4846638"/>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humbnailCAMG5GGV.jpg"/>
          <p:cNvPicPr>
            <a:picLocks noGrp="1" noChangeAspect="1"/>
          </p:cNvPicPr>
          <p:nvPr>
            <p:ph idx="1"/>
          </p:nvPr>
        </p:nvPicPr>
        <p:blipFill>
          <a:blip r:embed="rId2" cstate="print"/>
          <a:stretch>
            <a:fillRect/>
          </a:stretch>
        </p:blipFill>
        <p:spPr>
          <a:xfrm>
            <a:off x="228600" y="228600"/>
            <a:ext cx="8153400" cy="554355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Still the U.S waited to enter, most citizens did not want to go to war, Wilson barely was reelected however the slogan people gave him “He kept us out of the war” won the election. But we did not want to seem like </a:t>
            </a:r>
            <a:r>
              <a:rPr lang="en-US" i="1" dirty="0"/>
              <a:t>Pacifist</a:t>
            </a:r>
            <a:r>
              <a:rPr lang="en-US" dirty="0"/>
              <a:t> either</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War One: WWI</a:t>
            </a:r>
            <a:endParaRPr lang="en-US" dirty="0"/>
          </a:p>
        </p:txBody>
      </p:sp>
      <p:pic>
        <p:nvPicPr>
          <p:cNvPr id="4" name="Content Placeholder 3" descr="ww1cartoon3.jpg"/>
          <p:cNvPicPr>
            <a:picLocks noGrp="1" noChangeAspect="1"/>
          </p:cNvPicPr>
          <p:nvPr>
            <p:ph idx="1"/>
          </p:nvPr>
        </p:nvPicPr>
        <p:blipFill>
          <a:blip r:embed="rId2" cstate="print"/>
          <a:stretch>
            <a:fillRect/>
          </a:stretch>
        </p:blipFill>
        <p:spPr>
          <a:xfrm>
            <a:off x="0" y="1600200"/>
            <a:ext cx="7848599" cy="5105400"/>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did the U.S enter into Europe’s fight?</a:t>
            </a:r>
            <a:endParaRPr lang="en-US" dirty="0"/>
          </a:p>
        </p:txBody>
      </p:sp>
      <p:sp>
        <p:nvSpPr>
          <p:cNvPr id="3" name="Content Placeholder 2"/>
          <p:cNvSpPr>
            <a:spLocks noGrp="1"/>
          </p:cNvSpPr>
          <p:nvPr>
            <p:ph idx="1"/>
          </p:nvPr>
        </p:nvSpPr>
        <p:spPr/>
        <p:txBody>
          <a:bodyPr/>
          <a:lstStyle/>
          <a:p>
            <a:r>
              <a:rPr lang="en-US" dirty="0"/>
              <a:t>Germany started to use U boats again, however the </a:t>
            </a:r>
            <a:r>
              <a:rPr lang="en-US" b="1" dirty="0"/>
              <a:t>Zimmerman Note helped turn many Americans for the war </a:t>
            </a:r>
            <a:r>
              <a:rPr lang="en-US" dirty="0"/>
              <a:t>(G.B intercepted a note from Germany to Mexico asking them to attack us (distract us) and in return they would get land back from the U.S</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did the U.S enter into Europe’s fight?</a:t>
            </a:r>
            <a:endParaRPr lang="en-US" dirty="0"/>
          </a:p>
        </p:txBody>
      </p:sp>
      <p:sp>
        <p:nvSpPr>
          <p:cNvPr id="3" name="Content Placeholder 2"/>
          <p:cNvSpPr>
            <a:spLocks noGrp="1"/>
          </p:cNvSpPr>
          <p:nvPr>
            <p:ph idx="1"/>
          </p:nvPr>
        </p:nvSpPr>
        <p:spPr/>
        <p:txBody>
          <a:bodyPr>
            <a:normAutofit/>
          </a:bodyPr>
          <a:lstStyle/>
          <a:p>
            <a:r>
              <a:rPr lang="en-US" dirty="0"/>
              <a:t>Our allies were getting weaker and weaker, </a:t>
            </a:r>
            <a:r>
              <a:rPr lang="en-US" b="1" dirty="0" smtClean="0"/>
              <a:t>Great </a:t>
            </a:r>
            <a:r>
              <a:rPr lang="en-US" b="1" dirty="0" err="1" smtClean="0"/>
              <a:t>Britian</a:t>
            </a:r>
            <a:r>
              <a:rPr lang="en-US" b="1" dirty="0" smtClean="0"/>
              <a:t> was about to lose because Russia </a:t>
            </a:r>
            <a:r>
              <a:rPr lang="en-US" b="1" dirty="0"/>
              <a:t>left the war due to a revolution</a:t>
            </a:r>
            <a:r>
              <a:rPr lang="en-US" dirty="0"/>
              <a:t> in their country; making it easier for the U.S to enter and not be aligned with a monarchy country.  And 3 U.S boats were </a:t>
            </a:r>
            <a:r>
              <a:rPr lang="en-US" dirty="0" smtClean="0"/>
              <a:t>attacked</a:t>
            </a:r>
          </a:p>
          <a:p>
            <a:r>
              <a:rPr lang="en-US" dirty="0"/>
              <a:t> </a:t>
            </a:r>
          </a:p>
          <a:p>
            <a:r>
              <a:rPr lang="en-US" dirty="0"/>
              <a:t>1 in every 4 ships that went to Europe did not come back when we entered the war</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 </a:t>
            </a:r>
            <a:r>
              <a:rPr lang="en-US" dirty="0" smtClean="0"/>
              <a:t>1 in every 4 ships that went to Europe did not come back when we entered the war</a:t>
            </a:r>
          </a:p>
          <a:p>
            <a:endParaRPr lang="en-US" dirty="0"/>
          </a:p>
          <a:p>
            <a:r>
              <a:rPr lang="en-US" dirty="0"/>
              <a:t>The U.S helped greatly; we attacked U. boats and used warships to bring merchants ships to destinations.  (A convoy) </a:t>
            </a:r>
          </a:p>
          <a:p>
            <a:r>
              <a:rPr lang="en-US" dirty="0"/>
              <a:t> </a:t>
            </a:r>
          </a:p>
          <a:p>
            <a:r>
              <a:rPr lang="en-US" dirty="0"/>
              <a:t>Not a single U.S troop ship was lost at sea during WW1</a:t>
            </a:r>
          </a:p>
          <a:p>
            <a:r>
              <a:rPr lang="en-US" dirty="0"/>
              <a:t> </a:t>
            </a:r>
            <a:endParaRPr lang="en-US" b="1" dirty="0"/>
          </a:p>
          <a:p>
            <a:r>
              <a:rPr lang="en-US" b="1" dirty="0"/>
              <a:t>Russia Bolshevik revolution gave them a new government (led by Lenin) who formed peace with Germany (freeing up more German soldiers to </a:t>
            </a:r>
            <a:r>
              <a:rPr lang="en-US" b="1"/>
              <a:t>fight</a:t>
            </a:r>
            <a:r>
              <a:rPr lang="en-US" b="1" smtClean="0"/>
              <a:t>)</a:t>
            </a:r>
            <a:endParaRPr lang="en-US" b="1" dirty="0"/>
          </a:p>
          <a:p>
            <a:endParaRPr lang="en-US"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New Technology: improve machine guns, tanks, flame-throwers, air planes, (dog fighting) mustard gas and gas masks and the NAVY: No man’s land and trenches</a:t>
            </a:r>
          </a:p>
          <a:p>
            <a:r>
              <a:rPr lang="en-US" dirty="0"/>
              <a:t> </a:t>
            </a:r>
          </a:p>
          <a:p>
            <a:r>
              <a:rPr lang="en-US" b="1" dirty="0"/>
              <a:t>All resulting in HUGE Casualties, affecting Europe for years to come </a:t>
            </a:r>
            <a:r>
              <a:rPr lang="en-US" dirty="0"/>
              <a:t>(and of course leading to WW2)</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Trench Warfare</a:t>
            </a:r>
            <a:endParaRPr lang="en-US" dirty="0"/>
          </a:p>
        </p:txBody>
      </p:sp>
      <p:pic>
        <p:nvPicPr>
          <p:cNvPr id="4" name="Content Placeholder 3" descr="trench.jpg"/>
          <p:cNvPicPr>
            <a:picLocks noGrp="1" noChangeAspect="1"/>
          </p:cNvPicPr>
          <p:nvPr>
            <p:ph idx="1"/>
          </p:nvPr>
        </p:nvPicPr>
        <p:blipFill>
          <a:blip r:embed="rId2" cstate="print"/>
          <a:stretch>
            <a:fillRect/>
          </a:stretch>
        </p:blipFill>
        <p:spPr>
          <a:xfrm>
            <a:off x="1295400" y="1600200"/>
            <a:ext cx="6019799" cy="4525963"/>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WWI-weapons.jpg"/>
          <p:cNvPicPr>
            <a:picLocks noGrp="1" noChangeAspect="1"/>
          </p:cNvPicPr>
          <p:nvPr>
            <p:ph idx="1"/>
          </p:nvPr>
        </p:nvPicPr>
        <p:blipFill>
          <a:blip r:embed="rId2" cstate="print"/>
          <a:stretch>
            <a:fillRect/>
          </a:stretch>
        </p:blipFill>
        <p:spPr>
          <a:xfrm>
            <a:off x="1555286" y="1066800"/>
            <a:ext cx="6750514" cy="5059363"/>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ank.jpg"/>
          <p:cNvPicPr>
            <a:picLocks noGrp="1" noChangeAspect="1"/>
          </p:cNvPicPr>
          <p:nvPr>
            <p:ph idx="1"/>
          </p:nvPr>
        </p:nvPicPr>
        <p:blipFill>
          <a:blip r:embed="rId2" cstate="print"/>
          <a:stretch>
            <a:fillRect/>
          </a:stretch>
        </p:blipFill>
        <p:spPr>
          <a:xfrm>
            <a:off x="0" y="4419600"/>
            <a:ext cx="4195763" cy="2286794"/>
          </a:xfrm>
        </p:spPr>
      </p:pic>
      <p:pic>
        <p:nvPicPr>
          <p:cNvPr id="5" name="Picture 4" descr="thumbnailCA3F4K1Z.jpg"/>
          <p:cNvPicPr>
            <a:picLocks noChangeAspect="1"/>
          </p:cNvPicPr>
          <p:nvPr/>
        </p:nvPicPr>
        <p:blipFill>
          <a:blip r:embed="rId3" cstate="print"/>
          <a:stretch>
            <a:fillRect/>
          </a:stretch>
        </p:blipFill>
        <p:spPr>
          <a:xfrm>
            <a:off x="990600" y="2438400"/>
            <a:ext cx="2514600" cy="1781175"/>
          </a:xfrm>
          <a:prstGeom prst="rect">
            <a:avLst/>
          </a:prstGeom>
        </p:spPr>
      </p:pic>
      <p:pic>
        <p:nvPicPr>
          <p:cNvPr id="6" name="Picture 5" descr="bataan.jpg"/>
          <p:cNvPicPr>
            <a:picLocks noChangeAspect="1"/>
          </p:cNvPicPr>
          <p:nvPr/>
        </p:nvPicPr>
        <p:blipFill>
          <a:blip r:embed="rId4" cstate="print"/>
          <a:stretch>
            <a:fillRect/>
          </a:stretch>
        </p:blipFill>
        <p:spPr>
          <a:xfrm>
            <a:off x="4089400" y="1447800"/>
            <a:ext cx="5054600" cy="50800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a:t>Europe was in a Total War were they had to spend all their resources into winning the war! </a:t>
            </a:r>
            <a:r>
              <a:rPr lang="en-US" dirty="0"/>
              <a:t>They needed more men, more food (rations) and propaganda to encourage the war and winning!</a:t>
            </a:r>
          </a:p>
          <a:p>
            <a:r>
              <a:rPr lang="en-US" dirty="0"/>
              <a:t> </a:t>
            </a:r>
          </a:p>
          <a:p>
            <a:r>
              <a:rPr lang="en-US" dirty="0"/>
              <a:t>Germany finally surrenders last due to America sending troops and the German’s turning on the Kaiser, he steps down and the new government signs an armistice (agree to stop fighting)</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2270760"/>
          </a:xfrm>
        </p:spPr>
        <p:txBody>
          <a:bodyPr>
            <a:normAutofit fontScale="90000"/>
          </a:bodyPr>
          <a:lstStyle/>
          <a:p>
            <a:pPr lvl="0"/>
            <a:r>
              <a:rPr lang="en-US" dirty="0" smtClean="0"/>
              <a:t>How did new technologies and scientific breakthroughs both benefit and imperil humankind? </a:t>
            </a:r>
            <a:br>
              <a:rPr lang="en-US" dirty="0" smtClean="0"/>
            </a:br>
            <a:endParaRPr lang="en-US" dirty="0"/>
          </a:p>
        </p:txBody>
      </p:sp>
      <p:pic>
        <p:nvPicPr>
          <p:cNvPr id="4" name="Content Placeholder 3" descr="building.jpg"/>
          <p:cNvPicPr>
            <a:picLocks noGrp="1" noChangeAspect="1"/>
          </p:cNvPicPr>
          <p:nvPr>
            <p:ph idx="1"/>
          </p:nvPr>
        </p:nvPicPr>
        <p:blipFill>
          <a:blip r:embed="rId2" cstate="print"/>
          <a:stretch>
            <a:fillRect/>
          </a:stretch>
        </p:blipFill>
        <p:spPr>
          <a:xfrm>
            <a:off x="304800" y="2133600"/>
            <a:ext cx="7772400" cy="4525963"/>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End Result: 8.5 million killed, 21 million wounded, and countless civilian lives = entire generation of Europeans lost </a:t>
            </a:r>
            <a:r>
              <a:rPr lang="en-US" b="1" dirty="0">
                <a:sym typeface="Wingdings"/>
              </a:rPr>
              <a:t></a:t>
            </a:r>
            <a:r>
              <a:rPr lang="en-US" b="1" dirty="0"/>
              <a:t> economically crushed economy $338 billion spent and lead to WWII</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caused WW1?</a:t>
            </a:r>
            <a:endParaRPr lang="en-US" dirty="0"/>
          </a:p>
        </p:txBody>
      </p:sp>
      <p:sp>
        <p:nvSpPr>
          <p:cNvPr id="3" name="Content Placeholder 2"/>
          <p:cNvSpPr>
            <a:spLocks noGrp="1"/>
          </p:cNvSpPr>
          <p:nvPr>
            <p:ph idx="1"/>
          </p:nvPr>
        </p:nvSpPr>
        <p:spPr/>
        <p:txBody>
          <a:bodyPr/>
          <a:lstStyle/>
          <a:p>
            <a:r>
              <a:rPr lang="en-US" dirty="0"/>
              <a:t>WW1 is debated for even having a true cause or just a series of blunders HOWEVER the </a:t>
            </a:r>
            <a:r>
              <a:rPr lang="en-US" b="1" dirty="0"/>
              <a:t>alliance system in Europe is partially to blame = Nationalism, Imperialism, and Militarism </a:t>
            </a:r>
            <a:r>
              <a:rPr lang="en-US" dirty="0"/>
              <a:t>and of course…</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14 point plan</a:t>
            </a:r>
            <a:r>
              <a:rPr lang="en-US" dirty="0"/>
              <a:t>: </a:t>
            </a:r>
            <a:r>
              <a:rPr lang="en-US" b="1" dirty="0"/>
              <a:t>Wilson laid out his plan for world peace </a:t>
            </a:r>
            <a:r>
              <a:rPr lang="en-US" dirty="0"/>
              <a:t>1</a:t>
            </a:r>
            <a:r>
              <a:rPr lang="en-US" baseline="30000" dirty="0"/>
              <a:t>st</a:t>
            </a:r>
            <a:r>
              <a:rPr lang="en-US" dirty="0"/>
              <a:t> 5 point: why the war started 8 points how we need to change land boundaries and last point he wanted to </a:t>
            </a:r>
            <a:r>
              <a:rPr lang="en-US" b="1" dirty="0"/>
              <a:t>create the League of Nations.  </a:t>
            </a:r>
            <a:r>
              <a:rPr lang="en-US" dirty="0"/>
              <a:t>His beliefs were progressive and the world started to look to the U.S now for guidance</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europe_according_to_america.jpg"/>
          <p:cNvPicPr>
            <a:picLocks noGrp="1" noChangeAspect="1"/>
          </p:cNvPicPr>
          <p:nvPr>
            <p:ph idx="1"/>
          </p:nvPr>
        </p:nvPicPr>
        <p:blipFill>
          <a:blip r:embed="rId2" cstate="print"/>
          <a:stretch>
            <a:fillRect/>
          </a:stretch>
        </p:blipFill>
        <p:spPr>
          <a:xfrm>
            <a:off x="838200" y="838200"/>
            <a:ext cx="6705600" cy="5257800"/>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Yet Wilson challenge was convince the rest of the </a:t>
            </a:r>
            <a:r>
              <a:rPr lang="en-US" b="1" dirty="0"/>
              <a:t>world who resented his moral superiority, </a:t>
            </a:r>
            <a:r>
              <a:rPr lang="en-US" dirty="0"/>
              <a:t>allies like G.B wanted to kill the Kaiser and due to a Republican taking over the house it demonstrated we did not even support his plan, who didn’t like him especially when no republican were appointed to negotiate it!</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_494.jpg"/>
          <p:cNvPicPr>
            <a:picLocks noGrp="1" noChangeAspect="1"/>
          </p:cNvPicPr>
          <p:nvPr>
            <p:ph idx="1"/>
          </p:nvPr>
        </p:nvPicPr>
        <p:blipFill>
          <a:blip r:embed="rId2" cstate="print"/>
          <a:stretch>
            <a:fillRect/>
          </a:stretch>
        </p:blipFill>
        <p:spPr>
          <a:xfrm>
            <a:off x="304800" y="1371600"/>
            <a:ext cx="7620000" cy="5029200"/>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a:t>Treaty of Versailles</a:t>
            </a:r>
            <a:r>
              <a:rPr lang="en-US" dirty="0"/>
              <a:t>: At the Paris Peace Conference on Dec. 13</a:t>
            </a:r>
            <a:r>
              <a:rPr lang="en-US" baseline="30000" dirty="0"/>
              <a:t>th</a:t>
            </a:r>
            <a:r>
              <a:rPr lang="en-US" dirty="0"/>
              <a:t> 1918 t</a:t>
            </a:r>
            <a:r>
              <a:rPr lang="en-US" b="1" dirty="0"/>
              <a:t>he Big Four (G.B, France, Italy &amp; U.S) </a:t>
            </a:r>
            <a:r>
              <a:rPr lang="en-US" dirty="0"/>
              <a:t>got together to decide the fate of Europe yet concerns with instability and communism.  G.B refused Wilson’s idea of free trade and they </a:t>
            </a:r>
            <a:r>
              <a:rPr lang="en-US" b="1" dirty="0"/>
              <a:t>wanted reparation </a:t>
            </a:r>
            <a:r>
              <a:rPr lang="en-US" dirty="0"/>
              <a:t>from the Central powers (56 billion later changed to 9).  </a:t>
            </a:r>
            <a:r>
              <a:rPr lang="en-US" b="1" dirty="0"/>
              <a:t>And goal was that Germany would never gain power like that again</a:t>
            </a:r>
            <a:r>
              <a:rPr lang="en-US" dirty="0"/>
              <a:t>.  Yet approved League of Nation (9 nation council)</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humbnailCAO32PVC.jpg"/>
          <p:cNvPicPr>
            <a:picLocks noGrp="1" noChangeAspect="1"/>
          </p:cNvPicPr>
          <p:nvPr>
            <p:ph idx="1"/>
          </p:nvPr>
        </p:nvPicPr>
        <p:blipFill>
          <a:blip r:embed="rId2" cstate="print"/>
          <a:stretch>
            <a:fillRect/>
          </a:stretch>
        </p:blipFill>
        <p:spPr>
          <a:xfrm>
            <a:off x="990600" y="533400"/>
            <a:ext cx="6629400" cy="6172200"/>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Wilson unwillingly to compromise was left with an </a:t>
            </a:r>
            <a:r>
              <a:rPr lang="en-US" b="1" dirty="0"/>
              <a:t>America that wanted to stay out of Europe’s affairs.  </a:t>
            </a:r>
          </a:p>
          <a:p>
            <a:r>
              <a:rPr lang="en-US" b="1" dirty="0"/>
              <a:t> </a:t>
            </a:r>
          </a:p>
          <a:p>
            <a:r>
              <a:rPr lang="en-US" dirty="0"/>
              <a:t>Yet the new social environment was not progressive but repression and hostile due to recession right after WW1.  They needed to change our markets and with prices being inflated and American losing their jobs this created a recession.  Which created work rights to be taken = strikes!</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World War One Countries.gif"/>
          <p:cNvPicPr>
            <a:picLocks noGrp="1" noChangeAspect="1"/>
          </p:cNvPicPr>
          <p:nvPr>
            <p:ph idx="1"/>
          </p:nvPr>
        </p:nvPicPr>
        <p:blipFill>
          <a:blip r:embed="rId2" cstate="print"/>
          <a:stretch>
            <a:fillRect/>
          </a:stretch>
        </p:blipFill>
        <p:spPr>
          <a:xfrm>
            <a:off x="685800" y="381000"/>
            <a:ext cx="7253746" cy="6278563"/>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Who’s fight who?</a:t>
            </a:r>
            <a:endParaRPr lang="en-US" dirty="0"/>
          </a:p>
        </p:txBody>
      </p:sp>
      <p:sp>
        <p:nvSpPr>
          <p:cNvPr id="3" name="Content Placeholder 2"/>
          <p:cNvSpPr>
            <a:spLocks noGrp="1"/>
          </p:cNvSpPr>
          <p:nvPr>
            <p:ph idx="1"/>
          </p:nvPr>
        </p:nvSpPr>
        <p:spPr/>
        <p:txBody>
          <a:bodyPr/>
          <a:lstStyle/>
          <a:p>
            <a:r>
              <a:rPr lang="en-US" dirty="0"/>
              <a:t>BY </a:t>
            </a:r>
            <a:r>
              <a:rPr lang="en-US" b="1" dirty="0"/>
              <a:t>1914</a:t>
            </a:r>
            <a:r>
              <a:rPr lang="en-US" dirty="0"/>
              <a:t>: alliances were formed by </a:t>
            </a:r>
          </a:p>
          <a:p>
            <a:r>
              <a:rPr lang="en-US" b="1" dirty="0"/>
              <a:t>Triple Alliance (also known as Central Powers</a:t>
            </a:r>
            <a:r>
              <a:rPr lang="en-US" dirty="0"/>
              <a:t>)</a:t>
            </a:r>
          </a:p>
          <a:p>
            <a:r>
              <a:rPr lang="en-US" b="1" dirty="0"/>
              <a:t>GERMANY, Austria Hungarian Empire, Ottoman Empire and Italy.  </a:t>
            </a:r>
            <a:r>
              <a:rPr lang="en-US" dirty="0"/>
              <a:t>This was formed due to Otto Van Bismarck as a way to make sure France had no allies/ power</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lliances-cartoon.jpg"/>
          <p:cNvPicPr>
            <a:picLocks noGrp="1" noChangeAspect="1"/>
          </p:cNvPicPr>
          <p:nvPr>
            <p:ph idx="1"/>
          </p:nvPr>
        </p:nvPicPr>
        <p:blipFill>
          <a:blip r:embed="rId2" cstate="print"/>
          <a:stretch>
            <a:fillRect/>
          </a:stretch>
        </p:blipFill>
        <p:spPr>
          <a:xfrm>
            <a:off x="119743" y="1143000"/>
            <a:ext cx="9024257" cy="48768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ww1.jpg"/>
          <p:cNvPicPr>
            <a:picLocks noGrp="1" noChangeAspect="1"/>
          </p:cNvPicPr>
          <p:nvPr>
            <p:ph idx="1"/>
          </p:nvPr>
        </p:nvPicPr>
        <p:blipFill>
          <a:blip r:embed="rId2" cstate="print"/>
          <a:stretch>
            <a:fillRect/>
          </a:stretch>
        </p:blipFill>
        <p:spPr>
          <a:xfrm>
            <a:off x="304800" y="457200"/>
            <a:ext cx="7772399" cy="6400799"/>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Then Kaiser </a:t>
            </a:r>
            <a:r>
              <a:rPr lang="en-US" dirty="0" err="1"/>
              <a:t>Wihlem</a:t>
            </a:r>
            <a:r>
              <a:rPr lang="en-US" dirty="0"/>
              <a:t> II took power and alienated Russia and Great Britain who formed the other side</a:t>
            </a:r>
          </a:p>
          <a:p>
            <a:r>
              <a:rPr lang="en-US" b="1" dirty="0"/>
              <a:t>Triple Entente: (also known as the Allies</a:t>
            </a:r>
            <a:r>
              <a:rPr lang="en-US" dirty="0"/>
              <a:t>)</a:t>
            </a:r>
          </a:p>
          <a:p>
            <a:r>
              <a:rPr lang="en-US" b="1" dirty="0"/>
              <a:t> Russia, France, GREAT BRITIAN and Serbia </a:t>
            </a:r>
          </a:p>
          <a:p>
            <a:endParaRPr lang="en-US" dirty="0"/>
          </a:p>
        </p:txBody>
      </p:sp>
      <p:pic>
        <p:nvPicPr>
          <p:cNvPr id="4" name="Picture 3" descr="wil.jpg"/>
          <p:cNvPicPr>
            <a:picLocks noChangeAspect="1"/>
          </p:cNvPicPr>
          <p:nvPr/>
        </p:nvPicPr>
        <p:blipFill>
          <a:blip r:embed="rId2" cstate="print"/>
          <a:stretch>
            <a:fillRect/>
          </a:stretch>
        </p:blipFill>
        <p:spPr>
          <a:xfrm>
            <a:off x="7391400" y="304800"/>
            <a:ext cx="1333500" cy="187642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Crisis in The Balkans</a:t>
            </a:r>
            <a:endParaRPr lang="en-US" dirty="0"/>
          </a:p>
        </p:txBody>
      </p:sp>
      <p:sp>
        <p:nvSpPr>
          <p:cNvPr id="3" name="Content Placeholder 2"/>
          <p:cNvSpPr>
            <a:spLocks noGrp="1"/>
          </p:cNvSpPr>
          <p:nvPr>
            <p:ph idx="1"/>
          </p:nvPr>
        </p:nvSpPr>
        <p:spPr/>
        <p:txBody>
          <a:bodyPr/>
          <a:lstStyle/>
          <a:p>
            <a:r>
              <a:rPr lang="en-US" b="1" dirty="0" smtClean="0"/>
              <a:t>The Balkans were known as the “powder keg of Europe”</a:t>
            </a:r>
          </a:p>
          <a:p>
            <a:pPr>
              <a:buNone/>
            </a:pPr>
            <a:endParaRPr lang="en-US" dirty="0" smtClean="0"/>
          </a:p>
          <a:p>
            <a:r>
              <a:rPr lang="en-US" dirty="0" smtClean="0"/>
              <a:t>Stop and jot what does that mean about the Balkans ? </a:t>
            </a:r>
            <a:endParaRPr lang="en-US" dirty="0"/>
          </a:p>
        </p:txBody>
      </p:sp>
      <p:pic>
        <p:nvPicPr>
          <p:cNvPr id="4" name="Picture 3" descr="bal.gif"/>
          <p:cNvPicPr>
            <a:picLocks noChangeAspect="1"/>
          </p:cNvPicPr>
          <p:nvPr/>
        </p:nvPicPr>
        <p:blipFill>
          <a:blip r:embed="rId2" cstate="print"/>
          <a:stretch>
            <a:fillRect/>
          </a:stretch>
        </p:blipFill>
        <p:spPr>
          <a:xfrm>
            <a:off x="2209800" y="3581400"/>
            <a:ext cx="5867400" cy="3076575"/>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3481</TotalTime>
  <Words>883</Words>
  <Application>Microsoft Office PowerPoint</Application>
  <PresentationFormat>On-screen Show (4:3)</PresentationFormat>
  <Paragraphs>71</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Opulent</vt:lpstr>
      <vt:lpstr>World War One</vt:lpstr>
      <vt:lpstr>World War One: WWI</vt:lpstr>
      <vt:lpstr>What caused WW1?</vt:lpstr>
      <vt:lpstr>Slide 4</vt:lpstr>
      <vt:lpstr>Who’s fight who?</vt:lpstr>
      <vt:lpstr>Slide 6</vt:lpstr>
      <vt:lpstr>Slide 7</vt:lpstr>
      <vt:lpstr>Slide 8</vt:lpstr>
      <vt:lpstr>Crisis in The Balkans</vt:lpstr>
      <vt:lpstr>  Balkan Maps 1815-1835   1914 eve of ww1</vt:lpstr>
      <vt:lpstr>Crisis in The Balkans</vt:lpstr>
      <vt:lpstr>Slide 12</vt:lpstr>
      <vt:lpstr>Slide 13</vt:lpstr>
      <vt:lpstr>Why did u.s enter ww1?</vt:lpstr>
      <vt:lpstr>Why did the U.S enter into Europe’s fight?</vt:lpstr>
      <vt:lpstr>Why did the U.S enter into Europe’s fight?</vt:lpstr>
      <vt:lpstr>ww1</vt:lpstr>
      <vt:lpstr>Slide 18</vt:lpstr>
      <vt:lpstr>Slide 19</vt:lpstr>
      <vt:lpstr>Why did the U.S enter into Europe’s fight?</vt:lpstr>
      <vt:lpstr>Why did the U.S enter into Europe’s fight?</vt:lpstr>
      <vt:lpstr>Slide 22</vt:lpstr>
      <vt:lpstr>Slide 23</vt:lpstr>
      <vt:lpstr>Trench Warfare</vt:lpstr>
      <vt:lpstr>Slide 25</vt:lpstr>
      <vt:lpstr>Slide 26</vt:lpstr>
      <vt:lpstr>Slide 27</vt:lpstr>
      <vt:lpstr>How did new technologies and scientific breakthroughs both benefit and imperil humankind?  </vt:lpstr>
      <vt:lpstr>Slide 29</vt:lpstr>
      <vt:lpstr>Slide 30</vt:lpstr>
      <vt:lpstr>Slide 31</vt:lpstr>
      <vt:lpstr>Slide 32</vt:lpstr>
      <vt:lpstr>Slide 33</vt:lpstr>
      <vt:lpstr>Slide 34</vt:lpstr>
      <vt:lpstr>Slide 35</vt:lpstr>
      <vt:lpstr>Slide 36</vt:lpstr>
    </vt:vector>
  </TitlesOfParts>
  <Company>OPSD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War One</dc:title>
  <dc:creator>zangle</dc:creator>
  <cp:lastModifiedBy>zangle</cp:lastModifiedBy>
  <cp:revision>156</cp:revision>
  <dcterms:created xsi:type="dcterms:W3CDTF">2012-01-25T18:27:06Z</dcterms:created>
  <dcterms:modified xsi:type="dcterms:W3CDTF">2013-04-09T13:59:06Z</dcterms:modified>
</cp:coreProperties>
</file>