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67D5C-E3A1-4DC4-8AFB-FDC7945A911C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2E75-E4B3-4522-B9DD-C4D2C433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67D5C-E3A1-4DC4-8AFB-FDC7945A911C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2E75-E4B3-4522-B9DD-C4D2C433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67D5C-E3A1-4DC4-8AFB-FDC7945A911C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2E75-E4B3-4522-B9DD-C4D2C433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67D5C-E3A1-4DC4-8AFB-FDC7945A911C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2E75-E4B3-4522-B9DD-C4D2C433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67D5C-E3A1-4DC4-8AFB-FDC7945A911C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9772E75-E4B3-4522-B9DD-C4D2C433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67D5C-E3A1-4DC4-8AFB-FDC7945A911C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2E75-E4B3-4522-B9DD-C4D2C433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67D5C-E3A1-4DC4-8AFB-FDC7945A911C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2E75-E4B3-4522-B9DD-C4D2C433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67D5C-E3A1-4DC4-8AFB-FDC7945A911C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2E75-E4B3-4522-B9DD-C4D2C433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67D5C-E3A1-4DC4-8AFB-FDC7945A911C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2E75-E4B3-4522-B9DD-C4D2C433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67D5C-E3A1-4DC4-8AFB-FDC7945A911C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2E75-E4B3-4522-B9DD-C4D2C433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67D5C-E3A1-4DC4-8AFB-FDC7945A911C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2E75-E4B3-4522-B9DD-C4D2C433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A867D5C-E3A1-4DC4-8AFB-FDC7945A911C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9772E75-E4B3-4522-B9DD-C4D2C433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http://upload.wikimedia.org/wikipedia/commons/c/cd/Cleric-Knight-Work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9210"/>
            <a:ext cx="9144000" cy="694721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00200"/>
            <a:ext cx="9144000" cy="1828800"/>
          </a:xfrm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The Middle Ages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Carolingian Renaissance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Charlemagne’s royal court became a great center of learning</a:t>
            </a:r>
          </a:p>
          <a:p>
            <a:r>
              <a:rPr lang="en-US" dirty="0" smtClean="0"/>
              <a:t>Renewed interest in Roman culture</a:t>
            </a:r>
          </a:p>
          <a:p>
            <a:r>
              <a:rPr lang="en-US" u="sng" dirty="0" err="1" smtClean="0"/>
              <a:t>Trivium</a:t>
            </a:r>
            <a:r>
              <a:rPr lang="en-US" dirty="0" smtClean="0"/>
              <a:t>: grammar, logic, and rhetoric</a:t>
            </a:r>
          </a:p>
          <a:p>
            <a:r>
              <a:rPr lang="en-US" u="sng" dirty="0" err="1" smtClean="0"/>
              <a:t>Quadrivium</a:t>
            </a:r>
            <a:r>
              <a:rPr lang="en-US" dirty="0" smtClean="0"/>
              <a:t>: arithmetic, geometry, music, and astronomy</a:t>
            </a:r>
          </a:p>
          <a:p>
            <a:endParaRPr lang="en-US" dirty="0" smtClean="0"/>
          </a:p>
          <a:p>
            <a:pPr>
              <a:buNone/>
            </a:pPr>
            <a:r>
              <a:rPr lang="en-US" i="1" dirty="0" smtClean="0"/>
              <a:t>Rhetoric: speech meant to inform or persuade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://upload.wikimedia.org/wikipedia/commons/e/e2/Karolingischer_Buchmaler_um_820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82908" cy="6858000"/>
          </a:xfrm>
          <a:prstGeom prst="rect">
            <a:avLst/>
          </a:prstGeom>
          <a:noFill/>
        </p:spPr>
      </p:pic>
      <p:pic>
        <p:nvPicPr>
          <p:cNvPr id="23554" name="Picture 2" descr="http://upload.wikimedia.org/wikipedia/commons/3/3a/Raban-Maur_Alcuin_Otg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106010"/>
            <a:ext cx="3657600" cy="3751990"/>
          </a:xfrm>
          <a:prstGeom prst="rect">
            <a:avLst/>
          </a:prstGeom>
          <a:noFill/>
        </p:spPr>
      </p:pic>
      <p:pic>
        <p:nvPicPr>
          <p:cNvPr id="23556" name="Picture 4" descr="http://upload.wikimedia.org/wikipedia/commons/8/87/St_gall_pl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0"/>
            <a:ext cx="36576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of the Carolingian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524000"/>
            <a:ext cx="5257800" cy="4709160"/>
          </a:xfrm>
        </p:spPr>
        <p:txBody>
          <a:bodyPr/>
          <a:lstStyle/>
          <a:p>
            <a:r>
              <a:rPr lang="en-US" dirty="0" smtClean="0"/>
              <a:t>Treaty of </a:t>
            </a:r>
            <a:r>
              <a:rPr lang="en-US" u="sng" dirty="0" smtClean="0"/>
              <a:t>Verdun</a:t>
            </a:r>
            <a:r>
              <a:rPr lang="en-US" dirty="0" smtClean="0"/>
              <a:t>: following Charlemagne’s death, the empire is split between his three feuding sons</a:t>
            </a:r>
          </a:p>
          <a:p>
            <a:r>
              <a:rPr lang="en-US" dirty="0" smtClean="0"/>
              <a:t>Weakened by invasions  (800-1000 CE)</a:t>
            </a:r>
          </a:p>
          <a:p>
            <a:pPr lvl="1"/>
            <a:r>
              <a:rPr lang="en-US" u="sng" dirty="0" smtClean="0"/>
              <a:t>Muslims</a:t>
            </a:r>
            <a:r>
              <a:rPr lang="en-US" dirty="0" smtClean="0"/>
              <a:t> from the South</a:t>
            </a:r>
          </a:p>
          <a:p>
            <a:pPr lvl="2"/>
            <a:r>
              <a:rPr lang="en-US" dirty="0" smtClean="0"/>
              <a:t>Conquer Rome in 846</a:t>
            </a:r>
          </a:p>
          <a:p>
            <a:pPr lvl="1"/>
            <a:r>
              <a:rPr lang="en-US" u="sng" dirty="0" smtClean="0"/>
              <a:t>Magyars</a:t>
            </a:r>
            <a:r>
              <a:rPr lang="en-US" dirty="0" smtClean="0"/>
              <a:t> from the East</a:t>
            </a:r>
          </a:p>
          <a:p>
            <a:pPr lvl="1"/>
            <a:r>
              <a:rPr lang="en-US" u="sng" dirty="0" smtClean="0"/>
              <a:t>Vikings</a:t>
            </a:r>
            <a:r>
              <a:rPr lang="en-US" dirty="0" smtClean="0"/>
              <a:t> from the North</a:t>
            </a:r>
            <a:endParaRPr lang="en-US" dirty="0"/>
          </a:p>
        </p:txBody>
      </p:sp>
      <p:pic>
        <p:nvPicPr>
          <p:cNvPr id="24578" name="Picture 2" descr="http://img.whenintime.com/tli/ERichmond/The_Dark_Ages/ae179206-84e8-4f73-a07b-6dba9369f0a6/view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3505200" cy="3386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34000" cy="5257800"/>
          </a:xfrm>
        </p:spPr>
        <p:txBody>
          <a:bodyPr/>
          <a:lstStyle/>
          <a:p>
            <a:r>
              <a:rPr lang="en-US" dirty="0" smtClean="0"/>
              <a:t>Period of history following the </a:t>
            </a:r>
            <a:r>
              <a:rPr lang="en-US" u="sng" dirty="0" smtClean="0"/>
              <a:t>collapse</a:t>
            </a:r>
            <a:r>
              <a:rPr lang="en-US" dirty="0" smtClean="0"/>
              <a:t> of the </a:t>
            </a:r>
            <a:r>
              <a:rPr lang="en-US" u="sng" dirty="0" smtClean="0"/>
              <a:t>Western Roman Empire</a:t>
            </a:r>
          </a:p>
          <a:p>
            <a:r>
              <a:rPr lang="en-US" u="sng" dirty="0" smtClean="0"/>
              <a:t>500 – 1500 CE</a:t>
            </a:r>
          </a:p>
          <a:p>
            <a:r>
              <a:rPr lang="en-US" dirty="0" smtClean="0"/>
              <a:t>Also known as the </a:t>
            </a:r>
            <a:r>
              <a:rPr lang="en-US" u="sng" dirty="0" smtClean="0"/>
              <a:t>Medieval </a:t>
            </a:r>
            <a:r>
              <a:rPr lang="en-US" dirty="0" smtClean="0"/>
              <a:t>period</a:t>
            </a:r>
          </a:p>
          <a:p>
            <a:endParaRPr lang="en-US" u="sng" dirty="0" smtClean="0"/>
          </a:p>
          <a:p>
            <a:pPr>
              <a:buNone/>
            </a:pPr>
            <a:r>
              <a:rPr lang="en-US" i="1" dirty="0" smtClean="0"/>
              <a:t>Review: Why did the Roman Empire collapse?</a:t>
            </a:r>
          </a:p>
          <a:p>
            <a:endParaRPr lang="en-US" dirty="0"/>
          </a:p>
        </p:txBody>
      </p:sp>
      <p:pic>
        <p:nvPicPr>
          <p:cNvPr id="62466" name="Picture 2" descr="http://upload.wikimedia.org/wikipedia/commons/a/a3/Bonaventura_Berlinghieri_Frances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9235" y="1676400"/>
            <a:ext cx="3334765" cy="438784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Middle Ages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was happening to Europe in the Middle Ages?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Repeated invasions by </a:t>
            </a:r>
            <a:r>
              <a:rPr lang="en-US" u="sng" dirty="0" smtClean="0"/>
              <a:t>Germanic invaders</a:t>
            </a:r>
          </a:p>
          <a:p>
            <a:pPr lvl="1"/>
            <a:r>
              <a:rPr lang="en-US" dirty="0" smtClean="0"/>
              <a:t>Disruption of trade</a:t>
            </a:r>
          </a:p>
          <a:p>
            <a:pPr lvl="1"/>
            <a:r>
              <a:rPr lang="en-US" dirty="0" smtClean="0"/>
              <a:t>Downfall of cities</a:t>
            </a:r>
          </a:p>
          <a:p>
            <a:pPr lvl="2"/>
            <a:r>
              <a:rPr lang="en-US" u="sng" dirty="0" smtClean="0"/>
              <a:t>Urban </a:t>
            </a:r>
            <a:r>
              <a:rPr lang="en-US" u="sng" dirty="0" smtClean="0">
                <a:sym typeface="Wingdings" pitchFamily="2" charset="2"/>
              </a:rPr>
              <a:t> Rural</a:t>
            </a:r>
            <a:r>
              <a:rPr lang="en-US" dirty="0" smtClean="0">
                <a:sym typeface="Wingdings" pitchFamily="2" charset="2"/>
              </a:rPr>
              <a:t> (people moved from cities to farms)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on Language and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Germanic tribes had a rich oral tradition, but no written language</a:t>
            </a:r>
          </a:p>
          <a:p>
            <a:pPr lvl="1"/>
            <a:r>
              <a:rPr lang="en-US" dirty="0" smtClean="0"/>
              <a:t>Literacy declined</a:t>
            </a:r>
          </a:p>
          <a:p>
            <a:r>
              <a:rPr lang="en-US" dirty="0" smtClean="0"/>
              <a:t>Decline of Latin as a common spoken language</a:t>
            </a:r>
          </a:p>
          <a:p>
            <a:pPr lvl="1"/>
            <a:r>
              <a:rPr lang="en-US" dirty="0" smtClean="0"/>
              <a:t>Evolution of </a:t>
            </a:r>
            <a:r>
              <a:rPr lang="en-US" u="sng" dirty="0" smtClean="0"/>
              <a:t>Romance</a:t>
            </a:r>
            <a:r>
              <a:rPr lang="en-US" dirty="0" smtClean="0"/>
              <a:t> languages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 Kingdoms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 </a:t>
            </a:r>
            <a:r>
              <a:rPr lang="en-US" u="sng" dirty="0" smtClean="0"/>
              <a:t>Germanic kingdoms</a:t>
            </a:r>
            <a:r>
              <a:rPr lang="en-US" dirty="0" smtClean="0"/>
              <a:t> replaced Roman provinces between 400-600 CE</a:t>
            </a:r>
          </a:p>
          <a:p>
            <a:r>
              <a:rPr lang="en-US" dirty="0" smtClean="0"/>
              <a:t>Competing warrior kingdoms led by chiefs</a:t>
            </a:r>
          </a:p>
          <a:p>
            <a:r>
              <a:rPr lang="en-US" dirty="0" smtClean="0"/>
              <a:t>Held together by family ties and personal loyalty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Germans Adopt Christianity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German leaders ally with the Roman Catholic Church after 600 CE</a:t>
            </a:r>
          </a:p>
          <a:p>
            <a:r>
              <a:rPr lang="en-US" dirty="0" smtClean="0"/>
              <a:t>Germanic people gradually convert from </a:t>
            </a:r>
            <a:r>
              <a:rPr lang="en-US" u="sng" dirty="0" smtClean="0"/>
              <a:t>paganism</a:t>
            </a:r>
            <a:r>
              <a:rPr lang="en-US" dirty="0" smtClean="0"/>
              <a:t> to Christianity</a:t>
            </a:r>
          </a:p>
          <a:p>
            <a:r>
              <a:rPr lang="en-US" dirty="0" smtClean="0"/>
              <a:t>Catholic </a:t>
            </a:r>
            <a:r>
              <a:rPr lang="en-US" u="sng" dirty="0" smtClean="0"/>
              <a:t>monasteries</a:t>
            </a:r>
            <a:r>
              <a:rPr lang="en-US" dirty="0" smtClean="0"/>
              <a:t> become centers of learning during the Middle Ages</a:t>
            </a:r>
          </a:p>
          <a:p>
            <a:pPr>
              <a:buNone/>
            </a:pPr>
            <a:endParaRPr lang="en-U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Carolingian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709160"/>
          </a:xfrm>
        </p:spPr>
        <p:txBody>
          <a:bodyPr/>
          <a:lstStyle/>
          <a:p>
            <a:r>
              <a:rPr lang="en-US" dirty="0" smtClean="0"/>
              <a:t>Ruled by </a:t>
            </a:r>
            <a:r>
              <a:rPr lang="en-US" u="sng" dirty="0" smtClean="0"/>
              <a:t>Charlemagne</a:t>
            </a:r>
            <a:r>
              <a:rPr lang="en-US" dirty="0" smtClean="0"/>
              <a:t>, leader of the </a:t>
            </a:r>
            <a:r>
              <a:rPr lang="en-US" u="sng" dirty="0" smtClean="0"/>
              <a:t>Franks</a:t>
            </a:r>
            <a:r>
              <a:rPr lang="en-US" dirty="0" smtClean="0"/>
              <a:t> (Germanic tribe)</a:t>
            </a:r>
          </a:p>
          <a:p>
            <a:pPr lvl="1"/>
            <a:r>
              <a:rPr lang="en-US" dirty="0" smtClean="0"/>
              <a:t>Appointed by Pope Leo III</a:t>
            </a:r>
          </a:p>
          <a:p>
            <a:r>
              <a:rPr lang="en-US" dirty="0" smtClean="0"/>
              <a:t>First empire in Western Europe since the collapse of the Western Roman Empire</a:t>
            </a:r>
          </a:p>
          <a:p>
            <a:r>
              <a:rPr lang="en-US" dirty="0" smtClean="0"/>
              <a:t>Existed from 800-888 CE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upload.wikimedia.org/wikipedia/commons/d/d6/Charlemagne_and_Pope_Adrian_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upload.wikimedia.org/wikipedia/commons/thumb/1/16/Frankish_Empire_481_to_814-en.svg/1000px-Frankish_Empire_481_to_814-en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88</TotalTime>
  <Words>279</Words>
  <Application>Microsoft Office PowerPoint</Application>
  <PresentationFormat>On-screen Show (4:3)</PresentationFormat>
  <Paragraphs>44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Apex</vt:lpstr>
      <vt:lpstr>The Middle Ages</vt:lpstr>
      <vt:lpstr>The Middle Ages</vt:lpstr>
      <vt:lpstr>What was happening to Europe in the Middle Ages?</vt:lpstr>
      <vt:lpstr>Effect on Language and Learning</vt:lpstr>
      <vt:lpstr>German Kingdoms</vt:lpstr>
      <vt:lpstr>Germans Adopt Christianity</vt:lpstr>
      <vt:lpstr>Carolingian Empire</vt:lpstr>
      <vt:lpstr>Slide 8</vt:lpstr>
      <vt:lpstr>Slide 9</vt:lpstr>
      <vt:lpstr>Carolingian Renaissance</vt:lpstr>
      <vt:lpstr>Slide 11</vt:lpstr>
      <vt:lpstr>Fall of the Carolingian Empire</vt:lpstr>
    </vt:vector>
  </TitlesOfParts>
  <Company>OPSD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Middle Ages</dc:title>
  <dc:creator>zangle</dc:creator>
  <cp:lastModifiedBy>zangle</cp:lastModifiedBy>
  <cp:revision>10</cp:revision>
  <dcterms:created xsi:type="dcterms:W3CDTF">2014-11-04T16:59:26Z</dcterms:created>
  <dcterms:modified xsi:type="dcterms:W3CDTF">2014-11-04T20:57:25Z</dcterms:modified>
</cp:coreProperties>
</file>