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8" r:id="rId5"/>
    <p:sldId id="259" r:id="rId6"/>
    <p:sldId id="269" r:id="rId7"/>
    <p:sldId id="260" r:id="rId8"/>
    <p:sldId id="272" r:id="rId9"/>
    <p:sldId id="261" r:id="rId10"/>
    <p:sldId id="263" r:id="rId11"/>
    <p:sldId id="264" r:id="rId12"/>
    <p:sldId id="265" r:id="rId13"/>
    <p:sldId id="271" r:id="rId14"/>
    <p:sldId id="266" r:id="rId15"/>
    <p:sldId id="267" r:id="rId16"/>
    <p:sldId id="268"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6EC6908-093E-4421-A3EC-713280BDEE11}" type="datetimeFigureOut">
              <a:rPr lang="en-US" smtClean="0"/>
              <a:pPr/>
              <a:t>5/8/2013</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2319F1A-F05D-478A-8B62-84B38189881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EC6908-093E-4421-A3EC-713280BDEE11}" type="datetimeFigureOut">
              <a:rPr lang="en-US" smtClean="0"/>
              <a:pPr/>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319F1A-F05D-478A-8B62-84B38189881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6EC6908-093E-4421-A3EC-713280BDEE11}" type="datetimeFigureOut">
              <a:rPr lang="en-US" smtClean="0"/>
              <a:pPr/>
              <a:t>5/8/2013</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2319F1A-F05D-478A-8B62-84B38189881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6EC6908-093E-4421-A3EC-713280BDEE11}" type="datetimeFigureOut">
              <a:rPr lang="en-US" smtClean="0"/>
              <a:pPr/>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2319F1A-F05D-478A-8B62-84B381898816}"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6EC6908-093E-4421-A3EC-713280BDEE11}" type="datetimeFigureOut">
              <a:rPr lang="en-US" smtClean="0"/>
              <a:pPr/>
              <a:t>5/8/2013</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2319F1A-F05D-478A-8B62-84B381898816}"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6EC6908-093E-4421-A3EC-713280BDEE11}" type="datetimeFigureOut">
              <a:rPr lang="en-US" smtClean="0"/>
              <a:pPr/>
              <a:t>5/8/2013</a:t>
            </a:fld>
            <a:endParaRPr lang="en-US" dirty="0"/>
          </a:p>
        </p:txBody>
      </p:sp>
      <p:sp>
        <p:nvSpPr>
          <p:cNvPr id="10" name="Slide Number Placeholder 9"/>
          <p:cNvSpPr>
            <a:spLocks noGrp="1"/>
          </p:cNvSpPr>
          <p:nvPr>
            <p:ph type="sldNum" sz="quarter" idx="16"/>
          </p:nvPr>
        </p:nvSpPr>
        <p:spPr/>
        <p:txBody>
          <a:bodyPr rtlCol="0"/>
          <a:lstStyle/>
          <a:p>
            <a:fld id="{C2319F1A-F05D-478A-8B62-84B381898816}"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6EC6908-093E-4421-A3EC-713280BDEE11}" type="datetimeFigureOut">
              <a:rPr lang="en-US" smtClean="0"/>
              <a:pPr/>
              <a:t>5/8/2013</a:t>
            </a:fld>
            <a:endParaRPr lang="en-US" dirty="0"/>
          </a:p>
        </p:txBody>
      </p:sp>
      <p:sp>
        <p:nvSpPr>
          <p:cNvPr id="12" name="Slide Number Placeholder 11"/>
          <p:cNvSpPr>
            <a:spLocks noGrp="1"/>
          </p:cNvSpPr>
          <p:nvPr>
            <p:ph type="sldNum" sz="quarter" idx="16"/>
          </p:nvPr>
        </p:nvSpPr>
        <p:spPr/>
        <p:txBody>
          <a:bodyPr rtlCol="0"/>
          <a:lstStyle/>
          <a:p>
            <a:fld id="{C2319F1A-F05D-478A-8B62-84B381898816}"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6EC6908-093E-4421-A3EC-713280BDEE11}" type="datetimeFigureOut">
              <a:rPr lang="en-US" smtClean="0"/>
              <a:pPr/>
              <a:t>5/8/2013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2319F1A-F05D-478A-8B62-84B38189881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C6908-093E-4421-A3EC-713280BDEE11}" type="datetimeFigureOut">
              <a:rPr lang="en-US" smtClean="0"/>
              <a:pPr/>
              <a:t>5/8/2013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2319F1A-F05D-478A-8B62-84B38189881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6EC6908-093E-4421-A3EC-713280BDEE11}" type="datetimeFigureOut">
              <a:rPr lang="en-US" smtClean="0"/>
              <a:pPr/>
              <a:t>5/8/2013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2319F1A-F05D-478A-8B62-84B381898816}"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6EC6908-093E-4421-A3EC-713280BDEE11}" type="datetimeFigureOut">
              <a:rPr lang="en-US" smtClean="0"/>
              <a:pPr/>
              <a:t>5/8/2013</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2319F1A-F05D-478A-8B62-84B381898816}"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6EC6908-093E-4421-A3EC-713280BDEE11}" type="datetimeFigureOut">
              <a:rPr lang="en-US" smtClean="0"/>
              <a:pPr/>
              <a:t>5/8/2013</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2319F1A-F05D-478A-8B62-84B38189881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8077200" cy="1524000"/>
          </a:xfrm>
        </p:spPr>
        <p:txBody>
          <a:bodyPr>
            <a:normAutofit/>
          </a:bodyPr>
          <a:lstStyle/>
          <a:p>
            <a:pPr algn="ctr"/>
            <a:r>
              <a:rPr lang="en-US" dirty="0" smtClean="0"/>
              <a:t>Women Fight for equality</a:t>
            </a:r>
            <a:br>
              <a:rPr lang="en-US" dirty="0" smtClean="0"/>
            </a:br>
            <a:r>
              <a:rPr lang="en-US" dirty="0" smtClean="0"/>
              <a:t>throughout World History</a:t>
            </a:r>
            <a:endParaRPr lang="en-US" dirty="0"/>
          </a:p>
        </p:txBody>
      </p:sp>
      <p:sp>
        <p:nvSpPr>
          <p:cNvPr id="3" name="Subtitle 2"/>
          <p:cNvSpPr>
            <a:spLocks noGrp="1"/>
          </p:cNvSpPr>
          <p:nvPr>
            <p:ph type="subTitle" idx="1"/>
          </p:nvPr>
        </p:nvSpPr>
        <p:spPr/>
        <p:txBody>
          <a:bodyPr/>
          <a:lstStyle/>
          <a:p>
            <a:r>
              <a:rPr lang="en-US" dirty="0" smtClean="0"/>
              <a:t>OPHS World History</a:t>
            </a:r>
            <a:endParaRPr lang="en-US" dirty="0"/>
          </a:p>
        </p:txBody>
      </p:sp>
      <p:pic>
        <p:nvPicPr>
          <p:cNvPr id="28674" name="Picture 2" descr="http://enlightennext-accom.s3.amazonaws.com/wp-content/uploads/Women-collage-e1362871776204.png"/>
          <p:cNvPicPr>
            <a:picLocks noChangeAspect="1" noChangeArrowheads="1"/>
          </p:cNvPicPr>
          <p:nvPr/>
        </p:nvPicPr>
        <p:blipFill>
          <a:blip r:embed="rId2" cstate="print"/>
          <a:srcRect/>
          <a:stretch>
            <a:fillRect/>
          </a:stretch>
        </p:blipFill>
        <p:spPr bwMode="auto">
          <a:xfrm>
            <a:off x="1295400" y="2057400"/>
            <a:ext cx="6324600" cy="35528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and Europe</a:t>
            </a:r>
            <a:endParaRPr lang="en-US" dirty="0"/>
          </a:p>
        </p:txBody>
      </p:sp>
      <p:sp>
        <p:nvSpPr>
          <p:cNvPr id="3" name="Content Placeholder 2"/>
          <p:cNvSpPr>
            <a:spLocks noGrp="1"/>
          </p:cNvSpPr>
          <p:nvPr>
            <p:ph sz="quarter" idx="1"/>
          </p:nvPr>
        </p:nvSpPr>
        <p:spPr>
          <a:xfrm>
            <a:off x="0" y="1600200"/>
            <a:ext cx="3349752" cy="5029200"/>
          </a:xfrm>
        </p:spPr>
        <p:txBody>
          <a:bodyPr>
            <a:normAutofit fontScale="92500" lnSpcReduction="20000"/>
          </a:bodyPr>
          <a:lstStyle/>
          <a:p>
            <a:r>
              <a:rPr lang="en-US" dirty="0" smtClean="0"/>
              <a:t>The biggest gains in the world have come from the United States and Europe.  In fact New Zealand (under British rule) is a trend setter and is the first country to grant women the right to vote.  This inspires our women and we start the grueling process of fighting for equality. </a:t>
            </a:r>
          </a:p>
        </p:txBody>
      </p:sp>
      <p:pic>
        <p:nvPicPr>
          <p:cNvPr id="20482" name="Picture 2" descr="http://qed.princeton.edu/images/d/df/Women_and_the_right_to_vote,_20th_Century.jpg"/>
          <p:cNvPicPr>
            <a:picLocks noChangeAspect="1" noChangeArrowheads="1"/>
          </p:cNvPicPr>
          <p:nvPr/>
        </p:nvPicPr>
        <p:blipFill>
          <a:blip r:embed="rId2" cstate="print"/>
          <a:srcRect t="17054"/>
          <a:stretch>
            <a:fillRect/>
          </a:stretch>
        </p:blipFill>
        <p:spPr bwMode="auto">
          <a:xfrm>
            <a:off x="3352800" y="2057400"/>
            <a:ext cx="5508476" cy="3962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to Vote</a:t>
            </a:r>
            <a:endParaRPr lang="en-US" dirty="0"/>
          </a:p>
        </p:txBody>
      </p:sp>
      <p:sp>
        <p:nvSpPr>
          <p:cNvPr id="3" name="Content Placeholder 2"/>
          <p:cNvSpPr>
            <a:spLocks noGrp="1"/>
          </p:cNvSpPr>
          <p:nvPr>
            <p:ph sz="quarter" idx="1"/>
          </p:nvPr>
        </p:nvSpPr>
        <p:spPr>
          <a:xfrm>
            <a:off x="152400" y="1752600"/>
            <a:ext cx="5943600" cy="4800600"/>
          </a:xfrm>
        </p:spPr>
        <p:txBody>
          <a:bodyPr>
            <a:normAutofit fontScale="92500" lnSpcReduction="20000"/>
          </a:bodyPr>
          <a:lstStyle/>
          <a:p>
            <a:r>
              <a:rPr lang="en-US" dirty="0" smtClean="0"/>
              <a:t>In 1888 women activist from around the world meet to discuss how to get the right to vote.</a:t>
            </a:r>
          </a:p>
          <a:p>
            <a:endParaRPr lang="en-US" dirty="0"/>
          </a:p>
          <a:p>
            <a:r>
              <a:rPr lang="en-US" dirty="0" smtClean="0"/>
              <a:t>There were many different strategies and views on how they could change the government. Some organizations wanted to still “act like a lady” only wanted to fight for the right to vote whereas more radical groups wanted to change the stereotype and started cutting their hair short and wearing pants (GASP!)</a:t>
            </a:r>
          </a:p>
        </p:txBody>
      </p:sp>
      <p:pic>
        <p:nvPicPr>
          <p:cNvPr id="19458" name="Picture 2" descr="http://upload.wikimedia.org/wikipedia/commons/5/51/1920s_woman_in_pants.jpg"/>
          <p:cNvPicPr>
            <a:picLocks noChangeAspect="1" noChangeArrowheads="1"/>
          </p:cNvPicPr>
          <p:nvPr/>
        </p:nvPicPr>
        <p:blipFill>
          <a:blip r:embed="rId2" cstate="print"/>
          <a:srcRect/>
          <a:stretch>
            <a:fillRect/>
          </a:stretch>
        </p:blipFill>
        <p:spPr bwMode="auto">
          <a:xfrm>
            <a:off x="6248400" y="2057400"/>
            <a:ext cx="2438400" cy="417293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to Vote</a:t>
            </a:r>
            <a:endParaRPr lang="en-US" dirty="0"/>
          </a:p>
        </p:txBody>
      </p:sp>
      <p:sp>
        <p:nvSpPr>
          <p:cNvPr id="3" name="Content Placeholder 2"/>
          <p:cNvSpPr>
            <a:spLocks noGrp="1"/>
          </p:cNvSpPr>
          <p:nvPr>
            <p:ph sz="quarter" idx="1"/>
          </p:nvPr>
        </p:nvSpPr>
        <p:spPr>
          <a:xfrm>
            <a:off x="2740152" y="1828800"/>
            <a:ext cx="6403848" cy="5029200"/>
          </a:xfrm>
        </p:spPr>
        <p:txBody>
          <a:bodyPr>
            <a:normAutofit/>
          </a:bodyPr>
          <a:lstStyle/>
          <a:p>
            <a:r>
              <a:rPr lang="en-US" dirty="0" smtClean="0"/>
              <a:t>However it was an uphill battle so many women turned to more militant form.  In Britain the Women’s Social and Political union (WSPU) was formed and they inspired the Americas NWP.  Both groups went to jail and went on a hunger strike to show their government they meant business.</a:t>
            </a:r>
          </a:p>
          <a:p>
            <a:r>
              <a:rPr lang="en-US" dirty="0" smtClean="0"/>
              <a:t>Both countries women earned the right to vote after WW1 </a:t>
            </a:r>
          </a:p>
          <a:p>
            <a:endParaRPr lang="en-US" dirty="0"/>
          </a:p>
        </p:txBody>
      </p:sp>
      <p:pic>
        <p:nvPicPr>
          <p:cNvPr id="18434" name="Picture 2" descr="http://www.jofreeman.com/photos/alicepaul/APM11nT.jpg"/>
          <p:cNvPicPr>
            <a:picLocks noChangeAspect="1" noChangeArrowheads="1"/>
          </p:cNvPicPr>
          <p:nvPr/>
        </p:nvPicPr>
        <p:blipFill>
          <a:blip r:embed="rId2" cstate="print"/>
          <a:srcRect/>
          <a:stretch>
            <a:fillRect/>
          </a:stretch>
        </p:blipFill>
        <p:spPr bwMode="auto">
          <a:xfrm>
            <a:off x="381000" y="2667000"/>
            <a:ext cx="2438400" cy="2438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1950s</a:t>
            </a:r>
            <a:endParaRPr lang="en-US" dirty="0"/>
          </a:p>
        </p:txBody>
      </p:sp>
      <p:sp>
        <p:nvSpPr>
          <p:cNvPr id="3" name="Content Placeholder 2"/>
          <p:cNvSpPr>
            <a:spLocks noGrp="1"/>
          </p:cNvSpPr>
          <p:nvPr>
            <p:ph sz="quarter" idx="1"/>
          </p:nvPr>
        </p:nvSpPr>
        <p:spPr>
          <a:xfrm>
            <a:off x="612648" y="1600200"/>
            <a:ext cx="8153400" cy="2590800"/>
          </a:xfrm>
        </p:spPr>
        <p:txBody>
          <a:bodyPr>
            <a:normAutofit lnSpcReduction="10000"/>
          </a:bodyPr>
          <a:lstStyle/>
          <a:p>
            <a:r>
              <a:rPr lang="en-US" dirty="0" smtClean="0"/>
              <a:t>Although just like many minority groups, women gained power during WWII because they needed them.  Women worked in the factories, were sent overseas to assist the war, and even played baseball.  However when the war ended they were asked to step down into their role as “housewife.”</a:t>
            </a:r>
            <a:endParaRPr lang="en-US" dirty="0"/>
          </a:p>
        </p:txBody>
      </p:sp>
      <p:pic>
        <p:nvPicPr>
          <p:cNvPr id="17410" name="Picture 2" descr="http://history.denverlibrary.org/blog/files/All%20American%20Girls%20Baseball%20League.jpg"/>
          <p:cNvPicPr>
            <a:picLocks noChangeAspect="1" noChangeArrowheads="1"/>
          </p:cNvPicPr>
          <p:nvPr/>
        </p:nvPicPr>
        <p:blipFill>
          <a:blip r:embed="rId2" cstate="print"/>
          <a:srcRect/>
          <a:stretch>
            <a:fillRect/>
          </a:stretch>
        </p:blipFill>
        <p:spPr bwMode="auto">
          <a:xfrm>
            <a:off x="4648200" y="4191000"/>
            <a:ext cx="3336798" cy="2453528"/>
          </a:xfrm>
          <a:prstGeom prst="rect">
            <a:avLst/>
          </a:prstGeom>
          <a:noFill/>
        </p:spPr>
      </p:pic>
      <p:sp>
        <p:nvSpPr>
          <p:cNvPr id="17412" name="AutoShape 4" descr="data:image/jpeg;base64,/9j/4AAQSkZJRgABAQAAAQABAAD/2wCEAAkGBhMSEBQTExQVFRUWFRcYFxcYGBkaGxgdGhoXHBoYHBoYHCYeFxkkGRgXHy8gIycpLCwsGR4xNTAqNSYrLCkBCQoKDgwOGg8PGi0lHyQqLCwsKiwpLCkpLCopLCwsLCksKSwsLCksLCwsLCwsLCwsLCwsLCwsLCwsLCkpLCwsLP/AABEIAL8A8AMBIgACEQEDEQH/xAAcAAACAwEBAQEAAAAAAAAAAAAFBgIDBAcBAAj/xABHEAACAAQEAwUEBgYJAwUBAAABAgADESEEBRIxBkFREyJhcYEykaGxByNCUsHRFCRyc+HwFTM0YoKSorLCJUPSFzVTY4MW/8QAGgEAAgMBAQAAAAAAAAAAAAAABAUBAgMABv/EADIRAAICAQQABAQEBQUAAAAAAAECAAMRBBIhMQUTIkEUMlFhI3GBwUKRobHRJDNSYvH/2gAMAwEAAhEDEQA/AOnYcdxBQWRQPcI1BjFCLZfIfKLxFNsxJgjNeKpeHbs3DFqBrDrGvF5rLly+0c0UgEdTUVoIReP3/WhT/wCNfxi3jOcf1deQkg+pt8gffAbXEFp6BPDq3FWM+oZMPSONpDNQ60qbFgKfDaNucZwkhVZwSGNO7TmCfkITOIcsSVKw7IDV1qxJrXug18LmLcynFsvw5O+sj3BooLXAIPc0Ph2ndq2ryFJxiMh4hQSBO0tpJIpavzieX52k9WKVGmlQR12hZm/+2p+9/Exn4YxxSdp5OpX13HxAEW85gwyZQ+G1NS7J2CYxYHiBJ0zQoYGhN6UoPWCBhO4XauJH7DfKG8wVRYzrkxX4jp0092xOsQfh+IkaaJVG1FiK0tav5R9M4llrO7Iq5OoLW1Kn18RC7lv9tH7x/m0VYxv10n/7l+awP5zkZ+8ajw6jzCoz8mY3ZtnkvD01VJOyiladTXaMOB4slu4UhlJsDYj1pALiCaP00l/ZqlfIH8RBHM+HzOmCZJMsKQuxpcc7ekT5rk4EodDpErXzM+od/tGnVHzNyiuWvWLdEGA8TzvvPkEfUvFypHkwUim7PEvtnqCLNQjM2JpFT42O2EyhYCay/KPNcDpmM6RGVMLHeJ8v6yvmjOBComiIPM6UrbfaKLAQr8fcaHAyRLlj6+apoTQ6FO5A5mtooRzN0yxE9zf6UMLJbSlZzCgIlkEV6B9m9Irk/SzgrLM7SWdI1d0kaq7EgkUp4RyUZ/MqxvU7aQqmo52AoN7CIu+skGQgYipJZg3iT3tz4xO3iEBQOp+hcqzuTiE1SZizBz0m4POqm4jeHMfnDLcy/R8SJkpnRQ61vU6agsDSzA+MfoTCZik6Ws2WSyMKg0pv/G0QZk1e3qbVmRF3itnj7XETOagNvKPHmCtKj+fWIzG6RzzjFimO1GtKS2HiBvFbX2gGGaPSjUuV98SfHo/Wh+7X8Y840PfkfuV/5Rl4hzBcViVaWDQhVA51r/GCPG+EIMpqWCaCfEHb4wGwyGI+s9NSPLaituDgz3is/q+E/YH+xIy41v8Ap8j943yMUZvm6zZUhFBBlrQ1pvRRbwtGrNcOUwWHU76ifeDEtyWInVg1rUjd7if7/wCZKaf+nJ+8PzaA+kqqTAftH3qQflBecP8ApyfvD82ivD4XXgG6q5Yegv8ACIKknj6SKrRUpLdFyD+shwof1gfsN8ob3aE3hcn9I/wt8hDcRBelHoiHxs/6n9IoYE/ro/eP82irFN+uf/qvzWPZjGRiizLWjk0616e+I4UGdiwQDeZqPgBf5CBTz6fvH2wljd/D5eM/eMubZNLnmuoI4tWxr0BBhePaYOfQNtQ2JowPh6RbxGCmK1kW7jedDUxVmuN/SZ6lFIJCoAd63/OLWMC2feZaOuxawGbcjL7+06AqRagjyWlAPIRYIKzxPK7RkyJekYcRiK2jRiGi3BYUKNbbnbp5noPGLLgDMo2WOJmTKXa5IXz/AIR8+SuBYqfDaF/POPAqEpNEpNRAemqZMpYlF2ArYE9IRcXxziXY9i869tTtU+gWiiKG85hS6AEZM6TjJDIe+pX03iuTjdPSFjB8eYuXJVZjI5FyrpRivMVpQwxS8VhsVh2nyT2bIKtLPI+I5efOCKrg/Bgmo0L0jeJtl5hWrEVCkHStdRuKm3QGvnSEL6UsHLE+U9ZjuyhACAahamh6kvzhtwU/uOFprLS9FSRQgkg2v+FxAMZkv6bLkuo1BJYAajHURqZq+i/5oyu9BJ+kI0eGUD6wdwl9G89j201kk1UgKFFb8+kMeD+i/Bo4dw81hc62qCfEc4Yp+YJLSsxlRbXJA+cYcLxbhZj6EmVJt7LAe9gIWPdY/MarSq9y7F5BIddPZS6UpTSAPgIF5R+qTv0cCkpwzS7mgb7S05VFxHvE/E7SdMqSB2r7E7KOt7H1t1hTw/EDLiU1TjPcNXu94Ajf7NPCxiaC4bdmWsrDoVnTdcS1RmkTAyhluCKg9QYkXhrwZ505HBhNt+UY8zymXPWkxQwG3IiviI1BrxIxXAPc2V2Q7lODBGC4ekSW1IneGzMdRHlWNeJw4dSGAZTuDeLplY90WiwVVGMSGtschieR0YJwvDkhG1CXcXFSTT05RqxmBSbQOoYA1v1jWEj4pFMKBjEubrWYMTyJgOVSuzEvQNFagfyY+kYBEUqqgKa1HWu8bwsS7OIJHtJ32EYJ98wXhcmlI2pECm9x4+sa/wBHjYkn8/TrA2bxNhFNDPlj1NPfSIUkdSW3OcucyOLyeXN9tA0SwWUS5XsIF69T7+UasJmciaaS5qOeisCfdzjVpAvyip7ziXDNt2ZOPpMOLyyW6/WKpUX71gPWAZzbAYU1lirdVUn/AFNAjMOKmnzCLCWe6qmtLmmqi3JG9uULySyzUVQQKeQ57k/jGbdZhNe4Dy8nEdj9Ikqv9W9OtV+VYMZNxFIxVeybvC5U+1T3/KORZrncqWpSztW+n2R5sB8oCSc7mqSZcxpdd9BK28xv8IsilhIdFHAE/QzyqkA8z/PwhX494jEvDuisCzNpZVIJEtQain96gHkTCHwnx/Ow2IVpzzJsq4Kk1IrTvDVf0qIuxkszseC5OmZiC2xupoV35FTt4xLekSKKgW5hfIvo9WcBPxTaqgEItgByBPQDlDhhMlkShSXLUegjJiM8lyBpIZiB7KKTT12+MQOfa8O81AQQDZgLeNjC1mdsRoFwZj4owaOBWlb6fOE7hXHuuLaTMJAmkIxHIiykjmpNIhilnNSbRpjsT9Y1D5AClaeC0A8YhjpDoZc5xocUDgeO3uNILp/D5zKXqLkKkR/k4V5ZmK1BUaSeRBIv5bEQo5mSM9Ui5YJflQLdh/hFvEx07DzJU+UCCHR1013I/Ii8JHFGAaXOXEUvhnBYjnJc/HSxaDLTvBP2iTTJ5LBfvLeJWIbUQ5PIqurSvPSPvHmYX8olHEYlQstpSg1LM5LEDckbDyjoeHmVFeVP5+F4w5tmySFOlRqPIADeFSvgYnoSm4zVmmSyZul3UEoKbkCnMGhvGWTgcGhLoE1UpyFPCkDM8ExhLBnIo0d9CTqJYXrQEj+EL5nBKKysrEdwnnp3HlHBTLIgzzHzh6cCjqDZXOnwBv8AOsEGEL3CJbXMVrWW3r/GGGcaQwoOVEQa5QLmxCQWPQItCxMrGm6D7Zm0RNViemPtMcWnBZBlj4pE58xUUs50qu5hMzT6QFBKyaCnMirHyXlGbPibJUWjfpj0Wv8AztHJMw4wxNy0916XC/AR7l/0mzTJmSJlXZxRJopqXrX73hHIN8s6bepszLjidOmGUraUfYCll89zCdn2CmK+nWWBFaAEAX2pyiuRh2m4g0IUKV7xqAi/eJ3FOm5gjPyJZpAQzZh5u3dB39lLlRt7RJ60gh3CH7TqaWcYA5gFMVMRlNSCtweY8o679HHGrYtWkTyDMVahj9tdiD4io9I5xi+G0ljcavu1qSfHp5Rly/MDhSSgPaEEXNlB3HiaekU3q44mz0FDzGnNMvlSJr63DS1YiWBfUOXu2/GK5WCn4qwUpL+6LV8yPS3hAjh6e02bNZ9TuF1KAAWNDSgBsAIeOGc0nOs1HVlKg6SQo5bUVRALgiHVYwMQLi8gwktGSa66qXAuR/l2hBzTCdm9vY+ya1r6w+pw3MxEpSs1l7xLgWBNedN7UjDnGUKG7M3FBfy3i9b495d6i/tAHDWVHE4iVLAsSC5HJa3/ACjoHH+XCROw81RYaa0+9KKg/wCkj/LGD6P5gWfiTLVQgeWFI8LU8qwyfSHiNOGWoU98XYVHl4CkbW52gxfR/vEQNnOSTsRZHpLI9kbkm9akUpcQSyuQmGw5RyKU7x5AG1L+MfZJjlMpChtQWJ7y+B8toznMQZrqyh9dAuqy7k1YmygUF4XFm+WOlTswZlGd9k7S9JdATS11HUeHhE8wxCzSzU1W28h8I15oJKrQzAz8kkKFW+xLbmMSy+yQFtypJqN6gxcjGJYcLmX/AEaZpXVLqFDUIBoO8SBQE3OxjoGc4caC/dJAI7wFGBpYxyb6O8vaZjJBYMEltrOpabVpQ8wCQY6dxVjAkkJzcgeg3hggzgfWee1TqCWEFZXi0I7KhUqB3W9pf7v97zEDs7yR5l0NxsPxHUjeL5EntSDXS67Nz8j1EXTM1Mo0mrQ9RsfKBtRSa2yIZodWbk2+8x5bl+KkyiFdAb98Sx2jV6s7G2+w5wLxGTT3btZmqYwuSSTX8PdDGOLZIF/lArNuNC6sJY0qaVY7+g5mMNzQ5cr2P1hTIH1zJs2m+kfz7oMTmha4OzEsHQjowtem1/WD2JmQfp19AiLXt+KYyaIGZ5xRhsICZ0wA/cF3P+EXHrSNWc4l5eGnPLFXWW7L5qCfwj87YycZtHLEux77tzPM36k/CJUcyAucn6R+zH6ajqIkYdacjMJJ9ykARbw99MDTcQkrESpaK7BdaFhpJNFJBJtXeOZ4rCopsS3j1jKKg2F+XmLj4xqUAkKN3M/QnHOHmNJl6K2mUIHiDQ+Q+Ec9OBRTRaTHDElyO6hO4FLufHaBmN+kPFTpaypj6qElmVQC1fsig2+cMCTElzpcoqWBC+zex2NdhyNPGF924HMa6RE24aL+a5GpXUznV95iKeVLAekLmIwrSyL+II5x0fN8hedNm9mFGigWvxNNq33gFnHDbIiy3YFjcEDbrF6rSOzNbqQ5O0YmLIcvmd52V+zoGVqEhqWtyJrt6w2YDFTTg5vdCEAhagA+OwjHwbmDHDmVqFJU005WbVc+Bavvg5MxGuqVZdVhQhfPUWsBGd5Jadphhe4ClcMA0mGadGkGg8vzgVgZ0tJ5aYoeXWhUgHYNsDzg7JwTKxlpMDJQ6tJJC+tKE+ULk2VqnoirVm1KLbaravTeLVsS3M0vVRUY7PkCCbIn4dUl6a6qD21ZQRtz2jXMzICcFqBVSdq3qLADcwRC6QANgoUeQoPkIwzsEjNVhUbV/juPSNrqtwyIs0eqVTsaL2OlzcM3aSy1CdmXTqJ5BT3ifGkZuIJBrezMlSPEjaGiZk0oEOzE6dizVoB0JNoU82x/bTajYH5QIO43B9Mu4EyOZIRncaS5A0+AO8dCzPLBiJehqU8evLx3gLh8WHlKw6fEbwzqhZFYb6VNPTfzhjbyoInm6yd7ZnHHzB5M5ph3BKhSRahppI6UpDhk+bypiaqUDVBsLHoTGninhNZxEwIpa+q17c/Exl4ewGlWASku1ai1T4QI9YK7hGteqyQpEImXhUGvu+HP0HOkLGcY4TpgoKKLD84MZjkEsjUo0nw/LlAJpB1UPKBA2CIeo94w8K4IqodjTUAB4RRmuNM2cTWqp3F6dSfOopFHDWdguZE46F2VwaaT49Aam/WKc2zHCyjpktNmkG5oukU8SLmHWn+pE8trEYEqIUy1yHFB1grj5KslXFQKVgVkWLSYxCNqIvcEGniIYjLBBXkYG8QvCDHvNvD62B3e0VMdwpuUY06QuYnL2Vu8NoeDMmSTShmKNh9oeXWA+Z5jJmVvfoRQ+4wsW3IyJ6JCD3B+RY3spy9CCpr77ekPEpe0ppoQdjXl+YhDwOGLzqrdUAJPSDocyywG6MCPFWoYsdU1TYEE1GnW0xvzzPJOFkNNnsAlxTm390DmTtH54w+CefNbs0alagHkCbAnaoFK+cda4g+jo4yeZs3FzStTpQSxRAfsg6iK+kCs24XGDMmThu1btdXeY219DQcwLeRhoSUT09xfQqs2Hi7h8lWTdhVqElj7K+Q5xfjcrGIk9qh22fTQV6UjoMnAoiIZwVnI0saUBJ3oDsIycQyAsoS5aBVF7bQu81ickx2FTGxRxOXZdw282Yq6hJLuVTUGKkqAdxWl46pgsI2Hw8tZwRpiKBqAsQKgXI3C0hAx+L0YvCsbokwGgF61AMddxUkMpFPL5fhBretItJFF232ihjJU3UcQkygI3NEU0rYAklz4UgdxMW0JMJ77ITTpDRjZclKNMS42tWnl0hRzjMzNfUBQCwBgIH1YjNTuXIkvo2yNyXnTFojS9Ar9qrVJ8Ratephs/orsQTUutdiKkDlfnSBcj6RcMJYJDjooUfnQRnxX0g9rLZZctkY2DHSaDmaDc+EHGrfwIlW50bMuzfN0VCktSGNtqQEyXFS8NN1zDYrTVStCSLnoOVYLZfm8jGUlv9XNAuKgBiPuk29IX8xxqJMxWEmKFrLPZOTdiBXSeVz8orXRYh5hVmsqsQqO4+nEDTWtR1qKe+MkzE2ot/KOb8PZRiMR7LMkobtenko5mHQL2CjsqkIKFTckdfMxpfeFG1e4HRpSSGM2HEDT301DYkCvvH4wBxstNVUoR4flB2VjkKiYCNBF/D+NYFZjgVeryT7tjC1SfeO1bHEXEzGYkxgrMBqNgbX8IeuGuPkA7LEEillmUtToQPnCngsKD2ocEMNJ9L1jNkmWNOnlakICSW6KLe81gxX3cCA3VqMsZ2OZiFcAKQS3MHlEp+ABksi2Ok0/apvCG/EE2SdEjTRaAMQD6VO5ixeKcbvUU60A/CDBpzE5uAyZHD5+aaZoodgw29Y+LKdzY7GMbVNS1Lm9IGYnUp7pNOnKMLvDx8yxhpPFB8tkpZfrXF7ivuI99jFeHw7TGooJtegrQRvwstp3LvBWAHWtIbMryISpekU1U7x8Sa18gLRVtX8NVz3ItoF95I6xFjA5++FJVUAHPUtz4lrH3GnhDNlPFST7ey/Qmx8jz8o3YvBKylSoYAU0kcuo6GEfNsm7KryzVPiIGD0a3gja39JBW3S8ryJ0RwHFRvGXFZfKmrSain0/mkLHDnFJqEmnoFY/Juh6GGHiHEFcM+mupu6OveP4C8LLqHqs2Px/aHV3LYm5YuZVjyk2asldUnVQVvqIFR3t70YDzEbJ+NEyYCAVOnSwPPYgg+R+UQyTChAVIs1vK9fgb+h6Rrx0ilHpsaEeBrT1B1e8RWwgtNEyRzHRlofOKp0hWoGANCCKitCOY8YuYWr4x5S0eiz9YhyRzAuYYFyQQqtpIoa0NL7VsD4mMc+UZUh2m2LbCpalrCptWDOc5tLwslp0wjSoNj9o8lHUk0jkeX8eM84ti07WUSbAkNLBP2ae0BtQ++B20pJ9MZU64YAaF8JoWas2ZKM1Uq2kCpFq6gOekX9IY1+kfBMO7Mdj0CNW9PQVivGYlFXD4jAlZiM7dprvansU+y3hCbjMMspXmaQDUnSuy1JNOpN9zEo2z0nudeFvfevUNY7jJmnhkIoy2l15Ct/A7xmx+dJOUItAzA1qgBF9iRvWF7DFlZtyKnTse6b/AIxbLxC1tqqL7EX9Yg15aXVyi4EGNh6V1WVSRXrfYGI/p5VgRsNvLxgxi2RqJTSKczUt4ltiYX58go+kHy8fCGezaIsD7zPZ+M1Got7vfG3KcKcZipfaMTpHePMhdgTA4YXUAQKdRBvg49nigSa1DL4RlcSEJE3qA3AGdAkMFGhKDSKAUoKQv5tmpRw1Lg94ciPD0vBfHSz7a+sA83wEwjXXUKXB6czCSsgnmOmGBxJzpQVxM9pDem4FedOvjFePx06WvaSjrl7lWFfcdxGXIccezaW1WCGlP7rbEGN0rDtL1FWqjCykVpG2ApwZl2OJPhtzjSTpZAtdTAavGgpuaQWlS5SVVSNIvpG7H+9S/pGPhuZ+p4iXVlKzdQCWrroDqpelo8wKlNRoRyhtpqlxuE8/rtQxfy4UnywDqVASFqV6Dw5ViM+syVUeyeVNvCJyH0lD/dNfG/xuR74oxOqWpaXQhgCAdjsdJP2bGtfCCfeBkYExKTQiBs0GCEnF1Y6laWRYgior5xTPG/Pyv8o0mYnnDf8Aa5Yvua+gNoepKUJPWhhDyaZoxMtj96nvtHQhHmfFxi0flPReHHNR/OUpO+tK9RUQNz7DmX9aoBT/ALi9fEeME52HqwatCBSIuCUZWuCCIUhysYMMic/zjJSgE2XUy2+HUHoPGN3DHEm0iaarWiMfsk8iT9k9YL8OTKNMw73UXUHmOYPWBXEvC4lfWyjRQbruRXpXfyMPEuTUDyL+/YxVZU1J82vr3EI5vNMpqKOhHSvIetAD69Yvlz9Sk1AVlqK2oRQc+YOg++FGfxDO0IrUCiwNLg+JjNiMWaElif5/KkTX4QSPUZWzxED5V5nbuR98BuKeJEwOH7RxqZm0og+0fwAG8Fke8cy+mpz+q9Prff3INReeYIYkcTcUTsW+qa1QNlHsr5D8YEJNA6xW7VivVG+cGW28ToPBEz9WmeM2w8gK0jPm00MxKmjjlyYc1ta8R4Rmq2EZDVSs2oYbjUK/gYxZ4hEzvdwnZgKo/nyHnCzb+KY0yPKGJry9lMtSDb3U8N+UWTcYrKQtSaHy8ST4QCy1gJoWaAVNafdr1grn2ICoJYpU9OkXxhuJUHK5kEmrMSjXFPj+EB8aCVpWuk+ojVlxIBtUcxzHl4RdjMIrLq+IhsfUsWg7WmLB44lNIUEqa3P4c48/pJ0mCYKA6gxAoK3uKDYRiRtLViya2rbnGDeobZuOGDTrmExKuoI9llDD1gdmOGsZZZlB9kj5HrGLgjMdeG7M+1LNP8J2+NRBnEAMuk+nhHnnXy7MR8DvTMTsoZpOIMs1ZXBBB6ipB+MNEo1Qim0Lee6kbWK6kNdXUQbyyc7JqJVgRUEflygmwbhumKHB2zPlE0dvMlaipmKQpH3lBbSeoIBieFmMVqSSBb+T74CZtNaTiZU5b0YGnLfb1g/l0nUXKVZa1FbClSQx8wYc6Jspief8RTFu76zUMUWmBa/9ttPhQg/gIz8QYwKJLgnTUalBtQ7inhUjypE5bhcTL6bHpfl5R5meHCy5iEVKliAeYO/4e6CSOYCCTxLsuOmaAdmp6HkYYsVlyPLI0gE12AG3lCjw1mquFU2mSzQV5jkPMc4ZP6dUkqbA2BPXp5VtFHyepZOMgxQxkrs2qpYaWrStrR0HBYkTJauPtCv5/GEHNHqxr1g1wZmtzJbn3k/EQr8To3pvHYjPw+3a2w+8apk2lOkT3iLrURJBaPNiO4pz27PFo4tUkH8fhBLi2aBhSDfWygD+ekZuIsIQgcfZmV99IDZ/mxmsqjZBT16w18OqN1qn6RdrrBXSR9YAxswBTqHK4POB+s9ghO5v+Uasym1tFWLFEUc49WTkxCi4IzO9/ozVhU4/4KnY6TLWXoDIxPeNBQgdBvWHOsSBhUDzDSPecS/9G8ad2k/5z/4x430L4w/bk/5j+UdqRgdjXf4R9WLbzJBnLuF/o0xWHeYJplNLdaEBjuLg7ecb8X9H85hprLI+yWNwOm0dBaIEwOyZbdNxawGJyKd9EmKNaNJArUd4/lGmT9GGKLBpryjT+8eW3KOm4jGJLprZVrtqIFab7mPZOIVwSjKwFqqQR7xFyR1JDNjcRxOcJ9Gs8MxDS6E1pqNreUTb6Op5G8oV6E/lD7MzSSp0tNlgjcF1qNtxW28eHNpINDNliwPtrzFeRi63FRiUalmO7Hc5hN+iTEn7cr/MfyitfojxfJ5PvP5R1ztRp1VGmgNeVCK1jB//AEOHBoZyV8/4RVrccmXRHbodRH4e+jjFYebqLytJBDAE18OXKGQ8OTOqn1/hB9sdLCdoXUJWmqop74zHPsP/APNL/wA0DOiucmE1vcowoizmPBUyaCKoPUwDlfRjiwNPbIFBsAT+UdIwuYyphIlzFYgVNDtcC/vjLP4gw6NpaclfOvyESqqo4kbrmbo5nPz9FeIrXtJfqT+UMOX8Iz5aFS0s13NT+UNODxsuaKy3Vh4GtIyvxFhgSDOQEG4rGq2FOQZk9bW+kjqBU4RcOjal7tfCNmI4fdttG1DXf3wQk5/h2IUTkqTQCtN9t48n8RYZGKtNUMDQg1qDv0i/xDfWZDRHONpiZO+jqeW1I8tWGxq23jaCC8G4ineaXWnIt79obZ+PlpL7VmAQgENf7W20VYHOpM5tMuYGalaAH8RE/Et1KfC5G4DiK2M4HnMwIeXsK1rv6RHC8Dz0mI4eX3WB+1f4Q80jLmOZy5ChpjaQTQE18fDwiGuYjBnJRlht7kP0I+Eergz4R7l+aSp4JlOGAsd7WrzEZMVxXhpbaTMqRvpBNPUQuOlpHMYB7mO0DmSx2TGZLdajvC3gb0MKX/p1iKU7SVtff/xh0y7PJM+0pwx6bH3GKMVxZhpbsjvRlNCKGCtPjT52e8HuqsvO1l5EST9FuIrUzZX+r/xizEfRhOYf1kr/AFf+MNq8a4Q0HafAwaRwwBBqCKg9RBXxTHgQezRlCC4Il4EBZ2f68UMLJTtKf17VIEtSNgRu5tSNWfYiamGmtIUvNC0UAXqedBvSEzC4KZh8EWxOqRK9qYoP1+IduTMP6sE2oL0i6KGEHdiDxN78UYbBOmEwkszmaZQhWqKk97vX1N8oZpebyWmmSs1DMAqUqKjz8v5Ecyy7K3CPjJ36vIA0roGlmXYS5VfZB2L784Z+DOGaP+lzEEskESpYr3FPNiblj1jSytMZlVsbMciIjo8P590K2N4jn4mY8rBaVly7TMS91FNwnXzgdkH1uMCpiMTiOzBLztQWVq+yoFO+Cbb+kY+UcZmnmDOIU47w9ZCMPsvT0YU+YEZOAJ15q/st8wfwg/xPh9eEm9QNQ/wkGE7g/F9nPY8jKb/T3vwgJ+LBPRaf8TQsvuP/AGCs7mmZiJpru7AfIfIRZxJJ04hk+6qD3KojzKpHaYmWv3nBPvqfxjTxcP1yb5j/AGiMD0T943B22rX/ANf8QnxXi2GEwssEgPLBanOiy7eVzC0uXOZLTRTQrBfGpHLw2hh4s/qcH+6/4y4v4YywT8HNlkkAzQainJV6xZgWOILVYKdOH+5z/OBMlwc2fLmyUofZehNBZvhvA3GYRpUxpbDvKaGm3LnHR8i4aTDOzqzNVdNDTrWEjif+1zv2z8hHMuFEvptWLrmC9Yz+svGWzsPhZkw0AmrLUEG9GIJgbl+VtNWYQQBLXUfHwhw4kH/S5XlK/wBogNwsPqcYP/q/BolhyBJqvY1NZ75x+0zcGzmGMlgGzVBHW1YE49frXH99v9xgpwl/bZP7R+Rgbjz9dM/eP8zGeOIWqnz22/8AEfzGZ9meWvImGW9KgcvERsz7CkCTOP8A3JQNfFar+UQz/NRiJxmBdIIUU52EMWcZaWyuQxHelqD6NUH5/CLKM5mb2lPKL8E8GDMyzbXl8iXW4Yg+SWHzHug19H2AokyaR7R0jyG/xpCOm9I61kmB7HDy5fMKK/tG5+cWr+bMA8QxRRsX+IzaTCr9IX9RL/e/8WhqhX+kBf1dP3v/ABaNXPpirQEfEJ+cE8NTCuBxjKaEBfjaAuR5R+kTez1ae6WrSuw/ODPD/wDYMZ5LFHAo/W//AM3+UY4zgGPyxQXMOwf2Ew8NMVxkmhNdYHz+EecVLTGTv2/wEeZCKYyT+8X5j8Is4uX9dn/t/gIqPlm4z8Tke6/vKM6yU4cyxq1a5Yeu3pD9wM5OCSvIuB5Axz/M81fEFNdBoQIKW99Y6VwtghKwktdQaxYkGxLXNOoHWNK++Iu8SLDTpv7zCwiM6SrgqwDKdwRUe6LFESAgwHE8zA/EvDwxclU1lCjBlIAIqARdTYihiOLyub+hTJMuazzmVqTHsSWNeXsilhSDem0V0i+/rMpsE5lm3DmIkZf9dMARdKrKl2QajeZMalXpv6wz8J43CIFwuGbtCFLO6g6a2qWY7mthDI6ggg3B5EAjyoeUV4bCJLBCKqDooA+UWa0EYMqK8HIn2Ilh0ZTsyke8U/GOTpMaW560ZT6jSY69HMc8y5lxEwBWprNCAed/xgC/Pc9D4Q6gsrGXcFyNWLU/dVm/AH4xTxh/bJn+H/asHeBsAQ012UiyqKim94F8V4RziphCMRa4B+6PyjPb6BD1uVtYTnpZZxb/AFGD/df8ZceZHmbSMDNmJTUJyi4qLhYJ5/krzcJIKCrS0FV57L+UJ5wsxQVIblVaEXAO490cxIOZWgJbQFJHB/eOXCnEk3EzXV9NAlRQU5iFbigfrc79v8BDNwRk7yy81wV1LpUGxoDWpHLaAnEmWzWxU4rLcjWSCFJBssSwOwStBqXVOEwBthriP/2uV5SfkIDcLf1WL/c/g0NeNypp2AWULOESgNrqBa/lCJMy6ehI0TBWxADUPhYXEc3BBnaQrZS1ecHdLOFP7bJ/aPyMDsxX6+b+8f8A3H+MNPCHDkwThOdSqrWgNiSRTaA+YZLPM6YRKmEGYxFFND3ifxiMcQwXp57YI+X+vMqzjA/ouJKgAgEMmoahQ3AI5itR6R0GRiVxOCLUs0tqjoQKEQN40yVpktJiKWdbEAGtD/EmKeD5c5Jc6U8twCCy1Vt6EEVp1pEjgkRddYt1Cvn1KYp5FJBxMoHYusdbpHNclyeeuJlM0qYAHBJKsKepEdLpF6xgTHxZ1d1KnIxFXjDP5uGdBLpQqSaqDsT/AAgVnWYvPy6VMme0ZpFhQWDDl4GDHG2RPPVHlirJUFeoMJYy/EEdnom0BJC6WpU89t94oxOSIXo66mrRwQCDzC/Dv9ixn7K/Ixm4HamMX9h/9ohmyDhpkwkyXMs80XH3aCiwn4nhzEyXp2b22ZQSDbqI4gjBmldldxtTcBkyvJj+tyv3q/7hF/F39tneY+QghwzwtOacjspREYMdQpWhBFjH3FGRz3xc1klMyk2IFjaKgHbNhdX8TjI4XEycWSJajD6AorJXVTmfHxhr4Cc/oQryd/nCWOFsUSB2L9L/AJk2EdE4byk4fDrLa7VJbzPKL1g5gPiDVrplQHJzDQEVYjGJLZFZqNMYqgvcgEkW2sOcefpqXGoW3sfdtFeLyhJzy5jFqpdKEj7Sk1HP2QPIwXPOYkTnMqs1amspdT902525G3SJyMwlvo0knWGK2IqFIBsbi5EQfJZZE239cCHPM1FKA8hzpE/6MXXLZe72YYKFsCHIqCPNQfSOMkTzB45JqlkNQOfpWnmNj0iubmksGatTWUAzgAkgMKjYXsD8I0YXArKUqopVmb1Zix+MZhkksPMmAHVMDBjU3DU5eFLeZiJ2JokTdSBhsy1FQQacrGMRzyUJZm6iVqRUAm4BYingAa9I3y5ekKByAA9LfERjnZPLaX2ZqF1M1iQatXVccjqYesRJzJPmcsMUqaqCTY7Kof8A2kRZgsWs5A6VoTS4Iv5RTMyqWXLkGrKVNzTvKEJp10gD0i7B4NJS6EFBWtN96c/T4x0nMzDPJX1neJ7IOXsbBLH8IkczTVKUk1m+xUdBW/Tp6xBsklanYreYjI5qbqxqRQePyESOUSyyMQSZdNJ1G1GDetYiT1Kv6elaZjd6kpgrd3mSVt1FfERac1QzDKGssF1Gi13AoLHe4j45JKKummgcgtc7hi1beJiw5cgm9rQ6wukEkmgsNq0qaD3R06e4HGCbLWYoYKwqNQoaeUVSs2lPOeUG76atQPLSFqa9O+vneNGGwoloqKKKooBvQdKxmbJJet5mnvOrqxqbhqahv4CkdJlUvPpTJKddZE1tKd3nexB9nb4RLFZ7KlrqbVQTGl2Wt0FWqByoCa+ETk5PKQKFWgR+0UVNmoR7u8ffEZ+Qypg0sDeY0wgMwqzA6rjkQSKR06Sl5vKM8yAT2gNCKdF1aq8wRavWI4TO5UxVZa0aYZQqPtAHeuymla9Is/oWV23baSJh1UapHtgKbA9FFOhqecVSuHJKKFRSoV1caWYHUi6a7/dAB6xBkCbcRiBLRnb2UUsab0UVPrQRjl53LbsfaHbaglQPsipre3xjfPkB1ZTswIPKxsdoxyMilr2YUN9SzMveNatXVqv3q1McJxlQ4hkntLtSW6o5psWYqDUHbUKesfPnkvQW75+qlzbKalZjaUoOpINokeH5BWcpW04fWXPe7xNeoNW3F4sxOTSnBqpoZaJYkUVDqSlDYhjUHeOnSMnNEaYsqjh2l9oAw00WpF71rUGPcZmiSnlq2qsw0Wi1A7yLU+FXUesSk5UiMrgNqWWEqWJqoJIrU941JNTe8e4vK5cxkZwSUNVoxF6qbgbiqIaH7ojp0qmZ9KVZpOqkqYstqAXY0sBXxG8e4rOEl6qhmKMilVFWJmAaQBW9YtbKJZEwFB9Y4mOPvMpBFfCoFvCPsTlEuYH1L7ZQtQkElbKQQe6RtEyJ5h8zR5zShq1qiua0FA+1q1r1taNb28ozycvRHMxQQdKoTUkUX2bE7+MXTFZvZIp4j+MROxP/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eg;base64,/9j/4AAQSkZJRgABAQAAAQABAAD/2wCEAAkGBhMSEBQTExQVFRUWFRcYFxcYGBkaGxgdGhoXHBoYHBoYHCYeFxkkGRgXHy8gIycpLCwsGR4xNTAqNSYrLCkBCQoKDgwOGg8PGi0lHyQqLCwsKiwpLCkpLCopLCwsLCksKSwsLCksLCwsLCwsLCwsLCwsLCwsLCwsLCkpLCwsLP/AABEIAL8A8AMBIgACEQEDEQH/xAAcAAACAwEBAQEAAAAAAAAAAAAFBgIDBAcBAAj/xABHEAACAAQEAwUEBgYJAwUBAAABAgADESEEBRIxBkFREyJhcYEykaGxByNCUsHRFCRyc+HwFTM0YoKSorLCJUPSFzVTY4MW/8QAGgEAAgMBAQAAAAAAAAAAAAAABAUBAgMABv/EADIRAAICAQQABAQEBQUAAAAAAAECAAMRBBIhMQUTIkEUMlFhI3GBwUKRobHRJDNSYvH/2gAMAwEAAhEDEQA/AOnYcdxBQWRQPcI1BjFCLZfIfKLxFNsxJgjNeKpeHbs3DFqBrDrGvF5rLly+0c0UgEdTUVoIReP3/WhT/wCNfxi3jOcf1deQkg+pt8gffAbXEFp6BPDq3FWM+oZMPSONpDNQ60qbFgKfDaNucZwkhVZwSGNO7TmCfkITOIcsSVKw7IDV1qxJrXug18LmLcynFsvw5O+sj3BooLXAIPc0Ph2ndq2ryFJxiMh4hQSBO0tpJIpavzieX52k9WKVGmlQR12hZm/+2p+9/Exn4YxxSdp5OpX13HxAEW85gwyZQ+G1NS7J2CYxYHiBJ0zQoYGhN6UoPWCBhO4XauJH7DfKG8wVRYzrkxX4jp0092xOsQfh+IkaaJVG1FiK0tav5R9M4llrO7Iq5OoLW1Kn18RC7lv9tH7x/m0VYxv10n/7l+awP5zkZ+8ajw6jzCoz8mY3ZtnkvD01VJOyiladTXaMOB4slu4UhlJsDYj1pALiCaP00l/ZqlfIH8RBHM+HzOmCZJMsKQuxpcc7ekT5rk4EodDpErXzM+od/tGnVHzNyiuWvWLdEGA8TzvvPkEfUvFypHkwUim7PEvtnqCLNQjM2JpFT42O2EyhYCay/KPNcDpmM6RGVMLHeJ8v6yvmjOBComiIPM6UrbfaKLAQr8fcaHAyRLlj6+apoTQ6FO5A5mtooRzN0yxE9zf6UMLJbSlZzCgIlkEV6B9m9Irk/SzgrLM7SWdI1d0kaq7EgkUp4RyUZ/MqxvU7aQqmo52AoN7CIu+skGQgYipJZg3iT3tz4xO3iEBQOp+hcqzuTiE1SZizBz0m4POqm4jeHMfnDLcy/R8SJkpnRQ61vU6agsDSzA+MfoTCZik6Ws2WSyMKg0pv/G0QZk1e3qbVmRF3itnj7XETOagNvKPHmCtKj+fWIzG6RzzjFimO1GtKS2HiBvFbX2gGGaPSjUuV98SfHo/Wh+7X8Y840PfkfuV/5Rl4hzBcViVaWDQhVA51r/GCPG+EIMpqWCaCfEHb4wGwyGI+s9NSPLaituDgz3is/q+E/YH+xIy41v8Ap8j943yMUZvm6zZUhFBBlrQ1pvRRbwtGrNcOUwWHU76ifeDEtyWInVg1rUjd7if7/wCZKaf+nJ+8PzaA+kqqTAftH3qQflBecP8ApyfvD82ivD4XXgG6q5Yegv8ACIKknj6SKrRUpLdFyD+shwof1gfsN8ob3aE3hcn9I/wt8hDcRBelHoiHxs/6n9IoYE/ro/eP82irFN+uf/qvzWPZjGRiizLWjk0616e+I4UGdiwQDeZqPgBf5CBTz6fvH2wljd/D5eM/eMubZNLnmuoI4tWxr0BBhePaYOfQNtQ2JowPh6RbxGCmK1kW7jedDUxVmuN/SZ6lFIJCoAd63/OLWMC2feZaOuxawGbcjL7+06AqRagjyWlAPIRYIKzxPK7RkyJekYcRiK2jRiGi3BYUKNbbnbp5noPGLLgDMo2WOJmTKXa5IXz/AIR8+SuBYqfDaF/POPAqEpNEpNRAemqZMpYlF2ArYE9IRcXxziXY9i869tTtU+gWiiKG85hS6AEZM6TjJDIe+pX03iuTjdPSFjB8eYuXJVZjI5FyrpRivMVpQwxS8VhsVh2nyT2bIKtLPI+I5efOCKrg/Bgmo0L0jeJtl5hWrEVCkHStdRuKm3QGvnSEL6UsHLE+U9ZjuyhACAahamh6kvzhtwU/uOFprLS9FSRQgkg2v+FxAMZkv6bLkuo1BJYAajHURqZq+i/5oyu9BJ+kI0eGUD6wdwl9G89j201kk1UgKFFb8+kMeD+i/Bo4dw81hc62qCfEc4Yp+YJLSsxlRbXJA+cYcLxbhZj6EmVJt7LAe9gIWPdY/MarSq9y7F5BIddPZS6UpTSAPgIF5R+qTv0cCkpwzS7mgb7S05VFxHvE/E7SdMqSB2r7E7KOt7H1t1hTw/EDLiU1TjPcNXu94Ajf7NPCxiaC4bdmWsrDoVnTdcS1RmkTAyhluCKg9QYkXhrwZ505HBhNt+UY8zymXPWkxQwG3IiviI1BrxIxXAPc2V2Q7lODBGC4ekSW1IneGzMdRHlWNeJw4dSGAZTuDeLplY90WiwVVGMSGtschieR0YJwvDkhG1CXcXFSTT05RqxmBSbQOoYA1v1jWEj4pFMKBjEubrWYMTyJgOVSuzEvQNFagfyY+kYBEUqqgKa1HWu8bwsS7OIJHtJ32EYJ98wXhcmlI2pECm9x4+sa/wBHjYkn8/TrA2bxNhFNDPlj1NPfSIUkdSW3OcucyOLyeXN9tA0SwWUS5XsIF69T7+UasJmciaaS5qOeisCfdzjVpAvyip7ziXDNt2ZOPpMOLyyW6/WKpUX71gPWAZzbAYU1lirdVUn/AFNAjMOKmnzCLCWe6qmtLmmqi3JG9uULySyzUVQQKeQ57k/jGbdZhNe4Dy8nEdj9Ikqv9W9OtV+VYMZNxFIxVeybvC5U+1T3/KORZrncqWpSztW+n2R5sB8oCSc7mqSZcxpdd9BK28xv8IsilhIdFHAE/QzyqkA8z/PwhX494jEvDuisCzNpZVIJEtQain96gHkTCHwnx/Ow2IVpzzJsq4Kk1IrTvDVf0qIuxkszseC5OmZiC2xupoV35FTt4xLekSKKgW5hfIvo9WcBPxTaqgEItgByBPQDlDhhMlkShSXLUegjJiM8lyBpIZiB7KKTT12+MQOfa8O81AQQDZgLeNjC1mdsRoFwZj4owaOBWlb6fOE7hXHuuLaTMJAmkIxHIiykjmpNIhilnNSbRpjsT9Y1D5AClaeC0A8YhjpDoZc5xocUDgeO3uNILp/D5zKXqLkKkR/k4V5ZmK1BUaSeRBIv5bEQo5mSM9Ui5YJflQLdh/hFvEx07DzJU+UCCHR1013I/Ii8JHFGAaXOXEUvhnBYjnJc/HSxaDLTvBP2iTTJ5LBfvLeJWIbUQ5PIqurSvPSPvHmYX8olHEYlQstpSg1LM5LEDckbDyjoeHmVFeVP5+F4w5tmySFOlRqPIADeFSvgYnoSm4zVmmSyZul3UEoKbkCnMGhvGWTgcGhLoE1UpyFPCkDM8ExhLBnIo0d9CTqJYXrQEj+EL5nBKKysrEdwnnp3HlHBTLIgzzHzh6cCjqDZXOnwBv8AOsEGEL3CJbXMVrWW3r/GGGcaQwoOVEQa5QLmxCQWPQItCxMrGm6D7Zm0RNViemPtMcWnBZBlj4pE58xUUs50qu5hMzT6QFBKyaCnMirHyXlGbPibJUWjfpj0Wv8AztHJMw4wxNy0916XC/AR7l/0mzTJmSJlXZxRJopqXrX73hHIN8s6bepszLjidOmGUraUfYCll89zCdn2CmK+nWWBFaAEAX2pyiuRh2m4g0IUKV7xqAi/eJ3FOm5gjPyJZpAQzZh5u3dB39lLlRt7RJ60gh3CH7TqaWcYA5gFMVMRlNSCtweY8o679HHGrYtWkTyDMVahj9tdiD4io9I5xi+G0ljcavu1qSfHp5Rly/MDhSSgPaEEXNlB3HiaekU3q44mz0FDzGnNMvlSJr63DS1YiWBfUOXu2/GK5WCn4qwUpL+6LV8yPS3hAjh6e02bNZ9TuF1KAAWNDSgBsAIeOGc0nOs1HVlKg6SQo5bUVRALgiHVYwMQLi8gwktGSa66qXAuR/l2hBzTCdm9vY+ya1r6w+pw3MxEpSs1l7xLgWBNedN7UjDnGUKG7M3FBfy3i9b495d6i/tAHDWVHE4iVLAsSC5HJa3/ACjoHH+XCROw81RYaa0+9KKg/wCkj/LGD6P5gWfiTLVQgeWFI8LU8qwyfSHiNOGWoU98XYVHl4CkbW52gxfR/vEQNnOSTsRZHpLI9kbkm9akUpcQSyuQmGw5RyKU7x5AG1L+MfZJjlMpChtQWJ7y+B8toznMQZrqyh9dAuqy7k1YmygUF4XFm+WOlTswZlGd9k7S9JdATS11HUeHhE8wxCzSzU1W28h8I15oJKrQzAz8kkKFW+xLbmMSy+yQFtypJqN6gxcjGJYcLmX/AEaZpXVLqFDUIBoO8SBQE3OxjoGc4caC/dJAI7wFGBpYxyb6O8vaZjJBYMEltrOpabVpQ8wCQY6dxVjAkkJzcgeg3hggzgfWee1TqCWEFZXi0I7KhUqB3W9pf7v97zEDs7yR5l0NxsPxHUjeL5EntSDXS67Nz8j1EXTM1Mo0mrQ9RsfKBtRSa2yIZodWbk2+8x5bl+KkyiFdAb98Sx2jV6s7G2+w5wLxGTT3btZmqYwuSSTX8PdDGOLZIF/lArNuNC6sJY0qaVY7+g5mMNzQ5cr2P1hTIH1zJs2m+kfz7oMTmha4OzEsHQjowtem1/WD2JmQfp19AiLXt+KYyaIGZ5xRhsICZ0wA/cF3P+EXHrSNWc4l5eGnPLFXWW7L5qCfwj87YycZtHLEux77tzPM36k/CJUcyAucn6R+zH6ajqIkYdacjMJJ9ykARbw99MDTcQkrESpaK7BdaFhpJNFJBJtXeOZ4rCopsS3j1jKKg2F+XmLj4xqUAkKN3M/QnHOHmNJl6K2mUIHiDQ+Q+Ec9OBRTRaTHDElyO6hO4FLufHaBmN+kPFTpaypj6qElmVQC1fsig2+cMCTElzpcoqWBC+zex2NdhyNPGF924HMa6RE24aL+a5GpXUznV95iKeVLAekLmIwrSyL+II5x0fN8hedNm9mFGigWvxNNq33gFnHDbIiy3YFjcEDbrF6rSOzNbqQ5O0YmLIcvmd52V+zoGVqEhqWtyJrt6w2YDFTTg5vdCEAhagA+OwjHwbmDHDmVqFJU005WbVc+Bavvg5MxGuqVZdVhQhfPUWsBGd5Jadphhe4ClcMA0mGadGkGg8vzgVgZ0tJ5aYoeXWhUgHYNsDzg7JwTKxlpMDJQ6tJJC+tKE+ULk2VqnoirVm1KLbaravTeLVsS3M0vVRUY7PkCCbIn4dUl6a6qD21ZQRtz2jXMzICcFqBVSdq3qLADcwRC6QANgoUeQoPkIwzsEjNVhUbV/juPSNrqtwyIs0eqVTsaL2OlzcM3aSy1CdmXTqJ5BT3ifGkZuIJBrezMlSPEjaGiZk0oEOzE6dizVoB0JNoU82x/bTajYH5QIO43B9Mu4EyOZIRncaS5A0+AO8dCzPLBiJehqU8evLx3gLh8WHlKw6fEbwzqhZFYb6VNPTfzhjbyoInm6yd7ZnHHzB5M5ph3BKhSRahppI6UpDhk+bypiaqUDVBsLHoTGninhNZxEwIpa+q17c/Exl4ewGlWASku1ai1T4QI9YK7hGteqyQpEImXhUGvu+HP0HOkLGcY4TpgoKKLD84MZjkEsjUo0nw/LlAJpB1UPKBA2CIeo94w8K4IqodjTUAB4RRmuNM2cTWqp3F6dSfOopFHDWdguZE46F2VwaaT49Aam/WKc2zHCyjpktNmkG5oukU8SLmHWn+pE8trEYEqIUy1yHFB1grj5KslXFQKVgVkWLSYxCNqIvcEGniIYjLBBXkYG8QvCDHvNvD62B3e0VMdwpuUY06QuYnL2Vu8NoeDMmSTShmKNh9oeXWA+Z5jJmVvfoRQ+4wsW3IyJ6JCD3B+RY3spy9CCpr77ekPEpe0ppoQdjXl+YhDwOGLzqrdUAJPSDocyywG6MCPFWoYsdU1TYEE1GnW0xvzzPJOFkNNnsAlxTm390DmTtH54w+CefNbs0alagHkCbAnaoFK+cda4g+jo4yeZs3FzStTpQSxRAfsg6iK+kCs24XGDMmThu1btdXeY219DQcwLeRhoSUT09xfQqs2Hi7h8lWTdhVqElj7K+Q5xfjcrGIk9qh22fTQV6UjoMnAoiIZwVnI0saUBJ3oDsIycQyAsoS5aBVF7bQu81ickx2FTGxRxOXZdw282Yq6hJLuVTUGKkqAdxWl46pgsI2Hw8tZwRpiKBqAsQKgXI3C0hAx+L0YvCsbokwGgF61AMddxUkMpFPL5fhBretItJFF232ihjJU3UcQkygI3NEU0rYAklz4UgdxMW0JMJ77ITTpDRjZclKNMS42tWnl0hRzjMzNfUBQCwBgIH1YjNTuXIkvo2yNyXnTFojS9Ar9qrVJ8Ratephs/orsQTUutdiKkDlfnSBcj6RcMJYJDjooUfnQRnxX0g9rLZZctkY2DHSaDmaDc+EHGrfwIlW50bMuzfN0VCktSGNtqQEyXFS8NN1zDYrTVStCSLnoOVYLZfm8jGUlv9XNAuKgBiPuk29IX8xxqJMxWEmKFrLPZOTdiBXSeVz8orXRYh5hVmsqsQqO4+nEDTWtR1qKe+MkzE2ot/KOb8PZRiMR7LMkobtenko5mHQL2CjsqkIKFTckdfMxpfeFG1e4HRpSSGM2HEDT301DYkCvvH4wBxstNVUoR4flB2VjkKiYCNBF/D+NYFZjgVeryT7tjC1SfeO1bHEXEzGYkxgrMBqNgbX8IeuGuPkA7LEEillmUtToQPnCngsKD2ocEMNJ9L1jNkmWNOnlakICSW6KLe81gxX3cCA3VqMsZ2OZiFcAKQS3MHlEp+ABksi2Ok0/apvCG/EE2SdEjTRaAMQD6VO5ixeKcbvUU60A/CDBpzE5uAyZHD5+aaZoodgw29Y+LKdzY7GMbVNS1Lm9IGYnUp7pNOnKMLvDx8yxhpPFB8tkpZfrXF7ivuI99jFeHw7TGooJtegrQRvwstp3LvBWAHWtIbMryISpekU1U7x8Sa18gLRVtX8NVz3ItoF95I6xFjA5++FJVUAHPUtz4lrH3GnhDNlPFST7ey/Qmx8jz8o3YvBKylSoYAU0kcuo6GEfNsm7KryzVPiIGD0a3gja39JBW3S8ryJ0RwHFRvGXFZfKmrSain0/mkLHDnFJqEmnoFY/Juh6GGHiHEFcM+mupu6OveP4C8LLqHqs2Px/aHV3LYm5YuZVjyk2asldUnVQVvqIFR3t70YDzEbJ+NEyYCAVOnSwPPYgg+R+UQyTChAVIs1vK9fgb+h6Rrx0ilHpsaEeBrT1B1e8RWwgtNEyRzHRlofOKp0hWoGANCCKitCOY8YuYWr4x5S0eiz9YhyRzAuYYFyQQqtpIoa0NL7VsD4mMc+UZUh2m2LbCpalrCptWDOc5tLwslp0wjSoNj9o8lHUk0jkeX8eM84ti07WUSbAkNLBP2ae0BtQ++B20pJ9MZU64YAaF8JoWas2ZKM1Uq2kCpFq6gOekX9IY1+kfBMO7Mdj0CNW9PQVivGYlFXD4jAlZiM7dprvansU+y3hCbjMMspXmaQDUnSuy1JNOpN9zEo2z0nudeFvfevUNY7jJmnhkIoy2l15Ct/A7xmx+dJOUItAzA1qgBF9iRvWF7DFlZtyKnTse6b/AIxbLxC1tqqL7EX9Yg15aXVyi4EGNh6V1WVSRXrfYGI/p5VgRsNvLxgxi2RqJTSKczUt4ltiYX58go+kHy8fCGezaIsD7zPZ+M1Got7vfG3KcKcZipfaMTpHePMhdgTA4YXUAQKdRBvg49nigSa1DL4RlcSEJE3qA3AGdAkMFGhKDSKAUoKQv5tmpRw1Lg94ciPD0vBfHSz7a+sA83wEwjXXUKXB6czCSsgnmOmGBxJzpQVxM9pDem4FedOvjFePx06WvaSjrl7lWFfcdxGXIccezaW1WCGlP7rbEGN0rDtL1FWqjCykVpG2ApwZl2OJPhtzjSTpZAtdTAavGgpuaQWlS5SVVSNIvpG7H+9S/pGPhuZ+p4iXVlKzdQCWrroDqpelo8wKlNRoRyhtpqlxuE8/rtQxfy4UnywDqVASFqV6Dw5ViM+syVUeyeVNvCJyH0lD/dNfG/xuR74oxOqWpaXQhgCAdjsdJP2bGtfCCfeBkYExKTQiBs0GCEnF1Y6laWRYgior5xTPG/Pyv8o0mYnnDf8Aa5Yvua+gNoepKUJPWhhDyaZoxMtj96nvtHQhHmfFxi0flPReHHNR/OUpO+tK9RUQNz7DmX9aoBT/ALi9fEeME52HqwatCBSIuCUZWuCCIUhysYMMic/zjJSgE2XUy2+HUHoPGN3DHEm0iaarWiMfsk8iT9k9YL8OTKNMw73UXUHmOYPWBXEvC4lfWyjRQbruRXpXfyMPEuTUDyL+/YxVZU1J82vr3EI5vNMpqKOhHSvIetAD69Yvlz9Sk1AVlqK2oRQc+YOg++FGfxDO0IrUCiwNLg+JjNiMWaElif5/KkTX4QSPUZWzxED5V5nbuR98BuKeJEwOH7RxqZm0og+0fwAG8Fke8cy+mpz+q9Prff3INReeYIYkcTcUTsW+qa1QNlHsr5D8YEJNA6xW7VivVG+cGW28ToPBEz9WmeM2w8gK0jPm00MxKmjjlyYc1ta8R4Rmq2EZDVSs2oYbjUK/gYxZ4hEzvdwnZgKo/nyHnCzb+KY0yPKGJry9lMtSDb3U8N+UWTcYrKQtSaHy8ST4QCy1gJoWaAVNafdr1grn2ICoJYpU9OkXxhuJUHK5kEmrMSjXFPj+EB8aCVpWuk+ojVlxIBtUcxzHl4RdjMIrLq+IhsfUsWg7WmLB44lNIUEqa3P4c48/pJ0mCYKA6gxAoK3uKDYRiRtLViya2rbnGDeobZuOGDTrmExKuoI9llDD1gdmOGsZZZlB9kj5HrGLgjMdeG7M+1LNP8J2+NRBnEAMuk+nhHnnXy7MR8DvTMTsoZpOIMs1ZXBBB6ipB+MNEo1Qim0Lee6kbWK6kNdXUQbyyc7JqJVgRUEflygmwbhumKHB2zPlE0dvMlaipmKQpH3lBbSeoIBieFmMVqSSBb+T74CZtNaTiZU5b0YGnLfb1g/l0nUXKVZa1FbClSQx8wYc6Jspief8RTFu76zUMUWmBa/9ttPhQg/gIz8QYwKJLgnTUalBtQ7inhUjypE5bhcTL6bHpfl5R5meHCy5iEVKliAeYO/4e6CSOYCCTxLsuOmaAdmp6HkYYsVlyPLI0gE12AG3lCjw1mquFU2mSzQV5jkPMc4ZP6dUkqbA2BPXp5VtFHyepZOMgxQxkrs2qpYaWrStrR0HBYkTJauPtCv5/GEHNHqxr1g1wZmtzJbn3k/EQr8To3pvHYjPw+3a2w+8apk2lOkT3iLrURJBaPNiO4pz27PFo4tUkH8fhBLi2aBhSDfWygD+ekZuIsIQgcfZmV99IDZ/mxmsqjZBT16w18OqN1qn6RdrrBXSR9YAxswBTqHK4POB+s9ghO5v+Uasym1tFWLFEUc49WTkxCi4IzO9/ozVhU4/4KnY6TLWXoDIxPeNBQgdBvWHOsSBhUDzDSPecS/9G8ad2k/5z/4x430L4w/bk/5j+UdqRgdjXf4R9WLbzJBnLuF/o0xWHeYJplNLdaEBjuLg7ecb8X9H85hprLI+yWNwOm0dBaIEwOyZbdNxawGJyKd9EmKNaNJArUd4/lGmT9GGKLBpryjT+8eW3KOm4jGJLprZVrtqIFab7mPZOIVwSjKwFqqQR7xFyR1JDNjcRxOcJ9Gs8MxDS6E1pqNreUTb6Op5G8oV6E/lD7MzSSp0tNlgjcF1qNtxW28eHNpINDNliwPtrzFeRi63FRiUalmO7Hc5hN+iTEn7cr/MfyitfojxfJ5PvP5R1ztRp1VGmgNeVCK1jB//AEOHBoZyV8/4RVrccmXRHbodRH4e+jjFYebqLytJBDAE18OXKGQ8OTOqn1/hB9sdLCdoXUJWmqop74zHPsP/APNL/wA0DOiucmE1vcowoizmPBUyaCKoPUwDlfRjiwNPbIFBsAT+UdIwuYyphIlzFYgVNDtcC/vjLP4gw6NpaclfOvyESqqo4kbrmbo5nPz9FeIrXtJfqT+UMOX8Iz5aFS0s13NT+UNODxsuaKy3Vh4GtIyvxFhgSDOQEG4rGq2FOQZk9bW+kjqBU4RcOjal7tfCNmI4fdttG1DXf3wQk5/h2IUTkqTQCtN9t48n8RYZGKtNUMDQg1qDv0i/xDfWZDRHONpiZO+jqeW1I8tWGxq23jaCC8G4ineaXWnIt79obZ+PlpL7VmAQgENf7W20VYHOpM5tMuYGalaAH8RE/Et1KfC5G4DiK2M4HnMwIeXsK1rv6RHC8Dz0mI4eX3WB+1f4Q80jLmOZy5ChpjaQTQE18fDwiGuYjBnJRlht7kP0I+Eergz4R7l+aSp4JlOGAsd7WrzEZMVxXhpbaTMqRvpBNPUQuOlpHMYB7mO0DmSx2TGZLdajvC3gb0MKX/p1iKU7SVtff/xh0y7PJM+0pwx6bH3GKMVxZhpbsjvRlNCKGCtPjT52e8HuqsvO1l5EST9FuIrUzZX+r/xizEfRhOYf1kr/AFf+MNq8a4Q0HafAwaRwwBBqCKg9RBXxTHgQezRlCC4Il4EBZ2f68UMLJTtKf17VIEtSNgRu5tSNWfYiamGmtIUvNC0UAXqedBvSEzC4KZh8EWxOqRK9qYoP1+IduTMP6sE2oL0i6KGEHdiDxN78UYbBOmEwkszmaZQhWqKk97vX1N8oZpebyWmmSs1DMAqUqKjz8v5Ecyy7K3CPjJ36vIA0roGlmXYS5VfZB2L784Z+DOGaP+lzEEskESpYr3FPNiblj1jSytMZlVsbMciIjo8P590K2N4jn4mY8rBaVly7TMS91FNwnXzgdkH1uMCpiMTiOzBLztQWVq+yoFO+Cbb+kY+UcZmnmDOIU47w9ZCMPsvT0YU+YEZOAJ15q/st8wfwg/xPh9eEm9QNQ/wkGE7g/F9nPY8jKb/T3vwgJ+LBPRaf8TQsvuP/AGCs7mmZiJpru7AfIfIRZxJJ04hk+6qD3KojzKpHaYmWv3nBPvqfxjTxcP1yb5j/AGiMD0T943B22rX/ANf8QnxXi2GEwssEgPLBanOiy7eVzC0uXOZLTRTQrBfGpHLw2hh4s/qcH+6/4y4v4YywT8HNlkkAzQainJV6xZgWOILVYKdOH+5z/OBMlwc2fLmyUofZehNBZvhvA3GYRpUxpbDvKaGm3LnHR8i4aTDOzqzNVdNDTrWEjif+1zv2z8hHMuFEvptWLrmC9Yz+svGWzsPhZkw0AmrLUEG9GIJgbl+VtNWYQQBLXUfHwhw4kH/S5XlK/wBogNwsPqcYP/q/BolhyBJqvY1NZ75x+0zcGzmGMlgGzVBHW1YE49frXH99v9xgpwl/bZP7R+Rgbjz9dM/eP8zGeOIWqnz22/8AEfzGZ9meWvImGW9KgcvERsz7CkCTOP8A3JQNfFar+UQz/NRiJxmBdIIUU52EMWcZaWyuQxHelqD6NUH5/CLKM5mb2lPKL8E8GDMyzbXl8iXW4Yg+SWHzHug19H2AokyaR7R0jyG/xpCOm9I61kmB7HDy5fMKK/tG5+cWr+bMA8QxRRsX+IzaTCr9IX9RL/e/8WhqhX+kBf1dP3v/ABaNXPpirQEfEJ+cE8NTCuBxjKaEBfjaAuR5R+kTez1ae6WrSuw/ODPD/wDYMZ5LFHAo/W//AM3+UY4zgGPyxQXMOwf2Ew8NMVxkmhNdYHz+EecVLTGTv2/wEeZCKYyT+8X5j8Is4uX9dn/t/gIqPlm4z8Tke6/vKM6yU4cyxq1a5Yeu3pD9wM5OCSvIuB5Axz/M81fEFNdBoQIKW99Y6VwtghKwktdQaxYkGxLXNOoHWNK++Iu8SLDTpv7zCwiM6SrgqwDKdwRUe6LFESAgwHE8zA/EvDwxclU1lCjBlIAIqARdTYihiOLyub+hTJMuazzmVqTHsSWNeXsilhSDem0V0i+/rMpsE5lm3DmIkZf9dMARdKrKl2QajeZMalXpv6wz8J43CIFwuGbtCFLO6g6a2qWY7mthDI6ggg3B5EAjyoeUV4bCJLBCKqDooA+UWa0EYMqK8HIn2Ilh0ZTsyke8U/GOTpMaW560ZT6jSY69HMc8y5lxEwBWprNCAed/xgC/Pc9D4Q6gsrGXcFyNWLU/dVm/AH4xTxh/bJn+H/asHeBsAQ012UiyqKim94F8V4RziphCMRa4B+6PyjPb6BD1uVtYTnpZZxb/AFGD/df8ZceZHmbSMDNmJTUJyi4qLhYJ5/krzcJIKCrS0FV57L+UJ5wsxQVIblVaEXAO490cxIOZWgJbQFJHB/eOXCnEk3EzXV9NAlRQU5iFbigfrc79v8BDNwRk7yy81wV1LpUGxoDWpHLaAnEmWzWxU4rLcjWSCFJBssSwOwStBqXVOEwBthriP/2uV5SfkIDcLf1WL/c/g0NeNypp2AWULOESgNrqBa/lCJMy6ehI0TBWxADUPhYXEc3BBnaQrZS1ecHdLOFP7bJ/aPyMDsxX6+b+8f8A3H+MNPCHDkwThOdSqrWgNiSRTaA+YZLPM6YRKmEGYxFFND3ifxiMcQwXp57YI+X+vMqzjA/ouJKgAgEMmoahQ3AI5itR6R0GRiVxOCLUs0tqjoQKEQN40yVpktJiKWdbEAGtD/EmKeD5c5Jc6U8twCCy1Vt6EEVp1pEjgkRddYt1Cvn1KYp5FJBxMoHYusdbpHNclyeeuJlM0qYAHBJKsKepEdLpF6xgTHxZ1d1KnIxFXjDP5uGdBLpQqSaqDsT/AAgVnWYvPy6VMme0ZpFhQWDDl4GDHG2RPPVHlirJUFeoMJYy/EEdnom0BJC6WpU89t94oxOSIXo66mrRwQCDzC/Dv9ixn7K/Ixm4HamMX9h/9ohmyDhpkwkyXMs80XH3aCiwn4nhzEyXp2b22ZQSDbqI4gjBmldldxtTcBkyvJj+tyv3q/7hF/F39tneY+QghwzwtOacjspREYMdQpWhBFjH3FGRz3xc1klMyk2IFjaKgHbNhdX8TjI4XEycWSJajD6AorJXVTmfHxhr4Cc/oQryd/nCWOFsUSB2L9L/AJk2EdE4byk4fDrLa7VJbzPKL1g5gPiDVrplQHJzDQEVYjGJLZFZqNMYqgvcgEkW2sOcefpqXGoW3sfdtFeLyhJzy5jFqpdKEj7Sk1HP2QPIwXPOYkTnMqs1amspdT902525G3SJyMwlvo0knWGK2IqFIBsbi5EQfJZZE239cCHPM1FKA8hzpE/6MXXLZe72YYKFsCHIqCPNQfSOMkTzB45JqlkNQOfpWnmNj0iubmksGatTWUAzgAkgMKjYXsD8I0YXArKUqopVmb1Zix+MZhkksPMmAHVMDBjU3DU5eFLeZiJ2JokTdSBhsy1FQQacrGMRzyUJZm6iVqRUAm4BYingAa9I3y5ekKByAA9LfERjnZPLaX2ZqF1M1iQatXVccjqYesRJzJPmcsMUqaqCTY7Kof8A2kRZgsWs5A6VoTS4Iv5RTMyqWXLkGrKVNzTvKEJp10gD0i7B4NJS6EFBWtN96c/T4x0nMzDPJX1neJ7IOXsbBLH8IkczTVKUk1m+xUdBW/Tp6xBsklanYreYjI5qbqxqRQePyESOUSyyMQSZdNJ1G1GDetYiT1Kv6elaZjd6kpgrd3mSVt1FfERac1QzDKGssF1Gi13AoLHe4j45JKKummgcgtc7hi1beJiw5cgm9rQ6wukEkmgsNq0qaD3R06e4HGCbLWYoYKwqNQoaeUVSs2lPOeUG76atQPLSFqa9O+vneNGGwoloqKKKooBvQdKxmbJJet5mnvOrqxqbhqahv4CkdJlUvPpTJKddZE1tKd3nexB9nb4RLFZ7KlrqbVQTGl2Wt0FWqByoCa+ETk5PKQKFWgR+0UVNmoR7u8ffEZ+Qypg0sDeY0wgMwqzA6rjkQSKR06Sl5vKM8yAT2gNCKdF1aq8wRavWI4TO5UxVZa0aYZQqPtAHeuymla9Is/oWV23baSJh1UapHtgKbA9FFOhqecVSuHJKKFRSoV1caWYHUi6a7/dAB6xBkCbcRiBLRnb2UUsab0UVPrQRjl53LbsfaHbaglQPsipre3xjfPkB1ZTswIPKxsdoxyMilr2YUN9SzMveNatXVqv3q1McJxlQ4hkntLtSW6o5psWYqDUHbUKesfPnkvQW75+qlzbKalZjaUoOpINokeH5BWcpW04fWXPe7xNeoNW3F4sxOTSnBqpoZaJYkUVDqSlDYhjUHeOnSMnNEaYsqjh2l9oAw00WpF71rUGPcZmiSnlq2qsw0Wi1A7yLU+FXUesSk5UiMrgNqWWEqWJqoJIrU941JNTe8e4vK5cxkZwSUNVoxF6qbgbiqIaH7ojp0qmZ9KVZpOqkqYstqAXY0sBXxG8e4rOEl6qhmKMilVFWJmAaQBW9YtbKJZEwFB9Y4mOPvMpBFfCoFvCPsTlEuYH1L7ZQtQkElbKQQe6RtEyJ5h8zR5zShq1qiua0FA+1q1r1taNb28ozycvRHMxQQdKoTUkUX2bE7+MXTFZvZIp4j+MROxP/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6" name="Picture 8" descr="http://www.anzacday.org.au/history/ww2/homefront/images/ww2-32.jpg"/>
          <p:cNvPicPr>
            <a:picLocks noChangeAspect="1" noChangeArrowheads="1"/>
          </p:cNvPicPr>
          <p:nvPr/>
        </p:nvPicPr>
        <p:blipFill>
          <a:blip r:embed="rId3" cstate="print"/>
          <a:srcRect/>
          <a:stretch>
            <a:fillRect/>
          </a:stretch>
        </p:blipFill>
        <p:spPr bwMode="auto">
          <a:xfrm>
            <a:off x="1447800" y="4343400"/>
            <a:ext cx="2857500" cy="22764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9144000" cy="990600"/>
          </a:xfrm>
        </p:spPr>
        <p:txBody>
          <a:bodyPr>
            <a:normAutofit fontScale="90000"/>
          </a:bodyPr>
          <a:lstStyle/>
          <a:p>
            <a:r>
              <a:rPr lang="en-US" dirty="0" smtClean="0"/>
              <a:t>However the fight for equality wages on…</a:t>
            </a:r>
            <a:endParaRPr lang="en-US" dirty="0"/>
          </a:p>
        </p:txBody>
      </p:sp>
      <p:sp>
        <p:nvSpPr>
          <p:cNvPr id="3" name="Content Placeholder 2"/>
          <p:cNvSpPr>
            <a:spLocks noGrp="1"/>
          </p:cNvSpPr>
          <p:nvPr>
            <p:ph sz="quarter" idx="1"/>
          </p:nvPr>
        </p:nvSpPr>
        <p:spPr>
          <a:xfrm>
            <a:off x="152400" y="1600200"/>
            <a:ext cx="4876800" cy="5029200"/>
          </a:xfrm>
        </p:spPr>
        <p:txBody>
          <a:bodyPr>
            <a:normAutofit/>
          </a:bodyPr>
          <a:lstStyle/>
          <a:p>
            <a:r>
              <a:rPr lang="en-US" dirty="0" smtClean="0"/>
              <a:t>In the 1970s in America feminism was born. Even though women were granted the right to vote this did not change stereotypes of “women work.” Women have been fighting to equality in the work force (glass ceiling) sports, and against violence done to women.    </a:t>
            </a:r>
            <a:endParaRPr lang="en-US" dirty="0"/>
          </a:p>
        </p:txBody>
      </p:sp>
      <p:pic>
        <p:nvPicPr>
          <p:cNvPr id="16386" name="Picture 2" descr="http://static.ddmcdn.com/gif/feminism-4.jpg"/>
          <p:cNvPicPr>
            <a:picLocks noChangeAspect="1" noChangeArrowheads="1"/>
          </p:cNvPicPr>
          <p:nvPr/>
        </p:nvPicPr>
        <p:blipFill>
          <a:blip r:embed="rId2" cstate="print"/>
          <a:srcRect/>
          <a:stretch>
            <a:fillRect/>
          </a:stretch>
        </p:blipFill>
        <p:spPr bwMode="auto">
          <a:xfrm>
            <a:off x="5029200" y="2743200"/>
            <a:ext cx="3810000" cy="28575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9144000" cy="990600"/>
          </a:xfrm>
        </p:spPr>
        <p:txBody>
          <a:bodyPr>
            <a:normAutofit fontScale="90000"/>
          </a:bodyPr>
          <a:lstStyle/>
          <a:p>
            <a:r>
              <a:rPr lang="en-US" dirty="0" smtClean="0"/>
              <a:t>However the fight for equality wages on…</a:t>
            </a:r>
            <a:endParaRPr lang="en-US" dirty="0"/>
          </a:p>
        </p:txBody>
      </p:sp>
      <p:sp>
        <p:nvSpPr>
          <p:cNvPr id="3" name="Content Placeholder 2"/>
          <p:cNvSpPr>
            <a:spLocks noGrp="1"/>
          </p:cNvSpPr>
          <p:nvPr>
            <p:ph sz="quarter" idx="1"/>
          </p:nvPr>
        </p:nvSpPr>
        <p:spPr>
          <a:xfrm>
            <a:off x="609600" y="1752600"/>
            <a:ext cx="8153400" cy="4495800"/>
          </a:xfrm>
        </p:spPr>
        <p:txBody>
          <a:bodyPr>
            <a:normAutofit fontScale="92500"/>
          </a:bodyPr>
          <a:lstStyle/>
          <a:p>
            <a:r>
              <a:rPr lang="en-US" dirty="0" smtClean="0"/>
              <a:t>Depending on what country you live in rape is still a huge issue.  In fact in Mexico a women in the 1980s had to marry her rapist, not to mention many countries still today do not view marital rape as rape.  </a:t>
            </a:r>
          </a:p>
          <a:p>
            <a:endParaRPr lang="en-US" dirty="0" smtClean="0"/>
          </a:p>
          <a:p>
            <a:r>
              <a:rPr lang="en-US" dirty="0" smtClean="0"/>
              <a:t>In many parts of the world gangs use women to demonstrate </a:t>
            </a:r>
            <a:r>
              <a:rPr lang="en-US" dirty="0" smtClean="0"/>
              <a:t>their </a:t>
            </a:r>
            <a:r>
              <a:rPr lang="en-US" dirty="0" smtClean="0"/>
              <a:t>power over the government and will rape women, disfiguring their face and other parts of their bodies as a way to shun them to be keep them quiet and the village in line.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a:t>
            </a:r>
            <a:r>
              <a:rPr lang="en-US" smtClean="0"/>
              <a:t>now what?</a:t>
            </a:r>
            <a:endParaRPr lang="en-US" dirty="0"/>
          </a:p>
        </p:txBody>
      </p:sp>
      <p:sp>
        <p:nvSpPr>
          <p:cNvPr id="3" name="Content Placeholder 2"/>
          <p:cNvSpPr>
            <a:spLocks noGrp="1"/>
          </p:cNvSpPr>
          <p:nvPr>
            <p:ph sz="quarter" idx="1"/>
          </p:nvPr>
        </p:nvSpPr>
        <p:spPr/>
        <p:txBody>
          <a:bodyPr/>
          <a:lstStyle/>
          <a:p>
            <a:r>
              <a:rPr lang="en-US" dirty="0" smtClean="0"/>
              <a:t>Well to put it simply women’s equality is still an uphill battle.  The United Nations has been working to end the human rights violations done to women; however women will not be able to change things unless they speak out and become educated.  </a:t>
            </a:r>
            <a:endParaRPr lang="en-US" dirty="0"/>
          </a:p>
        </p:txBody>
      </p:sp>
      <p:pic>
        <p:nvPicPr>
          <p:cNvPr id="14338" name="Picture 2" descr="http://www.unmultimedia.org/radio/english/wp-content/uploads/2012/02/Michelle-Bachelet.jpg"/>
          <p:cNvPicPr>
            <a:picLocks noChangeAspect="1" noChangeArrowheads="1"/>
          </p:cNvPicPr>
          <p:nvPr/>
        </p:nvPicPr>
        <p:blipFill>
          <a:blip r:embed="rId2" cstate="print"/>
          <a:srcRect/>
          <a:stretch>
            <a:fillRect/>
          </a:stretch>
        </p:blipFill>
        <p:spPr bwMode="auto">
          <a:xfrm>
            <a:off x="2514600" y="4114800"/>
            <a:ext cx="3677139" cy="244792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can we do?</a:t>
            </a:r>
            <a:endParaRPr lang="en-US" dirty="0"/>
          </a:p>
        </p:txBody>
      </p:sp>
      <p:sp>
        <p:nvSpPr>
          <p:cNvPr id="3" name="Content Placeholder 2"/>
          <p:cNvSpPr>
            <a:spLocks noGrp="1"/>
          </p:cNvSpPr>
          <p:nvPr>
            <p:ph sz="quarter" idx="1"/>
          </p:nvPr>
        </p:nvSpPr>
        <p:spPr>
          <a:xfrm>
            <a:off x="2667000" y="2362200"/>
            <a:ext cx="3657600" cy="3048000"/>
          </a:xfrm>
        </p:spPr>
        <p:txBody>
          <a:bodyPr>
            <a:normAutofit/>
          </a:bodyPr>
          <a:lstStyle/>
          <a:p>
            <a:r>
              <a:rPr lang="en-US" sz="4000" dirty="0" smtClean="0"/>
              <a:t>Thoughts? </a:t>
            </a:r>
          </a:p>
          <a:p>
            <a:pPr>
              <a:buNone/>
            </a:pPr>
            <a:endParaRPr lang="en-US" sz="4000" dirty="0" smtClean="0"/>
          </a:p>
          <a:p>
            <a:r>
              <a:rPr lang="en-US" sz="4000" dirty="0" smtClean="0"/>
              <a:t>Brainstorms?</a:t>
            </a:r>
            <a:endParaRPr lang="en-US" sz="4000" dirty="0"/>
          </a:p>
        </p:txBody>
      </p:sp>
      <p:pic>
        <p:nvPicPr>
          <p:cNvPr id="4" name="Picture 3" descr="women.jpg"/>
          <p:cNvPicPr>
            <a:picLocks noChangeAspect="1"/>
          </p:cNvPicPr>
          <p:nvPr/>
        </p:nvPicPr>
        <p:blipFill>
          <a:blip r:embed="rId2" cstate="print"/>
          <a:stretch>
            <a:fillRect/>
          </a:stretch>
        </p:blipFill>
        <p:spPr>
          <a:xfrm>
            <a:off x="5486400" y="152400"/>
            <a:ext cx="3657600" cy="1600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990600"/>
          </a:xfrm>
        </p:spPr>
        <p:txBody>
          <a:bodyPr>
            <a:normAutofit fontScale="90000"/>
          </a:bodyPr>
          <a:lstStyle/>
          <a:p>
            <a:r>
              <a:rPr lang="en-US" dirty="0" smtClean="0"/>
              <a:t>Has anyone noticed yet we haven’t </a:t>
            </a:r>
            <a:r>
              <a:rPr lang="en-US" dirty="0" smtClean="0"/>
              <a:t>mentioned </a:t>
            </a:r>
            <a:r>
              <a:rPr lang="en-US" dirty="0" smtClean="0"/>
              <a:t>much on women?</a:t>
            </a:r>
            <a:endParaRPr lang="en-US" dirty="0"/>
          </a:p>
        </p:txBody>
      </p:sp>
      <p:sp>
        <p:nvSpPr>
          <p:cNvPr id="3" name="Content Placeholder 2"/>
          <p:cNvSpPr>
            <a:spLocks noGrp="1"/>
          </p:cNvSpPr>
          <p:nvPr>
            <p:ph sz="quarter" idx="1"/>
          </p:nvPr>
        </p:nvSpPr>
        <p:spPr>
          <a:xfrm>
            <a:off x="228600" y="1905000"/>
            <a:ext cx="4800600" cy="4495800"/>
          </a:xfrm>
        </p:spPr>
        <p:txBody>
          <a:bodyPr>
            <a:normAutofit fontScale="92500" lnSpcReduction="20000"/>
          </a:bodyPr>
          <a:lstStyle/>
          <a:p>
            <a:r>
              <a:rPr lang="en-US" dirty="0" smtClean="0"/>
              <a:t>That’s because throughout </a:t>
            </a:r>
            <a:r>
              <a:rPr lang="en-US" b="1" dirty="0" smtClean="0"/>
              <a:t>most </a:t>
            </a:r>
            <a:r>
              <a:rPr lang="en-US" dirty="0" smtClean="0"/>
              <a:t>empires, countries and up to WWI they were being subdued!</a:t>
            </a:r>
          </a:p>
          <a:p>
            <a:endParaRPr lang="en-US" dirty="0"/>
          </a:p>
          <a:p>
            <a:r>
              <a:rPr lang="en-US" dirty="0" smtClean="0"/>
              <a:t>AKA: they were not “allowed” to lead or really have any power so why mention them?</a:t>
            </a:r>
          </a:p>
          <a:p>
            <a:endParaRPr lang="en-US" dirty="0" smtClean="0"/>
          </a:p>
          <a:p>
            <a:r>
              <a:rPr lang="en-US" dirty="0" smtClean="0"/>
              <a:t>So why did this happen to women?</a:t>
            </a:r>
            <a:endParaRPr lang="en-US" dirty="0"/>
          </a:p>
        </p:txBody>
      </p:sp>
      <p:pic>
        <p:nvPicPr>
          <p:cNvPr id="27650" name="Picture 2" descr="http://nierocks.areavoices.com/nierocks!/images/womens-history-collage_1.jpg"/>
          <p:cNvPicPr>
            <a:picLocks noChangeAspect="1" noChangeArrowheads="1"/>
          </p:cNvPicPr>
          <p:nvPr/>
        </p:nvPicPr>
        <p:blipFill>
          <a:blip r:embed="rId2" cstate="print"/>
          <a:srcRect/>
          <a:stretch>
            <a:fillRect/>
          </a:stretch>
        </p:blipFill>
        <p:spPr bwMode="auto">
          <a:xfrm>
            <a:off x="4938703" y="2819400"/>
            <a:ext cx="4205297" cy="3810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53400" cy="990600"/>
          </a:xfrm>
        </p:spPr>
        <p:txBody>
          <a:bodyPr>
            <a:normAutofit fontScale="90000"/>
          </a:bodyPr>
          <a:lstStyle/>
          <a:p>
            <a:r>
              <a:rPr lang="en-US" dirty="0" smtClean="0"/>
              <a:t>In the beginning…..hunters and gathers</a:t>
            </a:r>
            <a:endParaRPr lang="en-US" dirty="0"/>
          </a:p>
        </p:txBody>
      </p:sp>
      <p:sp>
        <p:nvSpPr>
          <p:cNvPr id="3" name="Content Placeholder 2"/>
          <p:cNvSpPr>
            <a:spLocks noGrp="1"/>
          </p:cNvSpPr>
          <p:nvPr>
            <p:ph sz="quarter" idx="1"/>
          </p:nvPr>
        </p:nvSpPr>
        <p:spPr>
          <a:xfrm>
            <a:off x="533400" y="1600200"/>
            <a:ext cx="8153400" cy="2667000"/>
          </a:xfrm>
        </p:spPr>
        <p:txBody>
          <a:bodyPr>
            <a:normAutofit fontScale="92500"/>
          </a:bodyPr>
          <a:lstStyle/>
          <a:p>
            <a:r>
              <a:rPr lang="en-US" dirty="0" smtClean="0"/>
              <a:t>Most historian believe that it started with the idea that men were the hunters and women were the gathers however when they switched over to agricultural life this is beginning of  their discrimination.  It was this notion that women could not do the “hard work” that mean could so therefore men were superior.</a:t>
            </a:r>
            <a:endParaRPr lang="en-US" dirty="0"/>
          </a:p>
        </p:txBody>
      </p:sp>
      <p:pic>
        <p:nvPicPr>
          <p:cNvPr id="26626" name="Picture 2" descr="http://cuwhist.files.wordpress.com/2010/01/304652-alexfas01.jpg"/>
          <p:cNvPicPr>
            <a:picLocks noChangeAspect="1" noChangeArrowheads="1"/>
          </p:cNvPicPr>
          <p:nvPr/>
        </p:nvPicPr>
        <p:blipFill>
          <a:blip r:embed="rId2" cstate="print"/>
          <a:srcRect/>
          <a:stretch>
            <a:fillRect/>
          </a:stretch>
        </p:blipFill>
        <p:spPr bwMode="auto">
          <a:xfrm>
            <a:off x="2514600" y="4191000"/>
            <a:ext cx="3771900" cy="249972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time went on…</a:t>
            </a:r>
            <a:endParaRPr lang="en-US" dirty="0"/>
          </a:p>
        </p:txBody>
      </p:sp>
      <p:sp>
        <p:nvSpPr>
          <p:cNvPr id="3" name="Content Placeholder 2"/>
          <p:cNvSpPr>
            <a:spLocks noGrp="1"/>
          </p:cNvSpPr>
          <p:nvPr>
            <p:ph sz="quarter" idx="1"/>
          </p:nvPr>
        </p:nvSpPr>
        <p:spPr>
          <a:xfrm>
            <a:off x="3886200" y="1600200"/>
            <a:ext cx="4879848" cy="4953000"/>
          </a:xfrm>
        </p:spPr>
        <p:txBody>
          <a:bodyPr>
            <a:normAutofit/>
          </a:bodyPr>
          <a:lstStyle/>
          <a:p>
            <a:r>
              <a:rPr lang="en-US" dirty="0" smtClean="0"/>
              <a:t>People viewed women as their “role” to be a good mother and take care of the family. There sole purpose in life was to be a good wife and mother.  Therefore they did not need to be educated in anything outside of motherhood, vote or anything else besides preparing to fit the role of a caregiver.  </a:t>
            </a:r>
            <a:endParaRPr lang="en-US" dirty="0"/>
          </a:p>
        </p:txBody>
      </p:sp>
      <p:pic>
        <p:nvPicPr>
          <p:cNvPr id="25602" name="Picture 2" descr="http://t0.gstatic.com/images?q=tbn:ANd9GcTYWBz4Tcuil8Wdmb90e4KU0iqfKLXkjj9p8ISPPd54do2nwKysTM1vLBF7qA"/>
          <p:cNvPicPr>
            <a:picLocks noChangeAspect="1" noChangeArrowheads="1"/>
          </p:cNvPicPr>
          <p:nvPr/>
        </p:nvPicPr>
        <p:blipFill>
          <a:blip r:embed="rId2" cstate="print"/>
          <a:srcRect/>
          <a:stretch>
            <a:fillRect/>
          </a:stretch>
        </p:blipFill>
        <p:spPr bwMode="auto">
          <a:xfrm>
            <a:off x="304800" y="2895600"/>
            <a:ext cx="3441112" cy="2590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being said…</a:t>
            </a:r>
            <a:endParaRPr lang="en-US" dirty="0"/>
          </a:p>
        </p:txBody>
      </p:sp>
      <p:sp>
        <p:nvSpPr>
          <p:cNvPr id="3" name="Content Placeholder 2"/>
          <p:cNvSpPr>
            <a:spLocks noGrp="1"/>
          </p:cNvSpPr>
          <p:nvPr>
            <p:ph sz="quarter" idx="1"/>
          </p:nvPr>
        </p:nvSpPr>
        <p:spPr>
          <a:xfrm>
            <a:off x="4419600" y="1600200"/>
            <a:ext cx="4346448" cy="4953000"/>
          </a:xfrm>
        </p:spPr>
        <p:txBody>
          <a:bodyPr>
            <a:normAutofit/>
          </a:bodyPr>
          <a:lstStyle/>
          <a:p>
            <a:r>
              <a:rPr lang="en-US" dirty="0" smtClean="0"/>
              <a:t>There was a HUGE effort placed on women finding a husband and women who did not marry were shunned! </a:t>
            </a:r>
            <a:endParaRPr lang="en-US" dirty="0"/>
          </a:p>
          <a:p>
            <a:r>
              <a:rPr lang="en-US" dirty="0" smtClean="0"/>
              <a:t>Think about it today…How much are women valued for their looks?</a:t>
            </a:r>
          </a:p>
          <a:p>
            <a:r>
              <a:rPr lang="en-US" dirty="0" smtClean="0"/>
              <a:t>Their brains?</a:t>
            </a:r>
            <a:endParaRPr lang="en-US" dirty="0"/>
          </a:p>
        </p:txBody>
      </p:sp>
      <p:pic>
        <p:nvPicPr>
          <p:cNvPr id="24578" name="Picture 2" descr="http://traditions.cultural-china.com/chinaWH/upload/upfiles/2009-06/24/ancient_chinese_women_a_tinge_of_vermeil_to_please_the_sweethearteadc5dc76511e7df5562.jpg"/>
          <p:cNvPicPr>
            <a:picLocks noChangeAspect="1" noChangeArrowheads="1"/>
          </p:cNvPicPr>
          <p:nvPr/>
        </p:nvPicPr>
        <p:blipFill>
          <a:blip r:embed="rId2" cstate="print"/>
          <a:srcRect l="23830"/>
          <a:stretch>
            <a:fillRect/>
          </a:stretch>
        </p:blipFill>
        <p:spPr bwMode="auto">
          <a:xfrm>
            <a:off x="381000" y="2286000"/>
            <a:ext cx="3562350" cy="350264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73162"/>
          </a:xfrm>
        </p:spPr>
        <p:txBody>
          <a:bodyPr>
            <a:normAutofit fontScale="90000"/>
          </a:bodyPr>
          <a:lstStyle/>
          <a:p>
            <a:r>
              <a:rPr lang="en-US" b="1" dirty="0" smtClean="0"/>
              <a:t>The Cult of Domesticity and True Womanhood</a:t>
            </a:r>
            <a:r>
              <a:rPr lang="en-US" dirty="0" smtClean="0"/>
              <a:t/>
            </a:r>
            <a:br>
              <a:rPr lang="en-US" dirty="0" smtClean="0"/>
            </a:br>
            <a:endParaRPr lang="en-US" dirty="0"/>
          </a:p>
        </p:txBody>
      </p:sp>
      <p:sp>
        <p:nvSpPr>
          <p:cNvPr id="3" name="Content Placeholder 2"/>
          <p:cNvSpPr>
            <a:spLocks noGrp="1"/>
          </p:cNvSpPr>
          <p:nvPr>
            <p:ph sz="quarter" idx="1"/>
          </p:nvPr>
        </p:nvSpPr>
        <p:spPr>
          <a:xfrm>
            <a:off x="3810000" y="1981200"/>
            <a:ext cx="5108448" cy="4495800"/>
          </a:xfrm>
        </p:spPr>
        <p:txBody>
          <a:bodyPr>
            <a:normAutofit fontScale="85000" lnSpcReduction="20000"/>
          </a:bodyPr>
          <a:lstStyle/>
          <a:p>
            <a:r>
              <a:rPr lang="en-US" dirty="0" smtClean="0"/>
              <a:t>In America (and other parts of the world) there was a new concept that a women’s role was at home while the male went to work as a “the bread winner” The cult of domesticity laid out what American women ideals were…</a:t>
            </a:r>
          </a:p>
          <a:p>
            <a:pPr marL="514350" indent="-514350">
              <a:buAutoNum type="arabicParenR"/>
            </a:pPr>
            <a:r>
              <a:rPr lang="en-US" b="1" dirty="0" smtClean="0">
                <a:solidFill>
                  <a:schemeClr val="accent2">
                    <a:lumMod val="75000"/>
                  </a:schemeClr>
                </a:solidFill>
              </a:rPr>
              <a:t>Piety</a:t>
            </a:r>
          </a:p>
          <a:p>
            <a:pPr marL="514350" indent="-514350">
              <a:buAutoNum type="arabicParenR"/>
            </a:pPr>
            <a:r>
              <a:rPr lang="en-US" b="1" dirty="0" smtClean="0">
                <a:solidFill>
                  <a:schemeClr val="accent2">
                    <a:lumMod val="75000"/>
                  </a:schemeClr>
                </a:solidFill>
              </a:rPr>
              <a:t>Purity  </a:t>
            </a:r>
          </a:p>
          <a:p>
            <a:pPr marL="514350" indent="-514350">
              <a:buAutoNum type="arabicParenR"/>
            </a:pPr>
            <a:r>
              <a:rPr lang="en-US" b="1" dirty="0" smtClean="0">
                <a:solidFill>
                  <a:schemeClr val="accent2">
                    <a:lumMod val="75000"/>
                  </a:schemeClr>
                </a:solidFill>
              </a:rPr>
              <a:t>Submissive</a:t>
            </a:r>
          </a:p>
          <a:p>
            <a:pPr marL="514350" indent="-514350">
              <a:buAutoNum type="arabicParenR"/>
            </a:pPr>
            <a:r>
              <a:rPr lang="en-US" b="1" dirty="0" smtClean="0">
                <a:solidFill>
                  <a:schemeClr val="accent2">
                    <a:lumMod val="75000"/>
                  </a:schemeClr>
                </a:solidFill>
              </a:rPr>
              <a:t>Domesticity</a:t>
            </a:r>
            <a:r>
              <a:rPr lang="en-US" dirty="0" smtClean="0"/>
              <a:t/>
            </a:r>
            <a:br>
              <a:rPr lang="en-US" dirty="0" smtClean="0"/>
            </a:br>
            <a:endParaRPr lang="en-US" dirty="0"/>
          </a:p>
        </p:txBody>
      </p:sp>
      <p:pic>
        <p:nvPicPr>
          <p:cNvPr id="23554" name="Picture 2" descr="http://digitalwriting.pbworks.com/f/1195487019/godneys.jpg"/>
          <p:cNvPicPr>
            <a:picLocks noChangeAspect="1" noChangeArrowheads="1"/>
          </p:cNvPicPr>
          <p:nvPr/>
        </p:nvPicPr>
        <p:blipFill>
          <a:blip r:embed="rId2" cstate="print"/>
          <a:srcRect/>
          <a:stretch>
            <a:fillRect/>
          </a:stretch>
        </p:blipFill>
        <p:spPr bwMode="auto">
          <a:xfrm>
            <a:off x="381000" y="2057400"/>
            <a:ext cx="3102823" cy="2362200"/>
          </a:xfrm>
          <a:prstGeom prst="rect">
            <a:avLst/>
          </a:prstGeom>
          <a:noFill/>
        </p:spPr>
      </p:pic>
      <p:pic>
        <p:nvPicPr>
          <p:cNvPr id="23556" name="Picture 4" descr="http://faculty.uml.edu/sgallagher/homesweethome.jpg"/>
          <p:cNvPicPr>
            <a:picLocks noChangeAspect="1" noChangeArrowheads="1"/>
          </p:cNvPicPr>
          <p:nvPr/>
        </p:nvPicPr>
        <p:blipFill>
          <a:blip r:embed="rId3" cstate="print"/>
          <a:srcRect/>
          <a:stretch>
            <a:fillRect/>
          </a:stretch>
        </p:blipFill>
        <p:spPr bwMode="auto">
          <a:xfrm>
            <a:off x="381000" y="4648200"/>
            <a:ext cx="3059430" cy="16764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as always…SADLY</a:t>
            </a:r>
            <a:endParaRPr lang="en-US" dirty="0"/>
          </a:p>
        </p:txBody>
      </p:sp>
      <p:sp>
        <p:nvSpPr>
          <p:cNvPr id="3" name="Content Placeholder 2"/>
          <p:cNvSpPr>
            <a:spLocks noGrp="1"/>
          </p:cNvSpPr>
          <p:nvPr>
            <p:ph sz="quarter" idx="1"/>
          </p:nvPr>
        </p:nvSpPr>
        <p:spPr/>
        <p:txBody>
          <a:bodyPr/>
          <a:lstStyle/>
          <a:p>
            <a:r>
              <a:rPr lang="en-US" dirty="0" smtClean="0"/>
              <a:t>Women rarely questioned this system and would go to insane lengths (just like today hello high heels) to “look attractive” to men.</a:t>
            </a:r>
            <a:endParaRPr lang="en-US" dirty="0"/>
          </a:p>
        </p:txBody>
      </p:sp>
      <p:pic>
        <p:nvPicPr>
          <p:cNvPr id="4" name="Picture 3" descr="cor.jpg"/>
          <p:cNvPicPr>
            <a:picLocks noChangeAspect="1"/>
          </p:cNvPicPr>
          <p:nvPr/>
        </p:nvPicPr>
        <p:blipFill>
          <a:blip r:embed="rId2" cstate="print"/>
          <a:stretch>
            <a:fillRect/>
          </a:stretch>
        </p:blipFill>
        <p:spPr>
          <a:xfrm>
            <a:off x="1143000" y="3733800"/>
            <a:ext cx="1981200" cy="2667000"/>
          </a:xfrm>
          <a:prstGeom prst="rect">
            <a:avLst/>
          </a:prstGeom>
        </p:spPr>
      </p:pic>
      <p:pic>
        <p:nvPicPr>
          <p:cNvPr id="5" name="Picture 4" descr="heels.jpg"/>
          <p:cNvPicPr>
            <a:picLocks noChangeAspect="1"/>
          </p:cNvPicPr>
          <p:nvPr/>
        </p:nvPicPr>
        <p:blipFill>
          <a:blip r:embed="rId3" cstate="print"/>
          <a:stretch>
            <a:fillRect/>
          </a:stretch>
        </p:blipFill>
        <p:spPr>
          <a:xfrm>
            <a:off x="4343400" y="3657600"/>
            <a:ext cx="3352800" cy="26990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Effects of the Corset:</a:t>
            </a:r>
            <a:endParaRPr lang="en-US" dirty="0"/>
          </a:p>
        </p:txBody>
      </p:sp>
      <p:sp>
        <p:nvSpPr>
          <p:cNvPr id="3" name="Content Placeholder 2"/>
          <p:cNvSpPr>
            <a:spLocks noGrp="1"/>
          </p:cNvSpPr>
          <p:nvPr>
            <p:ph sz="quarter" idx="1"/>
          </p:nvPr>
        </p:nvSpPr>
        <p:spPr>
          <a:xfrm>
            <a:off x="228600" y="2133600"/>
            <a:ext cx="3581400" cy="4419600"/>
          </a:xfrm>
        </p:spPr>
        <p:txBody>
          <a:bodyPr>
            <a:normAutofit/>
          </a:bodyPr>
          <a:lstStyle/>
          <a:p>
            <a:r>
              <a:rPr lang="en-US" dirty="0" smtClean="0"/>
              <a:t>The Corset: Bent ribs, damage to the heart, lungs, circulatory system, stomach, liver, colon, uterus, gall bladder,  muscles, all possibly leading to ORGAN FAILURE!</a:t>
            </a:r>
            <a:endParaRPr lang="en-US" dirty="0"/>
          </a:p>
        </p:txBody>
      </p:sp>
      <p:pic>
        <p:nvPicPr>
          <p:cNvPr id="41986" name="Picture 2" descr="http://www.peterpappas.com/docs/lesson13/images/corset-effects.jpg"/>
          <p:cNvPicPr>
            <a:picLocks noChangeAspect="1" noChangeArrowheads="1"/>
          </p:cNvPicPr>
          <p:nvPr/>
        </p:nvPicPr>
        <p:blipFill>
          <a:blip r:embed="rId2" cstate="print"/>
          <a:srcRect/>
          <a:stretch>
            <a:fillRect/>
          </a:stretch>
        </p:blipFill>
        <p:spPr bwMode="auto">
          <a:xfrm>
            <a:off x="3962400" y="1676400"/>
            <a:ext cx="4924425" cy="471811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a:t>
            </a:r>
            <a:endParaRPr lang="en-US" dirty="0"/>
          </a:p>
        </p:txBody>
      </p:sp>
      <p:sp>
        <p:nvSpPr>
          <p:cNvPr id="3" name="Content Placeholder 2"/>
          <p:cNvSpPr>
            <a:spLocks noGrp="1"/>
          </p:cNvSpPr>
          <p:nvPr>
            <p:ph sz="quarter" idx="1"/>
          </p:nvPr>
        </p:nvSpPr>
        <p:spPr>
          <a:xfrm>
            <a:off x="3886200" y="2133600"/>
            <a:ext cx="4953000" cy="4343400"/>
          </a:xfrm>
        </p:spPr>
        <p:txBody>
          <a:bodyPr/>
          <a:lstStyle/>
          <a:p>
            <a:r>
              <a:rPr lang="en-US" dirty="0" smtClean="0"/>
              <a:t>There were some women would did not conform to society view of women and many of them helped shatter some of this stereotypes.  Yet the biggest thing women finally started was the fight for suffrage (right to vote </a:t>
            </a:r>
            <a:r>
              <a:rPr lang="en-US" dirty="0" smtClean="0">
                <a:sym typeface="Wingdings" pitchFamily="2" charset="2"/>
              </a:rPr>
              <a:t>) </a:t>
            </a:r>
            <a:endParaRPr lang="en-US" dirty="0" smtClean="0"/>
          </a:p>
          <a:p>
            <a:pPr>
              <a:buNone/>
            </a:pPr>
            <a:endParaRPr lang="en-US" dirty="0"/>
          </a:p>
        </p:txBody>
      </p:sp>
      <p:pic>
        <p:nvPicPr>
          <p:cNvPr id="21506" name="Picture 2" descr="http://uonews.uoregon.edu/sites/uonews2.wc-sites.uoregon.edu/files/uploads/images/votes_for_women1.jpg"/>
          <p:cNvPicPr>
            <a:picLocks noChangeAspect="1" noChangeArrowheads="1"/>
          </p:cNvPicPr>
          <p:nvPr/>
        </p:nvPicPr>
        <p:blipFill>
          <a:blip r:embed="rId2" cstate="print"/>
          <a:srcRect/>
          <a:stretch>
            <a:fillRect/>
          </a:stretch>
        </p:blipFill>
        <p:spPr bwMode="auto">
          <a:xfrm>
            <a:off x="533400" y="1828800"/>
            <a:ext cx="3116667" cy="47244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1621</TotalTime>
  <Words>884</Words>
  <Application>Microsoft Office PowerPoint</Application>
  <PresentationFormat>On-screen Show (4:3)</PresentationFormat>
  <Paragraphs>51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Median</vt:lpstr>
      <vt:lpstr>Women Fight for equality throughout World History</vt:lpstr>
      <vt:lpstr>Has anyone noticed yet we haven’t mentioned much on women?</vt:lpstr>
      <vt:lpstr>In the beginning…..hunters and gathers</vt:lpstr>
      <vt:lpstr>As time went on…</vt:lpstr>
      <vt:lpstr>This being said…</vt:lpstr>
      <vt:lpstr>The Cult of Domesticity and True Womanhood </vt:lpstr>
      <vt:lpstr>So as always…SADLY</vt:lpstr>
      <vt:lpstr>Physical Effects of the Corset:</vt:lpstr>
      <vt:lpstr>However…</vt:lpstr>
      <vt:lpstr>United States and Europe</vt:lpstr>
      <vt:lpstr>Right to Vote</vt:lpstr>
      <vt:lpstr>Right to Vote</vt:lpstr>
      <vt:lpstr>1950s</vt:lpstr>
      <vt:lpstr>However the fight for equality wages on…</vt:lpstr>
      <vt:lpstr>However the fight for equality wages on…</vt:lpstr>
      <vt:lpstr>So now what?</vt:lpstr>
      <vt:lpstr>So what can we do?</vt:lpstr>
    </vt:vector>
  </TitlesOfParts>
  <Company>OPSD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Fight for equality throughout world history</dc:title>
  <dc:creator>zangle</dc:creator>
  <cp:lastModifiedBy>zangle</cp:lastModifiedBy>
  <cp:revision>178</cp:revision>
  <dcterms:created xsi:type="dcterms:W3CDTF">2013-04-25T13:38:51Z</dcterms:created>
  <dcterms:modified xsi:type="dcterms:W3CDTF">2013-05-09T14:35:19Z</dcterms:modified>
</cp:coreProperties>
</file>