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56"/>
  </p:notesMasterIdLst>
  <p:sldIdLst>
    <p:sldId id="256" r:id="rId2"/>
    <p:sldId id="260" r:id="rId3"/>
    <p:sldId id="258" r:id="rId4"/>
    <p:sldId id="259" r:id="rId5"/>
    <p:sldId id="262" r:id="rId6"/>
    <p:sldId id="264" r:id="rId7"/>
    <p:sldId id="266" r:id="rId8"/>
    <p:sldId id="268" r:id="rId9"/>
    <p:sldId id="271" r:id="rId10"/>
    <p:sldId id="269" r:id="rId11"/>
    <p:sldId id="274" r:id="rId12"/>
    <p:sldId id="273" r:id="rId13"/>
    <p:sldId id="276" r:id="rId14"/>
    <p:sldId id="278" r:id="rId15"/>
    <p:sldId id="279" r:id="rId16"/>
    <p:sldId id="295" r:id="rId17"/>
    <p:sldId id="280" r:id="rId18"/>
    <p:sldId id="281" r:id="rId19"/>
    <p:sldId id="283" r:id="rId20"/>
    <p:sldId id="284" r:id="rId21"/>
    <p:sldId id="286" r:id="rId22"/>
    <p:sldId id="288" r:id="rId23"/>
    <p:sldId id="290" r:id="rId24"/>
    <p:sldId id="292" r:id="rId25"/>
    <p:sldId id="293" r:id="rId26"/>
    <p:sldId id="294" r:id="rId27"/>
    <p:sldId id="305" r:id="rId28"/>
    <p:sldId id="306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8" r:id="rId39"/>
    <p:sldId id="321" r:id="rId40"/>
    <p:sldId id="322" r:id="rId41"/>
    <p:sldId id="323" r:id="rId42"/>
    <p:sldId id="324" r:id="rId43"/>
    <p:sldId id="325" r:id="rId44"/>
    <p:sldId id="309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49817-768A-41B7-A640-196BEEC24167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6431A-DFB9-4991-8EB6-EED1708C3C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C656E-B8DC-4981-896F-A771E44927DC}" type="slidenum">
              <a:rPr lang="en-US"/>
              <a:pPr/>
              <a:t>3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C892F-2820-4C36-BD22-912C5BD98868}" type="slidenum">
              <a:rPr lang="en-US"/>
              <a:pPr/>
              <a:t>13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AD583-B7F1-44B7-B419-D1AA463AC345}" type="slidenum">
              <a:rPr lang="en-US"/>
              <a:pPr/>
              <a:t>14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1C0D2D-ED46-4C48-BA9D-ADDC16BC2F4F}" type="slidenum">
              <a:rPr lang="en-US"/>
              <a:pPr/>
              <a:t>15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EF2858-0487-4666-9878-F21F3C474CC0}" type="slidenum">
              <a:rPr lang="en-US"/>
              <a:pPr/>
              <a:t>16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D703E-D62C-414E-91D2-D1A598A8C394}" type="slidenum">
              <a:rPr lang="en-US"/>
              <a:pPr/>
              <a:t>17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745EB6-1DE5-49CA-931D-3410A6A8D986}" type="slidenum">
              <a:rPr lang="en-US"/>
              <a:pPr/>
              <a:t>18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A959D5-1CFD-42DE-A923-5A1F83F0E4AA}" type="slidenum">
              <a:rPr lang="en-US"/>
              <a:pPr/>
              <a:t>19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31EAB-B1BB-432B-93F8-6DBC315E9CCA}" type="slidenum">
              <a:rPr lang="en-US"/>
              <a:pPr/>
              <a:t>20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9CD70-CEA0-47D6-8CB3-26B27EF6F6C0}" type="slidenum">
              <a:rPr lang="en-US"/>
              <a:pPr/>
              <a:t>22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7C7AD-850B-4A8B-893C-B35B85ADE3CA}" type="slidenum">
              <a:rPr lang="en-US"/>
              <a:pPr/>
              <a:t>23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F8927-4DB8-4E23-955F-D746EC094083}" type="slidenum">
              <a:rPr lang="en-US"/>
              <a:pPr/>
              <a:t>5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A16D81-CFCD-4F5E-BD8C-719417B08F07}" type="slidenum">
              <a:rPr lang="en-US"/>
              <a:pPr/>
              <a:t>24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2E73E-C231-4655-BE67-990843D8F522}" type="slidenum">
              <a:rPr lang="en-US"/>
              <a:pPr/>
              <a:t>25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E3A44-5FD8-4B45-9627-F4D0DDFFBC74}" type="slidenum">
              <a:rPr lang="en-US"/>
              <a:pPr/>
              <a:t>26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EDEE6-905F-405F-ACD1-19CE1360F3DD}" type="slidenum">
              <a:rPr lang="en-US"/>
              <a:pPr/>
              <a:t>27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CEB286-51EF-4855-B25B-19AE6C785023}" type="slidenum">
              <a:rPr lang="en-US"/>
              <a:pPr/>
              <a:t>28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BC4051-1394-46F6-B544-8BF4B9DEA989}" type="slidenum">
              <a:rPr lang="en-US"/>
              <a:pPr/>
              <a:t>29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1154F-CB70-4129-BCD1-C452BAB77B3C}" type="slidenum">
              <a:rPr lang="en-US"/>
              <a:pPr/>
              <a:t>30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7E72E-9FC8-4B6E-A3FB-93820650C547}" type="slidenum">
              <a:rPr lang="en-US"/>
              <a:pPr/>
              <a:t>31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670348-B7CE-4FBE-82A0-DB7A46CB47B8}" type="slidenum">
              <a:rPr lang="en-US"/>
              <a:pPr/>
              <a:t>32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F6EF1E-367C-4A23-AF18-03EA82255A91}" type="slidenum">
              <a:rPr lang="en-US"/>
              <a:pPr/>
              <a:t>33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30288-E587-463F-8979-405B992020EF}" type="slidenum">
              <a:rPr lang="en-US"/>
              <a:pPr/>
              <a:t>6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8FC09A-B4AA-4CD6-A120-0B087D0C9E5D}" type="slidenum">
              <a:rPr lang="en-US"/>
              <a:pPr/>
              <a:t>34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EB192B-52DA-49AF-A877-A09F66EABC98}" type="slidenum">
              <a:rPr lang="en-US"/>
              <a:pPr/>
              <a:t>35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1169A9-D010-4CFF-9E08-B67AE2FFC197}" type="slidenum">
              <a:rPr lang="en-US"/>
              <a:pPr/>
              <a:t>36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2C1F41-3800-42DB-8A69-31525486F463}" type="slidenum">
              <a:rPr lang="en-US"/>
              <a:pPr/>
              <a:t>37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3F361-DD3B-4C4E-8694-B0B53F6BEC71}" type="slidenum">
              <a:rPr lang="en-US"/>
              <a:pPr/>
              <a:t>38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325DF7-C6C6-491F-872E-25AA3056B334}" type="slidenum">
              <a:rPr lang="en-US"/>
              <a:pPr/>
              <a:t>39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F55C19-2CDD-41A3-BCAE-EA8CFEE886E8}" type="slidenum">
              <a:rPr lang="en-US"/>
              <a:pPr/>
              <a:t>40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297680-ECCF-498C-97AA-FEBBEF02447E}" type="slidenum">
              <a:rPr lang="en-US"/>
              <a:pPr/>
              <a:t>41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4C4D4-5E59-48CC-8693-A7A506A2544B}" type="slidenum">
              <a:rPr lang="en-US"/>
              <a:pPr/>
              <a:t>42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A1D14-C033-444C-8E9B-72966FA4D7AB}" type="slidenum">
              <a:rPr lang="en-US"/>
              <a:pPr/>
              <a:t>43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0F182-779E-49ED-B93E-9BFE27EB8679}" type="slidenum">
              <a:rPr lang="en-US"/>
              <a:pPr/>
              <a:t>7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7C0E8-9560-4C6E-AA01-E6BDEFF8D958}" type="slidenum">
              <a:rPr lang="en-US"/>
              <a:pPr/>
              <a:t>44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0AF22F-A7E8-4FE8-BB17-AD9BEDAEF62F}" type="slidenum">
              <a:rPr lang="en-US"/>
              <a:pPr/>
              <a:t>45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FCDB3-9428-45C3-83BC-059F8C42FCF0}" type="slidenum">
              <a:rPr lang="en-US"/>
              <a:pPr/>
              <a:t>46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FC1DA-5260-452A-9FC5-82E56C3FC2F9}" type="slidenum">
              <a:rPr lang="en-US"/>
              <a:pPr/>
              <a:t>47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78FF0-97AD-4DDF-B1BD-12B2D90DC495}" type="slidenum">
              <a:rPr lang="en-US"/>
              <a:pPr/>
              <a:t>48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F5C994-3C91-4CB2-8A83-8C3F4B2623D1}" type="slidenum">
              <a:rPr lang="en-US"/>
              <a:pPr/>
              <a:t>49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77F0E-9913-4EEF-8C80-092AB0DEE065}" type="slidenum">
              <a:rPr lang="en-US"/>
              <a:pPr/>
              <a:t>50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D45FE2-D7EC-4DFD-A37F-139B987CB002}" type="slidenum">
              <a:rPr lang="en-US"/>
              <a:pPr/>
              <a:t>51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E3E5B-FDA6-4B74-9CEB-E25A9F2E7E12}" type="slidenum">
              <a:rPr lang="en-US"/>
              <a:pPr/>
              <a:t>52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B965EE-B3E3-4E88-B9F5-77CA9ACFA5FE}" type="slidenum">
              <a:rPr lang="en-US"/>
              <a:pPr/>
              <a:t>53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75E5F8-3629-4893-AE0F-5CF0B7998E68}" type="slidenum">
              <a:rPr lang="en-US"/>
              <a:pPr/>
              <a:t>8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B74C1C-0455-468A-BBB7-AD2B7BFC643E}" type="slidenum">
              <a:rPr lang="en-US"/>
              <a:pPr/>
              <a:t>54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BABBAC-505A-4A4E-8B1F-C9F5816048FD}" type="slidenum">
              <a:rPr lang="en-US"/>
              <a:pPr/>
              <a:t>9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F9918-03E9-4078-B041-47835A4E0607}" type="slidenum">
              <a:rPr lang="en-US"/>
              <a:pPr/>
              <a:t>10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EA23D-C948-4AE8-9CB3-4FED22B30E20}" type="slidenum">
              <a:rPr lang="en-US"/>
              <a:pPr/>
              <a:t>11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E302D-42BA-42FC-B9FB-DD6CB986947D}" type="slidenum">
              <a:rPr lang="en-US"/>
              <a:pPr/>
              <a:t>12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BFCCC67-EC9F-41C1-AF3A-82D4EE60C5B2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5CA6C6E-F531-494C-8EB0-FF7511D164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CCC67-EC9F-41C1-AF3A-82D4EE60C5B2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A6C6E-F531-494C-8EB0-FF7511D16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CCC67-EC9F-41C1-AF3A-82D4EE60C5B2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A6C6E-F531-494C-8EB0-FF7511D16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0D2784-D0A0-465A-92F4-85D6BBD0D7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EB0FAFA-9E9E-4E8E-B1C1-D5D6B29A1B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60BB73-81A3-420E-B17E-C862AE8EBC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F1BB65-D8E4-4E37-A18E-5FCD124C3A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CCC67-EC9F-41C1-AF3A-82D4EE60C5B2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A6C6E-F531-494C-8EB0-FF7511D16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BFCCC67-EC9F-41C1-AF3A-82D4EE60C5B2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5CA6C6E-F531-494C-8EB0-FF7511D164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CCC67-EC9F-41C1-AF3A-82D4EE60C5B2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5CA6C6E-F531-494C-8EB0-FF7511D164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CCC67-EC9F-41C1-AF3A-82D4EE60C5B2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5CA6C6E-F531-494C-8EB0-FF7511D16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CCC67-EC9F-41C1-AF3A-82D4EE60C5B2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A6C6E-F531-494C-8EB0-FF7511D164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CCC67-EC9F-41C1-AF3A-82D4EE60C5B2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A6C6E-F531-494C-8EB0-FF7511D16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BFCCC67-EC9F-41C1-AF3A-82D4EE60C5B2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5CA6C6E-F531-494C-8EB0-FF7511D164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BFCCC67-EC9F-41C1-AF3A-82D4EE60C5B2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5CA6C6E-F531-494C-8EB0-FF7511D164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BFCCC67-EC9F-41C1-AF3A-82D4EE60C5B2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5CA6C6E-F531-494C-8EB0-FF7511D164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42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Welcome to the 1</a:t>
            </a:r>
            <a:r>
              <a:rPr lang="en-US" baseline="30000" dirty="0" smtClean="0"/>
              <a:t>st</a:t>
            </a:r>
            <a:r>
              <a:rPr lang="en-US" dirty="0" smtClean="0"/>
              <a:t> civilizations!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riv-v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ziggura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700213"/>
            <a:ext cx="5410200" cy="3557587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6000" b="1"/>
              <a:t>Religion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5486400" cy="6019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400" u="sng"/>
              <a:t>Polytheistic</a:t>
            </a:r>
            <a:r>
              <a:rPr lang="en-US" sz="3400"/>
              <a:t>: Belief in Many Gods (3,000!!!)</a:t>
            </a:r>
          </a:p>
          <a:p>
            <a:pPr>
              <a:lnSpc>
                <a:spcPct val="90000"/>
              </a:lnSpc>
            </a:pPr>
            <a:r>
              <a:rPr lang="en-US" sz="3400"/>
              <a:t>Gods could be </a:t>
            </a:r>
            <a:r>
              <a:rPr lang="en-US" sz="3400" u="sng"/>
              <a:t>angered</a:t>
            </a:r>
            <a:r>
              <a:rPr lang="en-US" sz="3400"/>
              <a:t> at any moment and to keep them happy Sumerians: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Built impressive </a:t>
            </a:r>
            <a:r>
              <a:rPr lang="en-US" sz="3200" u="sng"/>
              <a:t>ziggurats</a:t>
            </a:r>
            <a:r>
              <a:rPr lang="en-US" sz="3200"/>
              <a:t> or temples to sacrifice food, wine and animals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Souls of the dead wandered in the land of no return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ur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0"/>
            <a:ext cx="5105400" cy="6629400"/>
          </a:xfrm>
          <a:prstGeom prst="rect">
            <a:avLst/>
          </a:prstGeom>
          <a:noFill/>
        </p:spPr>
      </p:pic>
      <p:pic>
        <p:nvPicPr>
          <p:cNvPr id="22538" name="Picture 10" descr="ziggur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0"/>
            <a:ext cx="5867400" cy="5565775"/>
          </a:xfrm>
          <a:prstGeom prst="rect">
            <a:avLst/>
          </a:prstGeom>
          <a:noFill/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270500" y="5470525"/>
            <a:ext cx="3568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/>
              <a:t>MORE </a:t>
            </a:r>
          </a:p>
          <a:p>
            <a:pPr algn="ctr"/>
            <a:r>
              <a:rPr lang="en-US" sz="4000"/>
              <a:t>ZIGGURATS!!!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5400" b="1"/>
              <a:t>Sumerian Society</a:t>
            </a:r>
          </a:p>
        </p:txBody>
      </p:sp>
      <p:sp>
        <p:nvSpPr>
          <p:cNvPr id="14340" name="Line 1028"/>
          <p:cNvSpPr>
            <a:spLocks noChangeShapeType="1"/>
          </p:cNvSpPr>
          <p:nvPr/>
        </p:nvSpPr>
        <p:spPr bwMode="auto">
          <a:xfrm>
            <a:off x="1600200" y="5867400"/>
            <a:ext cx="594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1" name="Line 1029"/>
          <p:cNvSpPr>
            <a:spLocks noChangeShapeType="1"/>
          </p:cNvSpPr>
          <p:nvPr/>
        </p:nvSpPr>
        <p:spPr bwMode="auto">
          <a:xfrm flipV="1">
            <a:off x="1600200" y="1676400"/>
            <a:ext cx="297180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2" name="Line 1030"/>
          <p:cNvSpPr>
            <a:spLocks noChangeShapeType="1"/>
          </p:cNvSpPr>
          <p:nvPr/>
        </p:nvSpPr>
        <p:spPr bwMode="auto">
          <a:xfrm flipH="1" flipV="1">
            <a:off x="4572000" y="1676400"/>
            <a:ext cx="297180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4" name="Line 1032"/>
          <p:cNvSpPr>
            <a:spLocks noChangeShapeType="1"/>
          </p:cNvSpPr>
          <p:nvPr/>
        </p:nvSpPr>
        <p:spPr bwMode="auto">
          <a:xfrm>
            <a:off x="3810000" y="27432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5" name="Line 1033"/>
          <p:cNvSpPr>
            <a:spLocks noChangeShapeType="1"/>
          </p:cNvSpPr>
          <p:nvPr/>
        </p:nvSpPr>
        <p:spPr bwMode="auto">
          <a:xfrm>
            <a:off x="3124200" y="37338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6" name="Line 1034"/>
          <p:cNvSpPr>
            <a:spLocks noChangeShapeType="1"/>
          </p:cNvSpPr>
          <p:nvPr/>
        </p:nvSpPr>
        <p:spPr bwMode="auto">
          <a:xfrm>
            <a:off x="2362200" y="4800600"/>
            <a:ext cx="441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9" name="Text Box 1037"/>
          <p:cNvSpPr txBox="1">
            <a:spLocks noChangeArrowheads="1"/>
          </p:cNvSpPr>
          <p:nvPr/>
        </p:nvSpPr>
        <p:spPr bwMode="auto">
          <a:xfrm>
            <a:off x="2660650" y="1908175"/>
            <a:ext cx="4044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66FF"/>
                </a:solidFill>
              </a:rPr>
              <a:t>Kings and Priests</a:t>
            </a:r>
          </a:p>
        </p:txBody>
      </p:sp>
      <p:sp>
        <p:nvSpPr>
          <p:cNvPr id="14350" name="Text Box 1038"/>
          <p:cNvSpPr txBox="1">
            <a:spLocks noChangeArrowheads="1"/>
          </p:cNvSpPr>
          <p:nvPr/>
        </p:nvSpPr>
        <p:spPr bwMode="auto">
          <a:xfrm>
            <a:off x="2514600" y="2895600"/>
            <a:ext cx="450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80808"/>
                </a:solidFill>
              </a:rPr>
              <a:t>Wealthy merchants </a:t>
            </a:r>
          </a:p>
        </p:txBody>
      </p:sp>
      <p:sp>
        <p:nvSpPr>
          <p:cNvPr id="14351" name="Text Box 1039"/>
          <p:cNvSpPr txBox="1">
            <a:spLocks noChangeArrowheads="1"/>
          </p:cNvSpPr>
          <p:nvPr/>
        </p:nvSpPr>
        <p:spPr bwMode="auto">
          <a:xfrm>
            <a:off x="1447800" y="3916363"/>
            <a:ext cx="653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9933FF"/>
                </a:solidFill>
              </a:rPr>
              <a:t>Ordinary Sumerian people</a:t>
            </a:r>
          </a:p>
        </p:txBody>
      </p:sp>
      <p:sp>
        <p:nvSpPr>
          <p:cNvPr id="14352" name="Text Box 1040"/>
          <p:cNvSpPr txBox="1">
            <a:spLocks noChangeArrowheads="1"/>
          </p:cNvSpPr>
          <p:nvPr/>
        </p:nvSpPr>
        <p:spPr bwMode="auto">
          <a:xfrm>
            <a:off x="3681413" y="4933950"/>
            <a:ext cx="19573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66"/>
                </a:solidFill>
              </a:rPr>
              <a:t>Slaves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/>
              <a:t>Women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5486400" cy="21859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3600"/>
              <a:t>Could hold property</a:t>
            </a:r>
          </a:p>
          <a:p>
            <a:pPr>
              <a:lnSpc>
                <a:spcPct val="90000"/>
              </a:lnSpc>
            </a:pPr>
            <a:r>
              <a:rPr lang="en-US" sz="3600"/>
              <a:t>Join lower ranks of priesthood</a:t>
            </a:r>
          </a:p>
          <a:p>
            <a:pPr>
              <a:lnSpc>
                <a:spcPct val="90000"/>
              </a:lnSpc>
            </a:pPr>
            <a:r>
              <a:rPr lang="en-US" sz="3600"/>
              <a:t>There were few women scribes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Scholars think that girls were not allowed to attend schools</a:t>
            </a:r>
          </a:p>
        </p:txBody>
      </p:sp>
      <p:pic>
        <p:nvPicPr>
          <p:cNvPr id="15370" name="Picture 1034" descr="mesopot_sumer_asmarfigs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19200"/>
            <a:ext cx="372745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hoto_lg_egy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04800" y="762000"/>
            <a:ext cx="4953000" cy="1447800"/>
          </a:xfrm>
        </p:spPr>
        <p:txBody>
          <a:bodyPr>
            <a:normAutofit fontScale="90000"/>
          </a:bodyPr>
          <a:lstStyle/>
          <a:p>
            <a:r>
              <a:rPr lang="en-US" sz="8800" b="1">
                <a:latin typeface="Matisse ITC" pitchFamily="82" charset="0"/>
              </a:rPr>
              <a:t>Ancient </a:t>
            </a:r>
            <a:br>
              <a:rPr lang="en-US" sz="8800" b="1">
                <a:latin typeface="Matisse ITC" pitchFamily="82" charset="0"/>
              </a:rPr>
            </a:br>
            <a:endParaRPr lang="en-US" sz="8800" b="1">
              <a:latin typeface="Matisse ITC" pitchFamily="82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273550" y="2779713"/>
            <a:ext cx="27241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chemeClr val="tx2"/>
                </a:solidFill>
                <a:latin typeface="Matisse ITC" pitchFamily="82" charset="0"/>
              </a:rPr>
              <a:t>Egypt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82550" y="6510338"/>
            <a:ext cx="3657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Copyright © Clara Kim 2007. All rights reserved.</a:t>
            </a: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Egypt_198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</p:spPr>
      </p:pic>
      <p:pic>
        <p:nvPicPr>
          <p:cNvPr id="3079" name="Picture 7" descr="egy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0"/>
            <a:ext cx="5715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6600" b="1"/>
              <a:t>Geography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4582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800" u="sng"/>
              <a:t>Nile River</a:t>
            </a:r>
            <a:r>
              <a:rPr lang="en-US" sz="3800"/>
              <a:t> – 4,100 miles long, flows northward </a:t>
            </a:r>
          </a:p>
          <a:p>
            <a:pPr>
              <a:lnSpc>
                <a:spcPct val="90000"/>
              </a:lnSpc>
            </a:pPr>
            <a:r>
              <a:rPr lang="en-US" sz="3800"/>
              <a:t>Every year in July the river </a:t>
            </a:r>
            <a:r>
              <a:rPr lang="en-US" sz="3800" u="sng"/>
              <a:t>flooded</a:t>
            </a:r>
            <a:r>
              <a:rPr lang="en-US" sz="3800"/>
              <a:t> </a:t>
            </a:r>
            <a:r>
              <a:rPr lang="en-US" sz="3800" u="sng"/>
              <a:t>REGULARLY</a:t>
            </a:r>
            <a:r>
              <a:rPr lang="en-US" sz="3800"/>
              <a:t> leaving behind rich soil.  </a:t>
            </a:r>
          </a:p>
          <a:p>
            <a:pPr>
              <a:lnSpc>
                <a:spcPct val="90000"/>
              </a:lnSpc>
            </a:pPr>
            <a:r>
              <a:rPr lang="en-US" sz="3800"/>
              <a:t>The Nile is the </a:t>
            </a:r>
            <a:r>
              <a:rPr lang="en-US" sz="3800" u="sng"/>
              <a:t>longest</a:t>
            </a:r>
            <a:r>
              <a:rPr lang="en-US" sz="3800"/>
              <a:t> river in the </a:t>
            </a:r>
            <a:r>
              <a:rPr lang="en-US" sz="3800" u="sng"/>
              <a:t>world</a:t>
            </a:r>
            <a:r>
              <a:rPr lang="en-US" sz="3800"/>
              <a:t>!</a:t>
            </a:r>
            <a:endParaRPr lang="en-US" sz="3800" u="sng"/>
          </a:p>
          <a:p>
            <a:pPr>
              <a:lnSpc>
                <a:spcPct val="90000"/>
              </a:lnSpc>
            </a:pPr>
            <a:r>
              <a:rPr lang="en-US" sz="3800"/>
              <a:t>Forbidden Deserts on either side of the Nile = Natural barriers</a:t>
            </a:r>
          </a:p>
          <a:p>
            <a:pPr>
              <a:lnSpc>
                <a:spcPct val="90000"/>
              </a:lnSpc>
            </a:pPr>
            <a:endParaRPr lang="en-US" sz="3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aliens_in_egy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1" name="Picture 5" descr="egypt_tourist_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0"/>
            <a:ext cx="496728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11163"/>
            <a:ext cx="8229600" cy="808037"/>
          </a:xfrm>
        </p:spPr>
        <p:txBody>
          <a:bodyPr>
            <a:normAutofit fontScale="90000"/>
          </a:bodyPr>
          <a:lstStyle/>
          <a:p>
            <a:r>
              <a:rPr lang="en-US" sz="8000" b="1"/>
              <a:t>Pharaohs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9144000" cy="5334000"/>
          </a:xfrm>
        </p:spPr>
        <p:txBody>
          <a:bodyPr>
            <a:normAutofit lnSpcReduction="10000"/>
          </a:bodyPr>
          <a:lstStyle/>
          <a:p>
            <a:r>
              <a:rPr lang="en-US" sz="4400"/>
              <a:t>Egyptian kings = </a:t>
            </a:r>
            <a:r>
              <a:rPr lang="en-US" sz="4400" u="sng"/>
              <a:t>pharaohs</a:t>
            </a:r>
          </a:p>
          <a:p>
            <a:r>
              <a:rPr lang="en-US" sz="4400"/>
              <a:t>The Egyptians viewed their pharaohs the same as the gods</a:t>
            </a:r>
          </a:p>
          <a:p>
            <a:pPr lvl="1"/>
            <a:r>
              <a:rPr lang="en-US" sz="4000" u="sng"/>
              <a:t>KINGS</a:t>
            </a:r>
            <a:r>
              <a:rPr lang="en-US" sz="4000"/>
              <a:t> WERE </a:t>
            </a:r>
            <a:r>
              <a:rPr lang="en-US" sz="4000" u="sng"/>
              <a:t>GODS</a:t>
            </a:r>
          </a:p>
          <a:p>
            <a:r>
              <a:rPr lang="en-US" sz="4400"/>
              <a:t>Stood as center of </a:t>
            </a:r>
            <a:r>
              <a:rPr lang="en-US" sz="4400" u="sng"/>
              <a:t>religion</a:t>
            </a:r>
            <a:r>
              <a:rPr lang="en-US" sz="4400"/>
              <a:t> as well as </a:t>
            </a:r>
            <a:r>
              <a:rPr lang="en-US" sz="4400" u="sng"/>
              <a:t>government</a:t>
            </a:r>
            <a:r>
              <a:rPr lang="en-US" sz="4400"/>
              <a:t> and </a:t>
            </a:r>
            <a:r>
              <a:rPr lang="en-US" sz="4400" u="sng"/>
              <a:t>army</a:t>
            </a:r>
          </a:p>
          <a:p>
            <a:r>
              <a:rPr lang="en-US" sz="4400"/>
              <a:t>Type of </a:t>
            </a:r>
            <a:r>
              <a:rPr lang="en-US" sz="4400" b="1"/>
              <a:t>Government</a:t>
            </a:r>
            <a:r>
              <a:rPr lang="en-US" sz="4400"/>
              <a:t> = </a:t>
            </a:r>
            <a:r>
              <a:rPr lang="en-US" sz="4400" u="sng"/>
              <a:t>Theocracy</a:t>
            </a:r>
          </a:p>
          <a:p>
            <a:endParaRPr lang="en-US" sz="4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ramesses2ana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"/>
            <a:ext cx="4518025" cy="5486400"/>
          </a:xfrm>
          <a:prstGeom prst="rect">
            <a:avLst/>
          </a:prstGeom>
          <a:noFill/>
        </p:spPr>
      </p:pic>
      <p:pic>
        <p:nvPicPr>
          <p:cNvPr id="18437" name="Picture 5" descr="flsplash_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201863"/>
            <a:ext cx="4953000" cy="4579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were they all located by rivers?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1. Offered rich soils for agriculture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2. Tended to be located in places that could offer protection from nomadic invaders</a:t>
            </a:r>
          </a:p>
          <a:p>
            <a:endParaRPr lang="en-US" dirty="0" smtClean="0"/>
          </a:p>
          <a:p>
            <a:r>
              <a:rPr lang="en-US" dirty="0" smtClean="0"/>
              <a:t>Don’t forget our focus question this unit</a:t>
            </a:r>
          </a:p>
          <a:p>
            <a:r>
              <a:rPr lang="en-US" dirty="0" smtClean="0"/>
              <a:t>“What kind of role did geography play in ancient civilizations?” </a:t>
            </a:r>
          </a:p>
          <a:p>
            <a:r>
              <a:rPr lang="en-US" dirty="0" smtClean="0"/>
              <a:t>Hint what role did river play (large or small) </a:t>
            </a:r>
          </a:p>
          <a:p>
            <a:r>
              <a:rPr lang="en-US" dirty="0" smtClean="0"/>
              <a:t>Look for other geographically features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200" b="1"/>
              <a:t>Trade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/>
              <a:t>By 3200 BC, </a:t>
            </a:r>
            <a:r>
              <a:rPr lang="en-US" sz="4000" u="sng" dirty="0"/>
              <a:t>Egyptians</a:t>
            </a:r>
            <a:r>
              <a:rPr lang="en-US" sz="4000" dirty="0"/>
              <a:t> were trading with the </a:t>
            </a:r>
            <a:r>
              <a:rPr lang="en-US" sz="4000" u="sng" dirty="0"/>
              <a:t>Mesopotamians</a:t>
            </a:r>
          </a:p>
          <a:p>
            <a:pPr>
              <a:lnSpc>
                <a:spcPct val="90000"/>
              </a:lnSpc>
            </a:pPr>
            <a:r>
              <a:rPr lang="en-US" sz="4000" dirty="0"/>
              <a:t>Also traded up and down the Nile</a:t>
            </a:r>
          </a:p>
          <a:p>
            <a:pPr lvl="1">
              <a:lnSpc>
                <a:spcPct val="90000"/>
              </a:lnSpc>
            </a:pPr>
            <a:r>
              <a:rPr lang="en-US" sz="3600" u="sng" dirty="0"/>
              <a:t>Gold</a:t>
            </a:r>
          </a:p>
          <a:p>
            <a:pPr lvl="1">
              <a:lnSpc>
                <a:spcPct val="90000"/>
              </a:lnSpc>
            </a:pPr>
            <a:r>
              <a:rPr lang="en-US" sz="3600" u="sng" dirty="0" smtClean="0"/>
              <a:t>Ivory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Cattle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Granite </a:t>
            </a:r>
            <a:r>
              <a:rPr lang="en-US" sz="3600" dirty="0"/>
              <a:t>blocks</a:t>
            </a:r>
          </a:p>
        </p:txBody>
      </p:sp>
      <p:pic>
        <p:nvPicPr>
          <p:cNvPr id="13321" name="Picture 1033" descr="11205089253%20GRANITE%20BLOCKS%202_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71800"/>
            <a:ext cx="3505200" cy="37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4000" u="sng" dirty="0" smtClean="0"/>
              <a:t>Polytheistic</a:t>
            </a:r>
          </a:p>
          <a:p>
            <a:pPr>
              <a:lnSpc>
                <a:spcPct val="90000"/>
              </a:lnSpc>
            </a:pPr>
            <a:r>
              <a:rPr lang="en-US" sz="4000" dirty="0" smtClean="0"/>
              <a:t>2,000 gods and goddesses</a:t>
            </a:r>
          </a:p>
          <a:p>
            <a:pPr>
              <a:lnSpc>
                <a:spcPct val="90000"/>
              </a:lnSpc>
            </a:pPr>
            <a:r>
              <a:rPr lang="en-US" sz="4000" dirty="0" smtClean="0"/>
              <a:t>Built huge temples to honor gods</a:t>
            </a:r>
          </a:p>
          <a:p>
            <a:pPr>
              <a:lnSpc>
                <a:spcPct val="90000"/>
              </a:lnSpc>
            </a:pPr>
            <a:r>
              <a:rPr lang="en-US" sz="4000" dirty="0" smtClean="0"/>
              <a:t>Believed in </a:t>
            </a:r>
            <a:r>
              <a:rPr lang="en-US" sz="4000" u="sng" dirty="0" smtClean="0"/>
              <a:t>afterlife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Osiris – god of the dead</a:t>
            </a:r>
          </a:p>
          <a:p>
            <a:endParaRPr lang="en-US" dirty="0"/>
          </a:p>
        </p:txBody>
      </p:sp>
      <p:pic>
        <p:nvPicPr>
          <p:cNvPr id="4" name="Picture 5" descr="osir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1913" y="1066800"/>
            <a:ext cx="3727450" cy="5715000"/>
          </a:xfrm>
          <a:prstGeom prst="rect">
            <a:avLst/>
          </a:prstGeom>
          <a:noFill/>
        </p:spPr>
      </p:pic>
      <p:pic>
        <p:nvPicPr>
          <p:cNvPr id="5" name="Picture 5" descr="osir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4313" y="1219200"/>
            <a:ext cx="37274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6000" b="1"/>
              <a:t>Social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868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/>
              <a:t>Very </a:t>
            </a:r>
            <a:r>
              <a:rPr lang="en-US" sz="4800" u="sng"/>
              <a:t>different</a:t>
            </a:r>
            <a:r>
              <a:rPr lang="en-US" sz="4800"/>
              <a:t> from the </a:t>
            </a:r>
            <a:r>
              <a:rPr lang="en-US" sz="4800" u="sng"/>
              <a:t>city-states</a:t>
            </a:r>
            <a:r>
              <a:rPr lang="en-US" sz="4800"/>
              <a:t> of </a:t>
            </a:r>
            <a:r>
              <a:rPr lang="en-US" sz="4800" u="sng"/>
              <a:t>Mesopotamia</a:t>
            </a:r>
          </a:p>
          <a:p>
            <a:pPr>
              <a:lnSpc>
                <a:spcPct val="90000"/>
              </a:lnSpc>
            </a:pPr>
            <a:r>
              <a:rPr lang="en-US" sz="4800"/>
              <a:t>Egypt’s united kingdom allowed</a:t>
            </a:r>
          </a:p>
          <a:p>
            <a:pPr lvl="1">
              <a:lnSpc>
                <a:spcPct val="90000"/>
              </a:lnSpc>
            </a:pPr>
            <a:r>
              <a:rPr lang="en-US" sz="4400"/>
              <a:t>High degree of </a:t>
            </a:r>
            <a:r>
              <a:rPr lang="en-US" sz="4400" u="sng"/>
              <a:t>unity</a:t>
            </a:r>
          </a:p>
          <a:p>
            <a:pPr lvl="1">
              <a:lnSpc>
                <a:spcPct val="90000"/>
              </a:lnSpc>
            </a:pPr>
            <a:r>
              <a:rPr lang="en-US" sz="4400"/>
              <a:t>Stability</a:t>
            </a:r>
          </a:p>
          <a:p>
            <a:pPr lvl="1">
              <a:lnSpc>
                <a:spcPct val="90000"/>
              </a:lnSpc>
            </a:pPr>
            <a:r>
              <a:rPr lang="en-US" sz="4400"/>
              <a:t>Cultural </a:t>
            </a:r>
            <a:r>
              <a:rPr lang="en-US" sz="4400" u="sng"/>
              <a:t>continuity</a:t>
            </a:r>
            <a:r>
              <a:rPr lang="en-US" sz="4400"/>
              <a:t> (staying the same)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5400" b="1"/>
              <a:t>Life in Egyptian Society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1981200" y="1752600"/>
            <a:ext cx="5334000" cy="4648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3810000" y="3200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3352800" y="40386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2819400" y="50292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362200" y="57150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727450" y="1169988"/>
            <a:ext cx="191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Pharaoh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505200" y="2224088"/>
            <a:ext cx="2381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Royal Advisor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908425" y="3352800"/>
            <a:ext cx="1425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Priests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889250" y="4267200"/>
            <a:ext cx="3587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Traders/Merchants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854450" y="5683250"/>
            <a:ext cx="155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Slaves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971800" y="5059363"/>
            <a:ext cx="3297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Ordinary Citizens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6600" b="1"/>
              <a:t>Intellectual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46238"/>
            <a:ext cx="8991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800" b="1"/>
              <a:t>Developed writing = </a:t>
            </a:r>
            <a:r>
              <a:rPr lang="en-US" sz="4800" b="1" u="sng"/>
              <a:t>hieroglyphics</a:t>
            </a:r>
          </a:p>
          <a:p>
            <a:pPr lvl="1">
              <a:lnSpc>
                <a:spcPct val="90000"/>
              </a:lnSpc>
            </a:pPr>
            <a:r>
              <a:rPr lang="en-US" sz="4400" b="1" u="sng"/>
              <a:t>Pictographic</a:t>
            </a:r>
            <a:r>
              <a:rPr lang="en-US" sz="4400" b="1"/>
              <a:t> writing system</a:t>
            </a:r>
          </a:p>
          <a:p>
            <a:pPr>
              <a:lnSpc>
                <a:spcPct val="90000"/>
              </a:lnSpc>
            </a:pPr>
            <a:r>
              <a:rPr lang="en-US" sz="4800" b="1"/>
              <a:t>Developed written numbers for recording taxes</a:t>
            </a:r>
          </a:p>
          <a:p>
            <a:pPr lvl="1">
              <a:lnSpc>
                <a:spcPct val="90000"/>
              </a:lnSpc>
            </a:pPr>
            <a:r>
              <a:rPr lang="en-US" sz="4400" b="1"/>
              <a:t>Addition, subtraction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hieroglyph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6600" b="1"/>
              <a:t>Achievements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Knowledge in </a:t>
            </a:r>
            <a:r>
              <a:rPr lang="en-US" sz="3600" u="sng"/>
              <a:t>math</a:t>
            </a:r>
            <a:r>
              <a:rPr lang="en-US" sz="3600"/>
              <a:t> = skillful </a:t>
            </a:r>
            <a:r>
              <a:rPr lang="en-US" sz="3600" u="sng"/>
              <a:t>engineers</a:t>
            </a:r>
          </a:p>
          <a:p>
            <a:pPr lvl="1">
              <a:lnSpc>
                <a:spcPct val="90000"/>
              </a:lnSpc>
            </a:pPr>
            <a:r>
              <a:rPr lang="en-US" sz="3200" u="sng"/>
              <a:t>Pyramids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Palaces</a:t>
            </a:r>
          </a:p>
          <a:p>
            <a:pPr>
              <a:lnSpc>
                <a:spcPct val="90000"/>
              </a:lnSpc>
            </a:pPr>
            <a:r>
              <a:rPr lang="en-US" sz="3600"/>
              <a:t>Egyptian Architects </a:t>
            </a:r>
            <a:r>
              <a:rPr lang="en-US" sz="3600" u="sng"/>
              <a:t>first</a:t>
            </a:r>
            <a:r>
              <a:rPr lang="en-US" sz="3600"/>
              <a:t> to use </a:t>
            </a:r>
            <a:r>
              <a:rPr lang="en-US" sz="3600" u="sng"/>
              <a:t>stone</a:t>
            </a:r>
            <a:r>
              <a:rPr lang="en-US" sz="3600"/>
              <a:t> </a:t>
            </a:r>
            <a:r>
              <a:rPr lang="en-US" sz="3600" u="sng"/>
              <a:t>columns</a:t>
            </a:r>
            <a:r>
              <a:rPr lang="en-US" sz="3600"/>
              <a:t> in homes, palaces and temples</a:t>
            </a:r>
          </a:p>
          <a:p>
            <a:pPr>
              <a:lnSpc>
                <a:spcPct val="90000"/>
              </a:lnSpc>
            </a:pPr>
            <a:r>
              <a:rPr lang="en-US" sz="3600"/>
              <a:t>12 month, 365 day calendar from studying the stars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So accurate it was only </a:t>
            </a:r>
            <a:r>
              <a:rPr lang="en-US" sz="3200" u="sng"/>
              <a:t>6 hours</a:t>
            </a:r>
            <a:r>
              <a:rPr lang="en-US" sz="3200"/>
              <a:t> off from </a:t>
            </a:r>
            <a:r>
              <a:rPr lang="en-US" sz="3200" u="sng"/>
              <a:t>today’s</a:t>
            </a:r>
            <a:r>
              <a:rPr lang="en-US" sz="3200"/>
              <a:t> calendar year</a:t>
            </a:r>
          </a:p>
        </p:txBody>
      </p:sp>
      <p:pic>
        <p:nvPicPr>
          <p:cNvPr id="4" name="Picture 1029" descr="ps3228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0" y="3048000"/>
            <a:ext cx="3200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400" dirty="0" smtClean="0">
                <a:solidFill>
                  <a:srgbClr val="FF0000"/>
                </a:solidFill>
              </a:rPr>
              <a:t>Indus Valley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sz="7200"/>
              <a:t>Geography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5715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Wall of Mountains- sepereated India from the rest of Asia</a:t>
            </a:r>
          </a:p>
          <a:p>
            <a:pPr lvl="1">
              <a:lnSpc>
                <a:spcPct val="90000"/>
              </a:lnSpc>
            </a:pPr>
            <a:r>
              <a:rPr lang="en-US" sz="3400" u="sng"/>
              <a:t>Hindu</a:t>
            </a:r>
            <a:r>
              <a:rPr lang="en-US" sz="3400"/>
              <a:t> </a:t>
            </a:r>
            <a:r>
              <a:rPr lang="en-US" sz="3400" u="sng"/>
              <a:t>Kush</a:t>
            </a:r>
          </a:p>
          <a:p>
            <a:pPr lvl="1">
              <a:lnSpc>
                <a:spcPct val="90000"/>
              </a:lnSpc>
            </a:pPr>
            <a:r>
              <a:rPr lang="en-US" sz="3400" u="sng"/>
              <a:t>Himalaya</a:t>
            </a:r>
          </a:p>
          <a:p>
            <a:pPr lvl="1">
              <a:lnSpc>
                <a:spcPct val="90000"/>
              </a:lnSpc>
            </a:pPr>
            <a:r>
              <a:rPr lang="en-US" sz="3400"/>
              <a:t>Karakoram</a:t>
            </a:r>
          </a:p>
          <a:p>
            <a:pPr>
              <a:lnSpc>
                <a:spcPct val="90000"/>
              </a:lnSpc>
            </a:pPr>
            <a:r>
              <a:rPr lang="en-US" sz="3400"/>
              <a:t>This created an </a:t>
            </a:r>
            <a:r>
              <a:rPr lang="en-US" sz="3400" u="sng"/>
              <a:t>Indian</a:t>
            </a:r>
            <a:r>
              <a:rPr lang="en-US" sz="3400"/>
              <a:t> </a:t>
            </a:r>
            <a:r>
              <a:rPr lang="en-US" sz="3400" u="sng"/>
              <a:t>Sub</a:t>
            </a:r>
            <a:r>
              <a:rPr lang="en-US" sz="3400"/>
              <a:t>-</a:t>
            </a:r>
            <a:r>
              <a:rPr lang="en-US" sz="3400" u="sng"/>
              <a:t>Continent</a:t>
            </a:r>
          </a:p>
          <a:p>
            <a:pPr>
              <a:lnSpc>
                <a:spcPct val="90000"/>
              </a:lnSpc>
            </a:pPr>
            <a:r>
              <a:rPr lang="en-US" sz="3400"/>
              <a:t>Monsoons – trade winds that brought rain in the summer and dry wind in the winter</a:t>
            </a:r>
          </a:p>
          <a:p>
            <a:pPr>
              <a:lnSpc>
                <a:spcPct val="90000"/>
              </a:lnSpc>
            </a:pPr>
            <a:r>
              <a:rPr lang="en-US" sz="3400"/>
              <a:t>Major Rivers-</a:t>
            </a:r>
          </a:p>
          <a:p>
            <a:pPr lvl="1">
              <a:lnSpc>
                <a:spcPct val="90000"/>
              </a:lnSpc>
            </a:pPr>
            <a:r>
              <a:rPr lang="en-US" sz="3400" u="sng"/>
              <a:t>Indus</a:t>
            </a:r>
          </a:p>
          <a:p>
            <a:pPr lvl="1">
              <a:lnSpc>
                <a:spcPct val="90000"/>
              </a:lnSpc>
            </a:pPr>
            <a:r>
              <a:rPr lang="en-US" sz="3400" u="sng"/>
              <a:t>Ganges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1029" descr="Glacier(B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8800"/>
              <a:t>Political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371600"/>
            <a:ext cx="9448800" cy="4267200"/>
          </a:xfrm>
        </p:spPr>
        <p:txBody>
          <a:bodyPr/>
          <a:lstStyle/>
          <a:p>
            <a:r>
              <a:rPr lang="en-US" sz="4400"/>
              <a:t>Identically planned cities and construction </a:t>
            </a:r>
            <a:br>
              <a:rPr lang="en-US" sz="4400"/>
            </a:br>
            <a:r>
              <a:rPr lang="en-US" sz="4400"/>
              <a:t>suggests </a:t>
            </a:r>
            <a:br>
              <a:rPr lang="en-US" sz="4400"/>
            </a:br>
            <a:r>
              <a:rPr lang="en-US" sz="4400" b="1" u="sng"/>
              <a:t>a strong </a:t>
            </a:r>
            <a:br>
              <a:rPr lang="en-US" sz="4400" b="1" u="sng"/>
            </a:br>
            <a:r>
              <a:rPr lang="en-US" sz="4400" b="1" u="sng"/>
              <a:t>central </a:t>
            </a:r>
            <a:br>
              <a:rPr lang="en-US" sz="4400" b="1" u="sng"/>
            </a:br>
            <a:r>
              <a:rPr lang="en-US" sz="4400" b="1" u="sng"/>
              <a:t>government</a:t>
            </a:r>
          </a:p>
        </p:txBody>
      </p:sp>
      <p:pic>
        <p:nvPicPr>
          <p:cNvPr id="3081" name="Picture 9" descr="harappa_gran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509838"/>
            <a:ext cx="5715000" cy="3814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0" name="Group 82"/>
          <p:cNvGraphicFramePr>
            <a:graphicFrameLocks noGrp="1"/>
          </p:cNvGraphicFramePr>
          <p:nvPr>
            <p:ph type="tbl" idx="1"/>
          </p:nvPr>
        </p:nvGraphicFramePr>
        <p:xfrm>
          <a:off x="0" y="0"/>
          <a:ext cx="9144000" cy="7243889"/>
        </p:xfrm>
        <a:graphic>
          <a:graphicData uri="http://schemas.openxmlformats.org/drawingml/2006/table">
            <a:tbl>
              <a:tblPr/>
              <a:tblGrid>
                <a:gridCol w="1143000"/>
                <a:gridCol w="2971800"/>
                <a:gridCol w="2971800"/>
                <a:gridCol w="2057400"/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Environment/ Geography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Government/Religion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Achievements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6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Mesopotamia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Egypt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Indus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31" name="Text Box 83"/>
          <p:cNvSpPr txBox="1">
            <a:spLocks noChangeArrowheads="1"/>
          </p:cNvSpPr>
          <p:nvPr/>
        </p:nvSpPr>
        <p:spPr bwMode="auto">
          <a:xfrm>
            <a:off x="0" y="0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 descr="mohenjoda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10600"/>
              <a:t>Economic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4648200" cy="5105400"/>
          </a:xfrm>
        </p:spPr>
        <p:txBody>
          <a:bodyPr/>
          <a:lstStyle/>
          <a:p>
            <a:r>
              <a:rPr lang="en-US" sz="4400"/>
              <a:t>Traded long distances</a:t>
            </a:r>
          </a:p>
          <a:p>
            <a:r>
              <a:rPr lang="en-US" sz="4400"/>
              <a:t>Artifacts found show that </a:t>
            </a:r>
            <a:r>
              <a:rPr lang="en-US" sz="4400" u="sng"/>
              <a:t>Sumer</a:t>
            </a:r>
            <a:r>
              <a:rPr lang="en-US" sz="4400"/>
              <a:t> and Indus traded for about </a:t>
            </a:r>
            <a:r>
              <a:rPr lang="en-US" sz="4400" u="sng"/>
              <a:t>350</a:t>
            </a:r>
            <a:r>
              <a:rPr lang="en-US" sz="4400"/>
              <a:t> years</a:t>
            </a:r>
          </a:p>
        </p:txBody>
      </p:sp>
      <p:pic>
        <p:nvPicPr>
          <p:cNvPr id="37893" name="Picture 5" descr="040699sci-early-writing"/>
          <p:cNvPicPr>
            <a:picLocks noChangeAspect="1" noChangeArrowheads="1"/>
          </p:cNvPicPr>
          <p:nvPr/>
        </p:nvPicPr>
        <p:blipFill>
          <a:blip r:embed="rId3" cstate="print"/>
          <a:srcRect t="3636" b="9091"/>
          <a:stretch>
            <a:fillRect/>
          </a:stretch>
        </p:blipFill>
        <p:spPr bwMode="auto">
          <a:xfrm>
            <a:off x="4495800" y="1631950"/>
            <a:ext cx="4572000" cy="438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10600"/>
              <a:t>Religious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3962400" cy="5181600"/>
          </a:xfrm>
        </p:spPr>
        <p:txBody>
          <a:bodyPr>
            <a:normAutofit lnSpcReduction="10000"/>
          </a:bodyPr>
          <a:lstStyle/>
          <a:p>
            <a:r>
              <a:rPr lang="en-US" sz="4000"/>
              <a:t>Artifacts show links to modern </a:t>
            </a:r>
            <a:r>
              <a:rPr lang="en-US" sz="4000" u="sng"/>
              <a:t>Hindu</a:t>
            </a:r>
            <a:r>
              <a:rPr lang="en-US" sz="4000"/>
              <a:t> Culture</a:t>
            </a:r>
          </a:p>
          <a:p>
            <a:pPr lvl="1"/>
            <a:r>
              <a:rPr lang="en-US" sz="3600" u="sng"/>
              <a:t>Shiva</a:t>
            </a:r>
            <a:r>
              <a:rPr lang="en-US" sz="3600"/>
              <a:t>- is a major Hindu god</a:t>
            </a:r>
          </a:p>
          <a:p>
            <a:r>
              <a:rPr lang="en-US" sz="4000"/>
              <a:t>Worshipped </a:t>
            </a:r>
            <a:r>
              <a:rPr lang="en-US" sz="4000" u="sng"/>
              <a:t>Cows</a:t>
            </a:r>
          </a:p>
        </p:txBody>
      </p:sp>
      <p:pic>
        <p:nvPicPr>
          <p:cNvPr id="36867" name="Picture 3" descr="Pashupa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00200"/>
            <a:ext cx="4979988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10600"/>
              <a:t>Social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61722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800"/>
              <a:t>Civilization was generally stable</a:t>
            </a:r>
          </a:p>
          <a:p>
            <a:pPr>
              <a:lnSpc>
                <a:spcPct val="90000"/>
              </a:lnSpc>
            </a:pPr>
            <a:r>
              <a:rPr lang="en-US" sz="3800"/>
              <a:t>Same kinds of </a:t>
            </a:r>
            <a:r>
              <a:rPr lang="en-US" sz="3800" u="sng"/>
              <a:t>houses </a:t>
            </a:r>
            <a:r>
              <a:rPr lang="en-US" sz="3800"/>
              <a:t>suggests little </a:t>
            </a:r>
            <a:r>
              <a:rPr lang="en-US" sz="3800" u="sng"/>
              <a:t>social</a:t>
            </a:r>
            <a:r>
              <a:rPr lang="en-US" sz="3800"/>
              <a:t> </a:t>
            </a:r>
            <a:r>
              <a:rPr lang="en-US" sz="3800" u="sng"/>
              <a:t>differences</a:t>
            </a:r>
          </a:p>
          <a:p>
            <a:pPr>
              <a:lnSpc>
                <a:spcPct val="90000"/>
              </a:lnSpc>
            </a:pPr>
            <a:r>
              <a:rPr lang="en-US" sz="3800"/>
              <a:t>Toys were found for children – this shows prosperity since they can make things they do not </a:t>
            </a:r>
            <a:r>
              <a:rPr lang="en-US" sz="3800" u="sng"/>
              <a:t>NEED</a:t>
            </a:r>
            <a:r>
              <a:rPr lang="en-US" sz="3800"/>
              <a:t> to survive</a:t>
            </a:r>
          </a:p>
        </p:txBody>
      </p:sp>
      <p:pic>
        <p:nvPicPr>
          <p:cNvPr id="35843" name="Picture 3" descr="gec02lebax23x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828800"/>
            <a:ext cx="37338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10600"/>
              <a:t>Intellectual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01000" cy="4572000"/>
          </a:xfrm>
        </p:spPr>
        <p:txBody>
          <a:bodyPr>
            <a:normAutofit fontScale="92500"/>
          </a:bodyPr>
          <a:lstStyle/>
          <a:p>
            <a:r>
              <a:rPr lang="en-US" sz="4000"/>
              <a:t>Solved the problem of </a:t>
            </a:r>
            <a:r>
              <a:rPr lang="en-US" sz="4000" u="sng"/>
              <a:t>plumbing</a:t>
            </a:r>
          </a:p>
          <a:p>
            <a:r>
              <a:rPr lang="en-US" sz="4000"/>
              <a:t>Built extensive plumbing systems</a:t>
            </a:r>
          </a:p>
          <a:p>
            <a:pPr lvl="1"/>
            <a:r>
              <a:rPr lang="en-US" sz="3600"/>
              <a:t>Private </a:t>
            </a:r>
            <a:r>
              <a:rPr lang="en-US" sz="3600" u="sng"/>
              <a:t>bath</a:t>
            </a:r>
            <a:r>
              <a:rPr lang="en-US" sz="3600"/>
              <a:t> and </a:t>
            </a:r>
            <a:r>
              <a:rPr lang="en-US" sz="3600" u="sng"/>
              <a:t>toilet</a:t>
            </a:r>
            <a:r>
              <a:rPr lang="en-US" sz="3600"/>
              <a:t> for every house</a:t>
            </a:r>
          </a:p>
          <a:p>
            <a:pPr lvl="1"/>
            <a:r>
              <a:rPr lang="en-US" sz="3600"/>
              <a:t>Toilets made of </a:t>
            </a:r>
            <a:r>
              <a:rPr lang="en-US" sz="3600" u="sng"/>
              <a:t>brick</a:t>
            </a:r>
            <a:r>
              <a:rPr lang="en-US" sz="3600"/>
              <a:t> with </a:t>
            </a:r>
            <a:r>
              <a:rPr lang="en-US" sz="3600" u="sng"/>
              <a:t>wooden</a:t>
            </a:r>
            <a:r>
              <a:rPr lang="en-US" sz="3600"/>
              <a:t> seats</a:t>
            </a:r>
          </a:p>
          <a:p>
            <a:pPr lvl="1"/>
            <a:r>
              <a:rPr lang="en-US" sz="3600"/>
              <a:t>Pipes connected underground sewer system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027" descr="latrineHRarea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68825" cy="6858000"/>
          </a:xfrm>
          <a:prstGeom prst="rect">
            <a:avLst/>
          </a:prstGeom>
          <a:noFill/>
        </p:spPr>
      </p:pic>
      <p:pic>
        <p:nvPicPr>
          <p:cNvPr id="12293" name="Picture 1029" descr="latrineHRarea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688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8000"/>
              <a:t>Achievements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791200"/>
          </a:xfrm>
        </p:spPr>
        <p:txBody>
          <a:bodyPr/>
          <a:lstStyle/>
          <a:p>
            <a:r>
              <a:rPr lang="en-US" sz="4000"/>
              <a:t>Sophisticated city planning – very detailed and organized</a:t>
            </a:r>
          </a:p>
          <a:p>
            <a:pPr lvl="1"/>
            <a:r>
              <a:rPr lang="en-US" sz="3600"/>
              <a:t>Used a </a:t>
            </a:r>
            <a:r>
              <a:rPr lang="en-US" sz="3600" u="sng"/>
              <a:t>grid</a:t>
            </a:r>
            <a:r>
              <a:rPr lang="en-US" sz="3600"/>
              <a:t> system</a:t>
            </a:r>
          </a:p>
          <a:p>
            <a:r>
              <a:rPr lang="en-US" sz="4000" u="sng"/>
              <a:t>Citadel</a:t>
            </a:r>
            <a:r>
              <a:rPr lang="en-US" sz="4000"/>
              <a:t> – a fortified area surrounded by a wall that protected the major buildings in the city</a:t>
            </a:r>
          </a:p>
          <a:p>
            <a:pPr lvl="1"/>
            <a:r>
              <a:rPr lang="en-US" sz="3600"/>
              <a:t>Public buildings, bath, granaries and religious quarters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027" descr="mohenjo-da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8001000" y="76200"/>
            <a:ext cx="838200" cy="1371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F8FC5A"/>
                    </a:gs>
                    <a:gs pos="100000">
                      <a:srgbClr val="FF0000"/>
                    </a:gs>
                  </a:gsLst>
                  <a:lin ang="2700000" scaled="1"/>
                </a:gradFill>
                <a:latin typeface="Impact"/>
              </a:rPr>
              <a:t>C</a:t>
            </a: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7924800" y="1600200"/>
            <a:ext cx="914400" cy="100171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8FC5A"/>
                    </a:gs>
                    <a:gs pos="50000">
                      <a:srgbClr val="FF0000"/>
                    </a:gs>
                    <a:gs pos="100000">
                      <a:srgbClr val="F8FC5A"/>
                    </a:gs>
                  </a:gsLst>
                  <a:lin ang="2700000" scaled="1"/>
                </a:gradFill>
                <a:latin typeface="Impact"/>
              </a:rPr>
              <a:t>H</a:t>
            </a: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8229600" y="2971800"/>
            <a:ext cx="609600" cy="838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F8FC5A"/>
                    </a:gs>
                    <a:gs pos="100000">
                      <a:srgbClr val="FF0000"/>
                    </a:gs>
                  </a:gsLst>
                  <a:lin ang="2700000" scaled="1"/>
                </a:gradFill>
                <a:latin typeface="Impact"/>
              </a:rPr>
              <a:t>I</a:t>
            </a:r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8077200" y="4191000"/>
            <a:ext cx="762000" cy="100171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8FC5A"/>
                    </a:gs>
                    <a:gs pos="50000">
                      <a:srgbClr val="FF0000"/>
                    </a:gs>
                    <a:gs pos="100000">
                      <a:srgbClr val="F8FC5A"/>
                    </a:gs>
                  </a:gsLst>
                  <a:lin ang="2700000" scaled="1"/>
                </a:gradFill>
                <a:latin typeface="Impact"/>
              </a:rPr>
              <a:t>N</a:t>
            </a: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8077200" y="5562600"/>
            <a:ext cx="914400" cy="92551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5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F8FC5A"/>
                    </a:gs>
                    <a:gs pos="100000">
                      <a:srgbClr val="FF0000"/>
                    </a:gs>
                  </a:gsLst>
                  <a:lin ang="2700000" scaled="1"/>
                </a:gradFill>
                <a:latin typeface="Impact"/>
              </a:rPr>
              <a:t>A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82550" y="6510338"/>
            <a:ext cx="3657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Copyright © Clara Kim 2007. All rights reserved.</a:t>
            </a:r>
            <a:endParaRPr lang="en-US" sz="1800" b="1"/>
          </a:p>
        </p:txBody>
      </p:sp>
      <p:pic>
        <p:nvPicPr>
          <p:cNvPr id="4105" name="Picture 1033" descr="chinese-art-painting-Mi55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391400" cy="6880225"/>
          </a:xfrm>
          <a:prstGeom prst="rect">
            <a:avLst/>
          </a:prstGeom>
          <a:noFill/>
        </p:spPr>
      </p:pic>
      <p:sp>
        <p:nvSpPr>
          <p:cNvPr id="4106" name="Text Box 1034"/>
          <p:cNvSpPr txBox="1">
            <a:spLocks noChangeArrowheads="1"/>
          </p:cNvSpPr>
          <p:nvPr/>
        </p:nvSpPr>
        <p:spPr bwMode="auto">
          <a:xfrm>
            <a:off x="82550" y="6583363"/>
            <a:ext cx="3657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Copyright © Clara Kim 2007. All rights reserved.</a:t>
            </a:r>
            <a:endParaRPr lang="en-US" sz="1800" b="1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67" name="Picture 35" descr="pacific_ocean_picture_mg59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1981200"/>
            <a:ext cx="4457700" cy="2962275"/>
          </a:xfrm>
          <a:prstGeom prst="rect">
            <a:avLst/>
          </a:prstGeom>
          <a:noFill/>
        </p:spPr>
      </p:pic>
      <p:pic>
        <p:nvPicPr>
          <p:cNvPr id="18469" name="Picture 37" descr="Himalayas_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152900"/>
            <a:ext cx="6953250" cy="2705100"/>
          </a:xfrm>
          <a:prstGeom prst="rect">
            <a:avLst/>
          </a:prstGeom>
          <a:noFill/>
        </p:spPr>
      </p:pic>
      <p:pic>
        <p:nvPicPr>
          <p:cNvPr id="18463" name="Picture 31" descr="desert%20vi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0"/>
            <a:ext cx="4572000" cy="3028950"/>
          </a:xfrm>
          <a:prstGeom prst="rect">
            <a:avLst/>
          </a:prstGeom>
          <a:noFill/>
        </p:spPr>
      </p:pic>
      <p:pic>
        <p:nvPicPr>
          <p:cNvPr id="18465" name="Picture 33" descr="desert2"/>
          <p:cNvPicPr>
            <a:picLocks noChangeAspect="1" noChangeArrowheads="1"/>
          </p:cNvPicPr>
          <p:nvPr/>
        </p:nvPicPr>
        <p:blipFill>
          <a:blip r:embed="rId6" cstate="print"/>
          <a:srcRect t="31580"/>
          <a:stretch>
            <a:fillRect/>
          </a:stretch>
        </p:blipFill>
        <p:spPr bwMode="auto">
          <a:xfrm>
            <a:off x="2133600" y="0"/>
            <a:ext cx="5181600" cy="2416175"/>
          </a:xfrm>
          <a:prstGeom prst="rect">
            <a:avLst/>
          </a:prstGeom>
          <a:noFill/>
        </p:spPr>
      </p:pic>
      <p:pic>
        <p:nvPicPr>
          <p:cNvPr id="18448" name="Picture 16" descr="China%20ma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1905000"/>
            <a:ext cx="2590800" cy="2368550"/>
          </a:xfrm>
          <a:prstGeom prst="rect">
            <a:avLst/>
          </a:prstGeom>
          <a:noFill/>
        </p:spPr>
      </p:pic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3352800" y="90488"/>
            <a:ext cx="2632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GOBI DESERT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6248400" y="2514600"/>
            <a:ext cx="258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PACIFIC OCEAN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4953000" y="4876800"/>
            <a:ext cx="236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C0099"/>
                </a:solidFill>
              </a:rPr>
              <a:t>HIMALAYA </a:t>
            </a:r>
            <a:br>
              <a:rPr lang="en-US" sz="2400" b="1">
                <a:solidFill>
                  <a:srgbClr val="CC0099"/>
                </a:solidFill>
              </a:rPr>
            </a:br>
            <a:r>
              <a:rPr lang="en-US" sz="2400" b="1">
                <a:solidFill>
                  <a:srgbClr val="CC0099"/>
                </a:solidFill>
              </a:rPr>
              <a:t>MOUNTAINS</a:t>
            </a:r>
          </a:p>
        </p:txBody>
      </p:sp>
      <p:sp>
        <p:nvSpPr>
          <p:cNvPr id="18453" name="AutoShape 21" descr="image?id=98356&amp;rendTypeId=4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8455" name="AutoShape 23" descr="image?id=98356&amp;rendTypeId=4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8457" name="AutoShape 25" descr="image?id=98356&amp;rendTypeId=4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0" y="2286000"/>
            <a:ext cx="3538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TAKLIMAKAN DESERT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Mesopotmia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Picture 6" descr="mesopotam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sz="6600" b="1"/>
              <a:t>Geography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438"/>
            <a:ext cx="8991600" cy="4906962"/>
          </a:xfrm>
        </p:spPr>
        <p:txBody>
          <a:bodyPr>
            <a:normAutofit lnSpcReduction="10000"/>
          </a:bodyPr>
          <a:lstStyle/>
          <a:p>
            <a:r>
              <a:rPr lang="en-US" sz="4400" b="1"/>
              <a:t>Surrounded by natural barriers on all cardinal directions</a:t>
            </a:r>
          </a:p>
          <a:p>
            <a:pPr lvl="1"/>
            <a:r>
              <a:rPr lang="en-US" sz="4000" b="1"/>
              <a:t>North: </a:t>
            </a:r>
            <a:r>
              <a:rPr lang="en-US" sz="4000" b="1" u="sng"/>
              <a:t>Gobi Desert</a:t>
            </a:r>
          </a:p>
          <a:p>
            <a:pPr lvl="1"/>
            <a:r>
              <a:rPr lang="en-US" sz="4000" b="1"/>
              <a:t>East: </a:t>
            </a:r>
            <a:r>
              <a:rPr lang="en-US" sz="4000" b="1" u="sng"/>
              <a:t>Pacific Ocean</a:t>
            </a:r>
          </a:p>
          <a:p>
            <a:pPr lvl="1"/>
            <a:r>
              <a:rPr lang="en-US" sz="4000" b="1"/>
              <a:t>South: Himalaya Mountains</a:t>
            </a:r>
          </a:p>
          <a:p>
            <a:pPr lvl="1"/>
            <a:r>
              <a:rPr lang="en-US" sz="4000" b="1"/>
              <a:t>West: </a:t>
            </a:r>
            <a:r>
              <a:rPr lang="en-US" sz="4000" b="1" u="sng"/>
              <a:t>Taklaman Desert</a:t>
            </a:r>
            <a:r>
              <a:rPr lang="en-US" sz="4000" b="1"/>
              <a:t> and </a:t>
            </a:r>
            <a:r>
              <a:rPr lang="en-US" sz="4000" b="1" u="sng"/>
              <a:t>Plateau of Tibet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sz="6600" b="1"/>
              <a:t>Geography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295400"/>
            <a:ext cx="9144000" cy="4953000"/>
          </a:xfrm>
        </p:spPr>
        <p:txBody>
          <a:bodyPr/>
          <a:lstStyle/>
          <a:p>
            <a:r>
              <a:rPr lang="en-US" sz="4400" b="1"/>
              <a:t>Fertile plain found between 2 major rivers</a:t>
            </a:r>
          </a:p>
          <a:p>
            <a:pPr lvl="1"/>
            <a:r>
              <a:rPr lang="en-US" sz="4000" b="1"/>
              <a:t>1. </a:t>
            </a:r>
            <a:r>
              <a:rPr lang="en-US" sz="4000" b="1" u="sng"/>
              <a:t>Huang He</a:t>
            </a:r>
            <a:r>
              <a:rPr lang="en-US" sz="4000" b="1"/>
              <a:t> (Yellow River)</a:t>
            </a:r>
          </a:p>
          <a:p>
            <a:pPr lvl="2"/>
            <a:r>
              <a:rPr lang="en-US" sz="3600" b="1"/>
              <a:t>Floods left behind LOESS: </a:t>
            </a:r>
            <a:r>
              <a:rPr lang="en-US" sz="3600" b="1" u="sng"/>
              <a:t>yellow silt</a:t>
            </a:r>
          </a:p>
          <a:p>
            <a:pPr lvl="1"/>
            <a:r>
              <a:rPr lang="en-US" sz="4000" b="1"/>
              <a:t>2. </a:t>
            </a:r>
            <a:r>
              <a:rPr lang="en-US" sz="4000" b="1" u="sng"/>
              <a:t>Yangtze</a:t>
            </a:r>
            <a:r>
              <a:rPr lang="en-US" sz="4000" b="1"/>
              <a:t> River</a:t>
            </a:r>
          </a:p>
          <a:p>
            <a:r>
              <a:rPr lang="en-US" sz="4400" b="1"/>
              <a:t>Flooded </a:t>
            </a:r>
            <a:r>
              <a:rPr lang="en-US" sz="4400" b="1" u="sng"/>
              <a:t>unpredictably</a:t>
            </a:r>
          </a:p>
          <a:p>
            <a:endParaRPr lang="en-US" sz="4400" b="1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0903-402"/>
          <p:cNvPicPr>
            <a:picLocks noChangeAspect="1" noChangeArrowheads="1"/>
          </p:cNvPicPr>
          <p:nvPr/>
        </p:nvPicPr>
        <p:blipFill>
          <a:blip r:embed="rId3" cstate="print"/>
          <a:srcRect l="1666" t="1111" r="1666" b="3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143000" y="381000"/>
            <a:ext cx="679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FontTx/>
              <a:buChar char="–"/>
            </a:pPr>
            <a:r>
              <a:rPr lang="en-US" sz="4000" b="1" u="sng"/>
              <a:t>Huang He</a:t>
            </a:r>
            <a:r>
              <a:rPr lang="en-US" sz="4000" b="1"/>
              <a:t> (Yellow River)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12" descr="image?id=96642&amp;rendTypeId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2743200" y="228600"/>
            <a:ext cx="38814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u="sng"/>
              <a:t>Yangtze</a:t>
            </a:r>
            <a:r>
              <a:rPr lang="en-US" sz="4400" b="1"/>
              <a:t> River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20763"/>
          </a:xfrm>
        </p:spPr>
        <p:txBody>
          <a:bodyPr>
            <a:normAutofit fontScale="90000"/>
          </a:bodyPr>
          <a:lstStyle/>
          <a:p>
            <a:r>
              <a:rPr lang="en-US" sz="6600" b="1"/>
              <a:t>Political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/>
              <a:t>Ruled by dynasties</a:t>
            </a:r>
          </a:p>
          <a:p>
            <a:pPr>
              <a:lnSpc>
                <a:spcPct val="90000"/>
              </a:lnSpc>
            </a:pPr>
            <a:r>
              <a:rPr lang="en-US" sz="3600" b="1"/>
              <a:t>As Mesopotamia, Egypt and Indus were declining, </a:t>
            </a:r>
            <a:r>
              <a:rPr lang="en-US" sz="3600" b="1" u="sng"/>
              <a:t>Shang</a:t>
            </a:r>
            <a:r>
              <a:rPr lang="en-US" sz="3600" b="1"/>
              <a:t> </a:t>
            </a:r>
            <a:r>
              <a:rPr lang="en-US" sz="3600" b="1" u="sng"/>
              <a:t>Dynasty</a:t>
            </a:r>
            <a:r>
              <a:rPr lang="en-US" sz="3600" b="1"/>
              <a:t> in China was rising to power</a:t>
            </a:r>
          </a:p>
          <a:p>
            <a:pPr>
              <a:lnSpc>
                <a:spcPct val="90000"/>
              </a:lnSpc>
            </a:pPr>
            <a:r>
              <a:rPr lang="en-US" sz="3600" b="1"/>
              <a:t>Zhou Dynasty</a:t>
            </a:r>
          </a:p>
          <a:p>
            <a:pPr lvl="1">
              <a:lnSpc>
                <a:spcPct val="90000"/>
              </a:lnSpc>
            </a:pPr>
            <a:r>
              <a:rPr lang="en-US" sz="3200" b="1" u="sng"/>
              <a:t>Mandate of Heaven</a:t>
            </a:r>
            <a:r>
              <a:rPr lang="en-US" sz="3200" b="1"/>
              <a:t>: Justification through right of God</a:t>
            </a:r>
          </a:p>
          <a:p>
            <a:pPr lvl="1">
              <a:lnSpc>
                <a:spcPct val="90000"/>
              </a:lnSpc>
            </a:pPr>
            <a:r>
              <a:rPr lang="en-US" sz="3200" b="1" u="sng"/>
              <a:t>Dynastic Cycle</a:t>
            </a:r>
            <a:r>
              <a:rPr lang="en-US" sz="3200" b="1"/>
              <a:t>: Pattern of the rise and fall of dynasties</a:t>
            </a:r>
          </a:p>
          <a:p>
            <a:pPr lvl="1">
              <a:lnSpc>
                <a:spcPct val="90000"/>
              </a:lnSpc>
            </a:pPr>
            <a:r>
              <a:rPr lang="en-US" sz="3200" b="1" u="sng"/>
              <a:t>Feudalism</a:t>
            </a:r>
            <a:r>
              <a:rPr lang="en-US" sz="3200" b="1"/>
              <a:t>: nobles have permission from Kings to own and work king’s land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Dynastic%20cycle%20info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9144000" cy="6853238"/>
          </a:xfrm>
          <a:prstGeom prst="rect">
            <a:avLst/>
          </a:prstGeom>
          <a:noFill/>
        </p:spPr>
      </p:pic>
      <p:pic>
        <p:nvPicPr>
          <p:cNvPr id="27653" name="Picture 5" descr="chinese_leDu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286000"/>
            <a:ext cx="2036763" cy="232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96963"/>
          </a:xfrm>
        </p:spPr>
        <p:txBody>
          <a:bodyPr>
            <a:normAutofit fontScale="90000"/>
          </a:bodyPr>
          <a:lstStyle/>
          <a:p>
            <a:r>
              <a:rPr lang="en-US" sz="6600" b="1"/>
              <a:t>Economic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5562600" cy="5059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/>
              <a:t>Because of China’s isolation by </a:t>
            </a:r>
            <a:r>
              <a:rPr lang="en-US" sz="4400" u="sng"/>
              <a:t>natural barriers</a:t>
            </a:r>
            <a:r>
              <a:rPr lang="en-US" sz="4400"/>
              <a:t>, early settlers had to supply their own goods within China</a:t>
            </a:r>
          </a:p>
          <a:p>
            <a:pPr>
              <a:lnSpc>
                <a:spcPct val="90000"/>
              </a:lnSpc>
            </a:pPr>
            <a:r>
              <a:rPr lang="en-US" sz="4400"/>
              <a:t>Not much trade outside of China</a:t>
            </a:r>
          </a:p>
        </p:txBody>
      </p:sp>
      <p:pic>
        <p:nvPicPr>
          <p:cNvPr id="4101" name="Picture 5" descr="shs_SadPup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590800"/>
            <a:ext cx="3886200" cy="2581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800" b="1"/>
              <a:t>Religious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5638800" cy="609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u="sng"/>
              <a:t>Family</a:t>
            </a:r>
            <a:r>
              <a:rPr lang="en-US" sz="4000"/>
              <a:t> and </a:t>
            </a:r>
            <a:r>
              <a:rPr lang="en-US" sz="4000" u="sng"/>
              <a:t>Religion</a:t>
            </a:r>
            <a:r>
              <a:rPr lang="en-US" sz="4000"/>
              <a:t> are closely linked</a:t>
            </a:r>
          </a:p>
          <a:p>
            <a:pPr lvl="1">
              <a:lnSpc>
                <a:spcPct val="90000"/>
              </a:lnSpc>
            </a:pPr>
            <a:r>
              <a:rPr lang="en-US" sz="3600"/>
              <a:t>Prayed to </a:t>
            </a:r>
            <a:r>
              <a:rPr lang="en-US" sz="3600" u="sng"/>
              <a:t>ancestors</a:t>
            </a:r>
            <a:r>
              <a:rPr lang="en-US" sz="3600"/>
              <a:t> because </a:t>
            </a:r>
            <a:r>
              <a:rPr lang="en-US" sz="3200"/>
              <a:t>they</a:t>
            </a:r>
            <a:r>
              <a:rPr lang="en-US" sz="3600"/>
              <a:t> thought their ancestors could bring them luck or disaster</a:t>
            </a:r>
          </a:p>
          <a:p>
            <a:pPr lvl="1">
              <a:lnSpc>
                <a:spcPct val="90000"/>
              </a:lnSpc>
            </a:pPr>
            <a:r>
              <a:rPr lang="en-US" sz="3600"/>
              <a:t>Consulted the gods through ancestors</a:t>
            </a:r>
          </a:p>
          <a:p>
            <a:pPr>
              <a:lnSpc>
                <a:spcPct val="90000"/>
              </a:lnSpc>
            </a:pPr>
            <a:r>
              <a:rPr lang="en-US" sz="4000" u="sng"/>
              <a:t>Shang Di</a:t>
            </a:r>
            <a:r>
              <a:rPr lang="en-US" sz="4000"/>
              <a:t> – Supreme God</a:t>
            </a:r>
          </a:p>
        </p:txBody>
      </p:sp>
      <p:pic>
        <p:nvPicPr>
          <p:cNvPr id="6151" name="Picture 7" descr="mulan_r2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429000"/>
            <a:ext cx="4267200" cy="2395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sz="6600" b="1"/>
              <a:t>Social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10600" cy="4648200"/>
          </a:xfrm>
        </p:spPr>
        <p:txBody>
          <a:bodyPr/>
          <a:lstStyle/>
          <a:p>
            <a:r>
              <a:rPr lang="en-US" sz="4400" b="1"/>
              <a:t>Society was sharply divided between </a:t>
            </a:r>
            <a:r>
              <a:rPr lang="en-US" sz="4400" b="1" u="sng"/>
              <a:t>nobles</a:t>
            </a:r>
            <a:r>
              <a:rPr lang="en-US" sz="4400" b="1"/>
              <a:t> and </a:t>
            </a:r>
            <a:r>
              <a:rPr lang="en-US" sz="4400" b="1" u="sng"/>
              <a:t>peasants</a:t>
            </a:r>
          </a:p>
          <a:p>
            <a:r>
              <a:rPr lang="en-US" sz="4400" b="1"/>
              <a:t>Family was </a:t>
            </a:r>
            <a:r>
              <a:rPr lang="en-US" sz="4400" b="1" u="sng"/>
              <a:t>central to society</a:t>
            </a:r>
          </a:p>
          <a:p>
            <a:r>
              <a:rPr lang="en-US" sz="4400" b="1"/>
              <a:t>Had arranged marriages</a:t>
            </a:r>
          </a:p>
          <a:p>
            <a:r>
              <a:rPr lang="en-US" sz="4400" b="1"/>
              <a:t>Group was more important than the </a:t>
            </a:r>
            <a:r>
              <a:rPr lang="en-US" sz="4400" b="1" u="sng"/>
              <a:t>individual</a:t>
            </a:r>
          </a:p>
          <a:p>
            <a:endParaRPr lang="en-US" sz="4400" b="1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 rot="-2154378">
            <a:off x="152400" y="3962400"/>
            <a:ext cx="21732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/>
              <a:t>Society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 rot="-570868">
            <a:off x="3505200" y="381000"/>
            <a:ext cx="21732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/>
              <a:t>Society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 rot="4527265">
            <a:off x="6666706" y="3104357"/>
            <a:ext cx="21732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/>
              <a:t>Society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 rot="1570871">
            <a:off x="228600" y="1295400"/>
            <a:ext cx="21732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/>
              <a:t>Society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 rot="-2154378">
            <a:off x="6248400" y="52578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/>
              <a:t>Society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 rot="2340827">
            <a:off x="6665913" y="914400"/>
            <a:ext cx="21732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/>
              <a:t>Society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 rot="1246812">
            <a:off x="1219200" y="5638800"/>
            <a:ext cx="21732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/>
              <a:t>Society</a:t>
            </a:r>
          </a:p>
        </p:txBody>
      </p:sp>
      <p:pic>
        <p:nvPicPr>
          <p:cNvPr id="19470" name="Picture 14" descr="3043900_2_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295400"/>
            <a:ext cx="387032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5400" b="1"/>
              <a:t>The Fertile Crescent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371600"/>
            <a:ext cx="4038600" cy="4525963"/>
          </a:xfrm>
        </p:spPr>
        <p:txBody>
          <a:bodyPr/>
          <a:lstStyle/>
          <a:p>
            <a:r>
              <a:rPr lang="en-US" sz="4000"/>
              <a:t>Arc of land </a:t>
            </a:r>
            <a:r>
              <a:rPr lang="en-US" sz="4000" u="sng"/>
              <a:t>between</a:t>
            </a:r>
            <a:r>
              <a:rPr lang="en-US" sz="4000"/>
              <a:t> the </a:t>
            </a:r>
            <a:r>
              <a:rPr lang="en-US" sz="4000" u="sng"/>
              <a:t>Persian Gulf</a:t>
            </a:r>
            <a:r>
              <a:rPr lang="en-US" sz="4000"/>
              <a:t> and the </a:t>
            </a:r>
            <a:r>
              <a:rPr lang="en-US" sz="4000" u="sng"/>
              <a:t>Mediterranean Sea</a:t>
            </a:r>
            <a:r>
              <a:rPr lang="en-US" sz="4000"/>
              <a:t> in Southwest Asia</a:t>
            </a:r>
          </a:p>
          <a:p>
            <a:endParaRPr lang="en-US" sz="4000"/>
          </a:p>
        </p:txBody>
      </p:sp>
      <p:pic>
        <p:nvPicPr>
          <p:cNvPr id="3081" name="Picture 9" descr="fertile%20cresc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650" y="838200"/>
            <a:ext cx="5068888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20763"/>
          </a:xfrm>
        </p:spPr>
        <p:txBody>
          <a:bodyPr>
            <a:normAutofit fontScale="90000"/>
          </a:bodyPr>
          <a:lstStyle/>
          <a:p>
            <a:r>
              <a:rPr lang="en-US" sz="6600" b="1"/>
              <a:t>Intellectual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265238"/>
            <a:ext cx="9144000" cy="4983162"/>
          </a:xfrm>
        </p:spPr>
        <p:txBody>
          <a:bodyPr>
            <a:normAutofit lnSpcReduction="10000"/>
          </a:bodyPr>
          <a:lstStyle/>
          <a:p>
            <a:r>
              <a:rPr lang="en-US" sz="4400" b="1" u="sng"/>
              <a:t>Shang</a:t>
            </a:r>
            <a:r>
              <a:rPr lang="en-US" sz="4400" b="1"/>
              <a:t> </a:t>
            </a:r>
            <a:r>
              <a:rPr lang="en-US" sz="4400" b="1" u="sng"/>
              <a:t>Dynasty</a:t>
            </a:r>
            <a:r>
              <a:rPr lang="en-US" sz="4400" b="1"/>
              <a:t> was the first to leave written records</a:t>
            </a:r>
          </a:p>
          <a:p>
            <a:r>
              <a:rPr lang="en-US" sz="4400" b="1" u="sng"/>
              <a:t>Oracle</a:t>
            </a:r>
            <a:r>
              <a:rPr lang="en-US" sz="4400" b="1"/>
              <a:t> </a:t>
            </a:r>
            <a:r>
              <a:rPr lang="en-US" sz="4400" b="1" u="sng"/>
              <a:t>Bones</a:t>
            </a:r>
            <a:r>
              <a:rPr lang="en-US" sz="4400" b="1"/>
              <a:t>: animal bone or tortoise shells where priests scratched questions for gods then applied heat until it cracked. Then they priests interpreted the cracks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shng-o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44000" cy="561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6038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sz="6000" b="1"/>
              <a:t>Achievements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53000" y="1143000"/>
            <a:ext cx="41910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/>
              <a:t>Introduced the </a:t>
            </a:r>
            <a:r>
              <a:rPr lang="en-US" sz="4400" u="sng"/>
              <a:t>chariot</a:t>
            </a:r>
            <a:r>
              <a:rPr lang="en-US" sz="4400"/>
              <a:t> – a major tool of war</a:t>
            </a:r>
          </a:p>
          <a:p>
            <a:pPr>
              <a:lnSpc>
                <a:spcPct val="90000"/>
              </a:lnSpc>
            </a:pPr>
            <a:r>
              <a:rPr lang="en-US" sz="4400"/>
              <a:t>Skilled in </a:t>
            </a:r>
            <a:r>
              <a:rPr lang="en-US" sz="4400" u="sng"/>
              <a:t>bronze work</a:t>
            </a:r>
            <a:r>
              <a:rPr lang="en-US" sz="4400"/>
              <a:t>, silk and </a:t>
            </a:r>
            <a:r>
              <a:rPr lang="en-US" sz="4400" u="sng"/>
              <a:t>weapons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4400"/>
          </a:p>
        </p:txBody>
      </p:sp>
      <p:pic>
        <p:nvPicPr>
          <p:cNvPr id="11274" name="Picture 10" descr="b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4351338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Picture_Terracotta_Figures_China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 descr="Images%5Cex31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4800"/>
              <a:t>One </a:t>
            </a:r>
            <a:r>
              <a:rPr lang="en-US" sz="6000" b="1"/>
              <a:t>land…Two</a:t>
            </a:r>
            <a:r>
              <a:rPr lang="en-US" sz="4800"/>
              <a:t> Rivers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914400"/>
            <a:ext cx="5181600" cy="609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300"/>
              <a:t>Mesopotamia means = “</a:t>
            </a:r>
            <a:r>
              <a:rPr lang="en-US" sz="3300" u="sng"/>
              <a:t>land between the rivers</a:t>
            </a:r>
            <a:r>
              <a:rPr lang="en-US" sz="3300"/>
              <a:t>”</a:t>
            </a:r>
          </a:p>
          <a:p>
            <a:pPr lvl="1">
              <a:lnSpc>
                <a:spcPct val="90000"/>
              </a:lnSpc>
            </a:pPr>
            <a:r>
              <a:rPr lang="en-US" sz="3300" u="sng"/>
              <a:t>Tigris</a:t>
            </a:r>
            <a:r>
              <a:rPr lang="en-US" sz="3300"/>
              <a:t> River and </a:t>
            </a:r>
            <a:r>
              <a:rPr lang="en-US" sz="3300" u="sng"/>
              <a:t>Euphrates</a:t>
            </a:r>
            <a:r>
              <a:rPr lang="en-US" sz="3300"/>
              <a:t> River</a:t>
            </a:r>
          </a:p>
          <a:p>
            <a:pPr>
              <a:lnSpc>
                <a:spcPct val="90000"/>
              </a:lnSpc>
            </a:pPr>
            <a:r>
              <a:rPr lang="en-US" sz="3300"/>
              <a:t>Both rivers flooded once a year and left thick bed of silt.</a:t>
            </a:r>
          </a:p>
          <a:p>
            <a:pPr lvl="1">
              <a:lnSpc>
                <a:spcPct val="90000"/>
              </a:lnSpc>
            </a:pPr>
            <a:r>
              <a:rPr lang="en-US" sz="3300" u="sng"/>
              <a:t>Silt</a:t>
            </a:r>
            <a:r>
              <a:rPr lang="en-US" sz="3300"/>
              <a:t>: rich, new soil farmers could plant and harvest enormous quantities of wheat and barley</a:t>
            </a:r>
          </a:p>
        </p:txBody>
      </p:sp>
      <p:pic>
        <p:nvPicPr>
          <p:cNvPr id="7181" name="Picture 13" descr="288px-Tigr-eu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6000" b="1"/>
              <a:t>Political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12838"/>
            <a:ext cx="5562600" cy="55165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/>
              <a:t>Power of the Priests</a:t>
            </a:r>
          </a:p>
          <a:p>
            <a:pPr>
              <a:lnSpc>
                <a:spcPct val="90000"/>
              </a:lnSpc>
            </a:pPr>
            <a:r>
              <a:rPr lang="en-US"/>
              <a:t>Sumer’s earliest </a:t>
            </a:r>
            <a:r>
              <a:rPr lang="en-US" u="sng"/>
              <a:t>governments</a:t>
            </a:r>
            <a:r>
              <a:rPr lang="en-US"/>
              <a:t> were controlled by temple </a:t>
            </a:r>
            <a:r>
              <a:rPr lang="en-US" u="sng"/>
              <a:t>priests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Farmers believed they needed blessings for success of their crops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Priests were the middle man for the Gods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Priests demanded portion of farmer crops as tax</a:t>
            </a:r>
          </a:p>
        </p:txBody>
      </p:sp>
      <p:pic>
        <p:nvPicPr>
          <p:cNvPr id="26633" name="Picture 1033" descr="TellAsmar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1950" y="1219200"/>
            <a:ext cx="370205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6000" b="1" dirty="0" smtClean="0"/>
              <a:t>Economy</a:t>
            </a:r>
            <a:endParaRPr lang="en-US" sz="6000" b="1" dirty="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28600" y="1295400"/>
            <a:ext cx="5029200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>
                <a:latin typeface="SymbolMT" charset="0"/>
              </a:rPr>
              <a:t>• </a:t>
            </a:r>
            <a:r>
              <a:rPr lang="en-US" sz="3200">
                <a:latin typeface="Times New Roman" pitchFamily="18" charset="0"/>
              </a:rPr>
              <a:t>Metal tools and weapons (bronze, iron)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>
                <a:latin typeface="SymbolMT" charset="0"/>
              </a:rPr>
              <a:t>• </a:t>
            </a:r>
            <a:r>
              <a:rPr lang="en-US" sz="3200">
                <a:latin typeface="Times New Roman" pitchFamily="18" charset="0"/>
              </a:rPr>
              <a:t>Increasing agricultural surplus (better tools, plows, irrigation)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>
                <a:latin typeface="SymbolMT" charset="0"/>
              </a:rPr>
              <a:t>• </a:t>
            </a:r>
            <a:r>
              <a:rPr lang="en-US" sz="3200">
                <a:latin typeface="Times New Roman" pitchFamily="18" charset="0"/>
              </a:rPr>
              <a:t>Increasing trade along rivers – traded with Egypt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>
                <a:latin typeface="SymbolMT" charset="0"/>
              </a:rPr>
              <a:t>• </a:t>
            </a:r>
            <a:r>
              <a:rPr lang="en-US" sz="3200">
                <a:latin typeface="Times New Roman" pitchFamily="18" charset="0"/>
              </a:rPr>
              <a:t>Development of the world’s first cities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>
                <a:latin typeface="SymbolMT" charset="0"/>
              </a:rPr>
              <a:t>• </a:t>
            </a:r>
            <a:r>
              <a:rPr lang="en-US" sz="3200">
                <a:latin typeface="Times New Roman" pitchFamily="18" charset="0"/>
              </a:rPr>
              <a:t>Specialization of labor</a:t>
            </a:r>
          </a:p>
        </p:txBody>
      </p:sp>
      <p:pic>
        <p:nvPicPr>
          <p:cNvPr id="10252" name="Picture 12" descr="ah5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19200"/>
            <a:ext cx="34671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071506-Mtwango-Irrigation"/>
          <p:cNvPicPr>
            <a:picLocks noChangeAspect="1" noChangeArrowheads="1"/>
          </p:cNvPicPr>
          <p:nvPr/>
        </p:nvPicPr>
        <p:blipFill>
          <a:blip r:embed="rId3" cstate="print"/>
          <a:srcRect r="25040"/>
          <a:stretch>
            <a:fillRect/>
          </a:stretch>
        </p:blipFill>
        <p:spPr bwMode="auto">
          <a:xfrm>
            <a:off x="0" y="1143000"/>
            <a:ext cx="3276600" cy="533400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5400" b="1"/>
              <a:t>Achievements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5200" y="1066800"/>
            <a:ext cx="5638800" cy="5791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500" dirty="0"/>
              <a:t>Science and Technology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Invented the </a:t>
            </a:r>
            <a:r>
              <a:rPr lang="en-US" sz="3500" u="sng" dirty="0"/>
              <a:t>wheel</a:t>
            </a:r>
            <a:r>
              <a:rPr lang="en-US" sz="3500" dirty="0"/>
              <a:t>, the </a:t>
            </a:r>
            <a:r>
              <a:rPr lang="en-US" sz="3500" u="sng" dirty="0"/>
              <a:t>sail</a:t>
            </a:r>
            <a:r>
              <a:rPr lang="en-US" sz="3500" dirty="0"/>
              <a:t>, the </a:t>
            </a:r>
            <a:r>
              <a:rPr lang="en-US" sz="3500" u="sng" dirty="0"/>
              <a:t>plow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First to use </a:t>
            </a:r>
            <a:r>
              <a:rPr lang="en-US" sz="3500" u="sng" dirty="0"/>
              <a:t>bronze.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Developed system of writing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Built </a:t>
            </a:r>
            <a:r>
              <a:rPr lang="en-US" sz="3500" u="sng" dirty="0"/>
              <a:t>irrigation systems</a:t>
            </a:r>
            <a:r>
              <a:rPr lang="en-US" sz="3500" dirty="0"/>
              <a:t>, buildings, surveyed flooded fields</a:t>
            </a:r>
            <a:r>
              <a:rPr lang="en-US" sz="35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One of the </a:t>
            </a:r>
            <a:r>
              <a:rPr lang="en-US" sz="3600" u="sng" dirty="0" smtClean="0"/>
              <a:t>earliest</a:t>
            </a:r>
            <a:r>
              <a:rPr lang="en-US" sz="3600" dirty="0" smtClean="0"/>
              <a:t> works of literature in the world = Epic of </a:t>
            </a:r>
            <a:r>
              <a:rPr lang="en-US" sz="3600" dirty="0" smtClean="0"/>
              <a:t>Gilgamesh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Written language =Cuneiform</a:t>
            </a:r>
            <a:endParaRPr lang="en-US" sz="3600" dirty="0" smtClean="0"/>
          </a:p>
          <a:p>
            <a:pPr>
              <a:lnSpc>
                <a:spcPct val="90000"/>
              </a:lnSpc>
            </a:pP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3236</TotalTime>
  <Words>1123</Words>
  <Application>Microsoft Office PowerPoint</Application>
  <PresentationFormat>On-screen Show (4:3)</PresentationFormat>
  <Paragraphs>263</Paragraphs>
  <Slides>54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Foundry</vt:lpstr>
      <vt:lpstr>Welcome to the 1st civilizations!</vt:lpstr>
      <vt:lpstr>Why were they all located by rivers?</vt:lpstr>
      <vt:lpstr>Slide 3</vt:lpstr>
      <vt:lpstr>Mesopotmia</vt:lpstr>
      <vt:lpstr>The Fertile Crescent</vt:lpstr>
      <vt:lpstr>One land…Two Rivers</vt:lpstr>
      <vt:lpstr>Political</vt:lpstr>
      <vt:lpstr>Economy</vt:lpstr>
      <vt:lpstr>Achievements</vt:lpstr>
      <vt:lpstr>Religion</vt:lpstr>
      <vt:lpstr>Slide 11</vt:lpstr>
      <vt:lpstr>Sumerian Society</vt:lpstr>
      <vt:lpstr>Women</vt:lpstr>
      <vt:lpstr>Ancient  </vt:lpstr>
      <vt:lpstr>Slide 15</vt:lpstr>
      <vt:lpstr>Geography</vt:lpstr>
      <vt:lpstr>Slide 17</vt:lpstr>
      <vt:lpstr>Pharaohs</vt:lpstr>
      <vt:lpstr>Slide 19</vt:lpstr>
      <vt:lpstr>Trade</vt:lpstr>
      <vt:lpstr>Religion</vt:lpstr>
      <vt:lpstr>Social</vt:lpstr>
      <vt:lpstr>Life in Egyptian Society</vt:lpstr>
      <vt:lpstr>Intellectual</vt:lpstr>
      <vt:lpstr>Slide 25</vt:lpstr>
      <vt:lpstr>Achievements</vt:lpstr>
      <vt:lpstr>Geography</vt:lpstr>
      <vt:lpstr>Slide 28</vt:lpstr>
      <vt:lpstr>Political</vt:lpstr>
      <vt:lpstr>Slide 30</vt:lpstr>
      <vt:lpstr>Economic</vt:lpstr>
      <vt:lpstr>Religious</vt:lpstr>
      <vt:lpstr>Social</vt:lpstr>
      <vt:lpstr>Intellectual</vt:lpstr>
      <vt:lpstr>Slide 35</vt:lpstr>
      <vt:lpstr>Achievements</vt:lpstr>
      <vt:lpstr>Slide 37</vt:lpstr>
      <vt:lpstr>Slide 38</vt:lpstr>
      <vt:lpstr>Slide 39</vt:lpstr>
      <vt:lpstr>Geography</vt:lpstr>
      <vt:lpstr>Geography</vt:lpstr>
      <vt:lpstr>Slide 42</vt:lpstr>
      <vt:lpstr>Slide 43</vt:lpstr>
      <vt:lpstr>Political</vt:lpstr>
      <vt:lpstr>Slide 45</vt:lpstr>
      <vt:lpstr>Economic</vt:lpstr>
      <vt:lpstr>Religious</vt:lpstr>
      <vt:lpstr>Social</vt:lpstr>
      <vt:lpstr>Slide 49</vt:lpstr>
      <vt:lpstr>Intellectual</vt:lpstr>
      <vt:lpstr>Slide 51</vt:lpstr>
      <vt:lpstr>Achievements</vt:lpstr>
      <vt:lpstr>Slide 53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1st civilizations!</dc:title>
  <dc:creator>opsd</dc:creator>
  <cp:lastModifiedBy>zangle</cp:lastModifiedBy>
  <cp:revision>13</cp:revision>
  <dcterms:created xsi:type="dcterms:W3CDTF">2013-09-16T23:31:50Z</dcterms:created>
  <dcterms:modified xsi:type="dcterms:W3CDTF">2013-09-19T16:30:35Z</dcterms:modified>
</cp:coreProperties>
</file>