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80" r:id="rId3"/>
    <p:sldId id="259" r:id="rId4"/>
    <p:sldId id="281" r:id="rId5"/>
    <p:sldId id="261" r:id="rId6"/>
    <p:sldId id="257" r:id="rId7"/>
    <p:sldId id="282" r:id="rId8"/>
    <p:sldId id="283" r:id="rId9"/>
    <p:sldId id="262" r:id="rId10"/>
    <p:sldId id="263" r:id="rId11"/>
    <p:sldId id="264" r:id="rId12"/>
    <p:sldId id="265" r:id="rId13"/>
    <p:sldId id="284" r:id="rId14"/>
    <p:sldId id="266" r:id="rId15"/>
    <p:sldId id="267" r:id="rId16"/>
    <p:sldId id="268" r:id="rId17"/>
    <p:sldId id="277" r:id="rId18"/>
    <p:sldId id="270" r:id="rId19"/>
    <p:sldId id="271" r:id="rId20"/>
    <p:sldId id="275" r:id="rId21"/>
    <p:sldId id="276" r:id="rId22"/>
    <p:sldId id="269" r:id="rId23"/>
    <p:sldId id="311" r:id="rId24"/>
    <p:sldId id="287" r:id="rId25"/>
    <p:sldId id="286" r:id="rId26"/>
    <p:sldId id="288" r:id="rId27"/>
    <p:sldId id="289" r:id="rId28"/>
    <p:sldId id="291" r:id="rId29"/>
    <p:sldId id="292" r:id="rId30"/>
    <p:sldId id="293" r:id="rId31"/>
    <p:sldId id="294" r:id="rId32"/>
    <p:sldId id="295" r:id="rId33"/>
    <p:sldId id="297" r:id="rId34"/>
    <p:sldId id="312" r:id="rId35"/>
    <p:sldId id="298" r:id="rId36"/>
    <p:sldId id="300" r:id="rId37"/>
    <p:sldId id="301" r:id="rId38"/>
    <p:sldId id="313" r:id="rId39"/>
    <p:sldId id="314" r:id="rId40"/>
    <p:sldId id="303" r:id="rId41"/>
    <p:sldId id="315" r:id="rId42"/>
    <p:sldId id="305" r:id="rId43"/>
    <p:sldId id="307" r:id="rId44"/>
    <p:sldId id="309" r:id="rId45"/>
    <p:sldId id="31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C9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9D91-B0B9-437E-BC7A-824B7A7E7314}" type="datetimeFigureOut">
              <a:rPr lang="en-US" smtClean="0"/>
              <a:pPr/>
              <a:t>12/14/2012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FF1310-E8BA-4D88-8050-0B2D7ABDD04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1DDF094-2DEF-49FA-92A7-C9B29E906E46}" type="slidenum">
              <a:rPr lang="en-US" smtClean="0">
                <a:latin typeface="Arial" pitchFamily="34" charset="0"/>
              </a:rPr>
              <a:pPr/>
              <a:t>18</a:t>
            </a:fld>
            <a:endParaRPr lang="en-US" smtClean="0">
              <a:latin typeface="Arial"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FF14203-F37C-4000-A3F8-4B02EFED1D90}" type="slidenum">
              <a:rPr lang="en-US" smtClean="0">
                <a:latin typeface="Arial" pitchFamily="34" charset="0"/>
              </a:rPr>
              <a:pPr/>
              <a:t>19</a:t>
            </a:fld>
            <a:endParaRPr lang="en-US" smtClean="0">
              <a:latin typeface="Arial"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43ADDBD6-BCBF-41D6-A00C-0E7839D84EB8}" type="datetimeFigureOut">
              <a:rPr lang="en-US" smtClean="0"/>
              <a:pPr/>
              <a:t>12/14/2012</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F8C6B16-9046-45FA-A61F-16833666AC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ADDBD6-BCBF-41D6-A00C-0E7839D84EB8}" type="datetimeFigureOut">
              <a:rPr lang="en-US" smtClean="0"/>
              <a:pPr/>
              <a:t>12/14/2012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C6B16-9046-45FA-A61F-16833666AC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ADDBD6-BCBF-41D6-A00C-0E7839D84EB8}" type="datetimeFigureOut">
              <a:rPr lang="en-US" smtClean="0"/>
              <a:pPr/>
              <a:t>12/14/2012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C6B16-9046-45FA-A61F-16833666ACB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6CD950-1613-4334-8A33-74358EC026C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43ADDBD6-BCBF-41D6-A00C-0E7839D84EB8}" type="datetimeFigureOut">
              <a:rPr lang="en-US" smtClean="0"/>
              <a:pPr/>
              <a:t>12/14/2012</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F8C6B16-9046-45FA-A61F-16833666AC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43ADDBD6-BCBF-41D6-A00C-0E7839D84EB8}" type="datetimeFigureOut">
              <a:rPr lang="en-US" smtClean="0"/>
              <a:pPr/>
              <a:t>12/14/2012</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F8C6B16-9046-45FA-A61F-16833666ACBF}"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43ADDBD6-BCBF-41D6-A00C-0E7839D84EB8}" type="datetimeFigureOut">
              <a:rPr lang="en-US" smtClean="0"/>
              <a:pPr/>
              <a:t>12/14/2012</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F8C6B16-9046-45FA-A61F-16833666AC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43ADDBD6-BCBF-41D6-A00C-0E7839D84EB8}" type="datetimeFigureOut">
              <a:rPr lang="en-US" smtClean="0"/>
              <a:pPr/>
              <a:t>12/14/2012</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F8C6B16-9046-45FA-A61F-16833666ACB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3ADDBD6-BCBF-41D6-A00C-0E7839D84EB8}" type="datetimeFigureOut">
              <a:rPr lang="en-US" smtClean="0"/>
              <a:pPr/>
              <a:t>12/14/2012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8C6B16-9046-45FA-A61F-16833666AC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43ADDBD6-BCBF-41D6-A00C-0E7839D84EB8}" type="datetimeFigureOut">
              <a:rPr lang="en-US" smtClean="0"/>
              <a:pPr/>
              <a:t>12/14/2012</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F8C6B16-9046-45FA-A61F-16833666AC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43ADDBD6-BCBF-41D6-A00C-0E7839D84EB8}" type="datetimeFigureOut">
              <a:rPr lang="en-US" smtClean="0"/>
              <a:pPr/>
              <a:t>12/14/2012</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F8C6B16-9046-45FA-A61F-16833666ACB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43ADDBD6-BCBF-41D6-A00C-0E7839D84EB8}" type="datetimeFigureOut">
              <a:rPr lang="en-US" smtClean="0"/>
              <a:pPr/>
              <a:t>12/14/2012</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F8C6B16-9046-45FA-A61F-16833666ACB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43ADDBD6-BCBF-41D6-A00C-0E7839D84EB8}" type="datetimeFigureOut">
              <a:rPr lang="en-US" smtClean="0"/>
              <a:pPr/>
              <a:t>12/14/2012</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F8C6B16-9046-45FA-A61F-16833666ACB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hitchcock.itc.virginia.edu/SlaveTrade/collection/large/goree.JPG" TargetMode="Externa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hyperlink" Target="http://hitchcock.itc.virginia.edu/SlaveTrade/collection/large/LCP-16.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hitchcock.itc.virginia.edu/SlaveTrade/collection/large/Buel-01.JPG" TargetMode="Externa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http://hitchcock.itc.virginia.edu/SlaveTrade/collection/large/C014.JP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hitchcock.itc.virginia.edu/SlaveTrade/collection/large/JCB_01203-3.JPG"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hitchcock.itc.virginia.edu/SlaveTrade/collection/large/C010.JP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HQPA5oNpfM4"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hitchcock.itc.virginia.edu/SlaveTrade/collection/large/Graphic340.JPG" TargetMode="External"/><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hyperlink" Target="http://hitchcock.itc.virginia.edu/SlaveTrade/collection/large/C020.JPG" TargetMode="External"/><Relationship Id="rId1" Type="http://schemas.openxmlformats.org/officeDocument/2006/relationships/slideLayout" Target="../slideLayouts/slideLayout7.xml"/><Relationship Id="rId6" Type="http://schemas.openxmlformats.org/officeDocument/2006/relationships/hyperlink" Target="http://hitchcock.itc.virginia.edu/SlaveTrade/collection/large/forbescoffle.JPG" TargetMode="External"/><Relationship Id="rId5" Type="http://schemas.openxmlformats.org/officeDocument/2006/relationships/image" Target="../media/image18.jpeg"/><Relationship Id="rId4" Type="http://schemas.openxmlformats.org/officeDocument/2006/relationships/hyperlink" Target="http://hitchcock.itc.virginia.edu/SlaveTrade/collection/large/C018.JPG" TargetMode="External"/><Relationship Id="rId9" Type="http://schemas.openxmlformats.org/officeDocument/2006/relationships/image" Target="../media/image20.jpeg"/></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hitchcock.itc.virginia.edu/SlaveTrade/collection/large/E007.JPG" TargetMode="Externa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hitchcock.itc.virginia.edu/SlaveTrade/collection/large/E006.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hitchcock.itc.virginia.edu/SlaveTrade/collection/large/CMI-surf.JP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hitchcock.itc.virginia.edu/SlaveTrade/collection/large/E014.JPG"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hitchcock.itc.virginia.edu/SlaveTrade/collection/large/E010.JPG"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hitchcock.itc.virginia.edu/SlaveTrade/collection/large/E027.JPG" TargetMode="External"/><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hyperlink" Target="http://hitchcock.itc.virginia.edu/SlaveTrade/collection/large/E019.JPG" TargetMode="External"/><Relationship Id="rId1" Type="http://schemas.openxmlformats.org/officeDocument/2006/relationships/slideLayout" Target="../slideLayouts/slideLayout7.xml"/><Relationship Id="rId6" Type="http://schemas.openxmlformats.org/officeDocument/2006/relationships/hyperlink" Target="http://hitchcock.itc.virginia.edu/SlaveTrade/collection/large/F001.JPG" TargetMode="External"/><Relationship Id="rId5" Type="http://schemas.openxmlformats.org/officeDocument/2006/relationships/image" Target="../media/image28.jpeg"/><Relationship Id="rId4" Type="http://schemas.openxmlformats.org/officeDocument/2006/relationships/hyperlink" Target="http://hitchcock.itc.virginia.edu/SlaveTrade/collection/large/H001.JPG" TargetMode="External"/><Relationship Id="rId9"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hyperlink" Target="http://hitchcock.itc.virginia.edu/SlaveTrade/collection/large/mariners13.JPG" TargetMode="External"/><Relationship Id="rId1" Type="http://schemas.openxmlformats.org/officeDocument/2006/relationships/slideLayout" Target="../slideLayouts/slideLayout7.xml"/><Relationship Id="rId6" Type="http://schemas.openxmlformats.org/officeDocument/2006/relationships/hyperlink" Target="http://hitchcock.itc.virginia.edu/SlaveTrade/collection/large/Trade-3.JPG" TargetMode="External"/><Relationship Id="rId5" Type="http://schemas.openxmlformats.org/officeDocument/2006/relationships/image" Target="../media/image32.jpeg"/><Relationship Id="rId4" Type="http://schemas.openxmlformats.org/officeDocument/2006/relationships/hyperlink" Target="http://hitchcock.itc.virginia.edu/SlaveTrade/collection/large/Trade-1.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hitchcock.itc.virginia.edu/SlaveTrade/collection/large/auction_Richd_1861.JP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hitchcock.itc.virginia.edu/SlaveTrade/collection/large/Blake1.JP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hitchcock.itc.virginia.edu/SlaveTrade/collection/large/Blake2.JPG" TargetMode="Externa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hyperlink" Target="http://hitchcock.itc.virginia.edu/SlaveTrade/collection/large/cass6.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hitchcock.itc.virginia.edu/SlaveTrade/collection/large/H003.J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hitchcock.itc.virginia.edu/SlaveTrade/collection/large/H015.JPG" TargetMode="Externa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hyperlink" Target="http://hitchcock.itc.virginia.edu/SlaveTrade/collection/large/H019.JP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hitchcock.itc.virginia.edu/SlaveTrade/collection/large/mariners10.JPG" TargetMode="Externa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hyperlink" Target="http://hitchcock.itc.virginia.edu/SlaveTrade/collection/large/H020.JP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hitchcock.itc.virginia.edu/SlaveTrade/collection/large/NW0329.JP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hitchcock.itc.virginia.edu/SlaveTrade/collection/large/H021.JP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8062912" cy="1066800"/>
          </a:xfrm>
        </p:spPr>
        <p:txBody>
          <a:bodyPr/>
          <a:lstStyle/>
          <a:p>
            <a:r>
              <a:rPr lang="en-US" b="1" dirty="0" smtClean="0"/>
              <a:t>Trade in the New World</a:t>
            </a:r>
            <a:endParaRPr lang="en-US" b="1" dirty="0"/>
          </a:p>
        </p:txBody>
      </p:sp>
      <p:sp>
        <p:nvSpPr>
          <p:cNvPr id="3" name="Subtitle 2"/>
          <p:cNvSpPr>
            <a:spLocks noGrp="1"/>
          </p:cNvSpPr>
          <p:nvPr>
            <p:ph type="subTitle" idx="1"/>
          </p:nvPr>
        </p:nvSpPr>
        <p:spPr>
          <a:xfrm>
            <a:off x="533400" y="1447800"/>
            <a:ext cx="8062912" cy="1752600"/>
          </a:xfrm>
        </p:spPr>
        <p:txBody>
          <a:bodyPr/>
          <a:lstStyle/>
          <a:p>
            <a:r>
              <a:rPr lang="en-US" dirty="0" smtClean="0"/>
              <a:t>Mrs. </a:t>
            </a:r>
            <a:r>
              <a:rPr lang="en-US" dirty="0" smtClean="0"/>
              <a:t>Benda</a:t>
            </a:r>
            <a:endParaRPr lang="en-US" dirty="0" smtClean="0"/>
          </a:p>
          <a:p>
            <a:r>
              <a:rPr lang="en-US" dirty="0" smtClean="0"/>
              <a:t>World History</a:t>
            </a:r>
          </a:p>
          <a:p>
            <a:r>
              <a:rPr lang="en-US" dirty="0" smtClean="0"/>
              <a:t>OPHS</a:t>
            </a:r>
            <a:endParaRPr lang="en-US" dirty="0"/>
          </a:p>
        </p:txBody>
      </p:sp>
      <p:pic>
        <p:nvPicPr>
          <p:cNvPr id="23554" name="Picture 2" descr="http://3.bp.blogspot.com/-BNgbweHzMPE/UGihSHzgiLI/AAAAAAAAAGQ/yczwTLIM9RA/s1600/trade_routes.gif"/>
          <p:cNvPicPr>
            <a:picLocks noChangeAspect="1" noChangeArrowheads="1"/>
          </p:cNvPicPr>
          <p:nvPr/>
        </p:nvPicPr>
        <p:blipFill>
          <a:blip r:embed="rId2" cstate="print"/>
          <a:srcRect/>
          <a:stretch>
            <a:fillRect/>
          </a:stretch>
        </p:blipFill>
        <p:spPr bwMode="auto">
          <a:xfrm>
            <a:off x="457200" y="2438400"/>
            <a:ext cx="5238750" cy="40957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b="1" dirty="0" smtClean="0"/>
              <a:t>Columbian Exchange</a:t>
            </a:r>
          </a:p>
        </p:txBody>
      </p:sp>
      <p:sp>
        <p:nvSpPr>
          <p:cNvPr id="8195" name="Rectangle 3"/>
          <p:cNvSpPr>
            <a:spLocks noGrp="1" noChangeArrowheads="1"/>
          </p:cNvSpPr>
          <p:nvPr>
            <p:ph type="body" idx="1"/>
          </p:nvPr>
        </p:nvSpPr>
        <p:spPr>
          <a:xfrm>
            <a:off x="457200" y="1524000"/>
            <a:ext cx="8229600" cy="4930808"/>
          </a:xfrm>
        </p:spPr>
        <p:txBody>
          <a:bodyPr>
            <a:normAutofit fontScale="85000" lnSpcReduction="20000"/>
          </a:bodyPr>
          <a:lstStyle/>
          <a:p>
            <a:pPr eaLnBrk="1" hangingPunct="1">
              <a:lnSpc>
                <a:spcPct val="80000"/>
              </a:lnSpc>
            </a:pPr>
            <a:r>
              <a:rPr lang="en-US" b="1" dirty="0" smtClean="0"/>
              <a:t>New World (Americas) to Old World (Europe)</a:t>
            </a:r>
          </a:p>
          <a:p>
            <a:pPr eaLnBrk="1" hangingPunct="1">
              <a:lnSpc>
                <a:spcPct val="80000"/>
              </a:lnSpc>
            </a:pPr>
            <a:endParaRPr lang="en-US" b="1" dirty="0" smtClean="0"/>
          </a:p>
          <a:p>
            <a:pPr lvl="1" eaLnBrk="1" hangingPunct="1">
              <a:lnSpc>
                <a:spcPct val="80000"/>
              </a:lnSpc>
            </a:pPr>
            <a:r>
              <a:rPr lang="en-US" b="1" dirty="0" smtClean="0"/>
              <a:t>Plants:</a:t>
            </a:r>
          </a:p>
          <a:p>
            <a:pPr eaLnBrk="1" hangingPunct="1">
              <a:lnSpc>
                <a:spcPct val="80000"/>
              </a:lnSpc>
            </a:pPr>
            <a:r>
              <a:rPr lang="en-US" sz="2800" dirty="0" smtClean="0"/>
              <a:t>Avocados</a:t>
            </a:r>
          </a:p>
          <a:p>
            <a:pPr eaLnBrk="1" hangingPunct="1">
              <a:lnSpc>
                <a:spcPct val="80000"/>
              </a:lnSpc>
            </a:pPr>
            <a:r>
              <a:rPr lang="en-US" sz="2800" dirty="0" smtClean="0"/>
              <a:t>Pumpkins</a:t>
            </a:r>
          </a:p>
          <a:p>
            <a:pPr eaLnBrk="1" hangingPunct="1">
              <a:lnSpc>
                <a:spcPct val="80000"/>
              </a:lnSpc>
            </a:pPr>
            <a:r>
              <a:rPr lang="en-US" sz="2800" dirty="0" smtClean="0"/>
              <a:t>guavas</a:t>
            </a:r>
          </a:p>
          <a:p>
            <a:pPr eaLnBrk="1" hangingPunct="1">
              <a:lnSpc>
                <a:spcPct val="80000"/>
              </a:lnSpc>
            </a:pPr>
            <a:r>
              <a:rPr lang="en-US" sz="2800" dirty="0" smtClean="0"/>
              <a:t>Peanuts</a:t>
            </a:r>
          </a:p>
          <a:p>
            <a:pPr eaLnBrk="1" hangingPunct="1">
              <a:lnSpc>
                <a:spcPct val="80000"/>
              </a:lnSpc>
            </a:pPr>
            <a:r>
              <a:rPr lang="en-US" sz="2800" dirty="0" smtClean="0"/>
              <a:t>Pineapple</a:t>
            </a:r>
          </a:p>
          <a:p>
            <a:pPr eaLnBrk="1" hangingPunct="1">
              <a:lnSpc>
                <a:spcPct val="80000"/>
              </a:lnSpc>
            </a:pPr>
            <a:r>
              <a:rPr lang="en-US" sz="2800" dirty="0" smtClean="0"/>
              <a:t>squash</a:t>
            </a:r>
          </a:p>
          <a:p>
            <a:pPr eaLnBrk="1" hangingPunct="1">
              <a:lnSpc>
                <a:spcPct val="80000"/>
              </a:lnSpc>
            </a:pPr>
            <a:r>
              <a:rPr lang="en-US" sz="2800" dirty="0" smtClean="0"/>
              <a:t>corn (maize)</a:t>
            </a:r>
          </a:p>
          <a:p>
            <a:pPr eaLnBrk="1" hangingPunct="1">
              <a:lnSpc>
                <a:spcPct val="80000"/>
              </a:lnSpc>
            </a:pPr>
            <a:r>
              <a:rPr lang="en-US" sz="2800" dirty="0" smtClean="0"/>
              <a:t>tobacco </a:t>
            </a:r>
          </a:p>
          <a:p>
            <a:pPr eaLnBrk="1" hangingPunct="1">
              <a:lnSpc>
                <a:spcPct val="80000"/>
              </a:lnSpc>
            </a:pPr>
            <a:r>
              <a:rPr lang="en-US" sz="2800" dirty="0" smtClean="0"/>
              <a:t>potatoes (white / sweet)</a:t>
            </a:r>
          </a:p>
          <a:p>
            <a:pPr eaLnBrk="1" hangingPunct="1">
              <a:lnSpc>
                <a:spcPct val="80000"/>
              </a:lnSpc>
            </a:pPr>
            <a:r>
              <a:rPr lang="en-US" sz="2800" dirty="0" smtClean="0"/>
              <a:t>beans (snap / kidney, lima)</a:t>
            </a:r>
          </a:p>
          <a:p>
            <a:pPr eaLnBrk="1" hangingPunct="1">
              <a:lnSpc>
                <a:spcPct val="80000"/>
              </a:lnSpc>
            </a:pPr>
            <a:r>
              <a:rPr lang="en-US" sz="2800" dirty="0" smtClean="0"/>
              <a:t>cacao (source of chocolate)</a:t>
            </a:r>
          </a:p>
          <a:p>
            <a:pPr eaLnBrk="1" hangingPunct="1">
              <a:lnSpc>
                <a:spcPct val="80000"/>
              </a:lnSpc>
            </a:pPr>
            <a:r>
              <a:rPr lang="en-US" sz="2800" dirty="0" err="1" smtClean="0"/>
              <a:t>chicle</a:t>
            </a:r>
            <a:r>
              <a:rPr lang="en-US" sz="2800" dirty="0" smtClean="0"/>
              <a:t> (source of gum)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b="1" dirty="0" smtClean="0"/>
              <a:t>Columbian Exchange </a:t>
            </a:r>
          </a:p>
        </p:txBody>
      </p:sp>
      <p:sp>
        <p:nvSpPr>
          <p:cNvPr id="9219" name="Rectangle 3"/>
          <p:cNvSpPr>
            <a:spLocks noGrp="1" noChangeArrowheads="1"/>
          </p:cNvSpPr>
          <p:nvPr>
            <p:ph type="body" idx="1"/>
          </p:nvPr>
        </p:nvSpPr>
        <p:spPr>
          <a:xfrm>
            <a:off x="0" y="1600200"/>
            <a:ext cx="9144000" cy="4854608"/>
          </a:xfrm>
        </p:spPr>
        <p:txBody>
          <a:bodyPr>
            <a:normAutofit/>
          </a:bodyPr>
          <a:lstStyle/>
          <a:p>
            <a:pPr eaLnBrk="1" hangingPunct="1"/>
            <a:r>
              <a:rPr lang="en-US" b="1" dirty="0" smtClean="0"/>
              <a:t>Old World (Europe) to New World (Americas)</a:t>
            </a:r>
          </a:p>
          <a:p>
            <a:pPr eaLnBrk="1" hangingPunct="1"/>
            <a:endParaRPr lang="en-US" b="1" dirty="0" smtClean="0"/>
          </a:p>
          <a:p>
            <a:pPr lvl="1" eaLnBrk="1" hangingPunct="1"/>
            <a:r>
              <a:rPr lang="en-US" dirty="0" smtClean="0"/>
              <a:t>Animals:</a:t>
            </a:r>
          </a:p>
          <a:p>
            <a:pPr lvl="2" eaLnBrk="1" hangingPunct="1"/>
            <a:r>
              <a:rPr lang="en-US" dirty="0" smtClean="0"/>
              <a:t>horses</a:t>
            </a:r>
          </a:p>
          <a:p>
            <a:pPr lvl="2" eaLnBrk="1" hangingPunct="1"/>
            <a:r>
              <a:rPr lang="en-US" dirty="0" smtClean="0"/>
              <a:t>cattle</a:t>
            </a:r>
          </a:p>
          <a:p>
            <a:pPr lvl="2" eaLnBrk="1" hangingPunct="1"/>
            <a:r>
              <a:rPr lang="en-US" dirty="0" smtClean="0"/>
              <a:t>pigs</a:t>
            </a:r>
          </a:p>
          <a:p>
            <a:pPr lvl="2" eaLnBrk="1" hangingPunct="1"/>
            <a:r>
              <a:rPr lang="en-US" dirty="0" smtClean="0"/>
              <a:t>sheep</a:t>
            </a:r>
          </a:p>
          <a:p>
            <a:pPr lvl="2" eaLnBrk="1" hangingPunct="1"/>
            <a:r>
              <a:rPr lang="en-US" dirty="0" smtClean="0"/>
              <a:t>goats</a:t>
            </a:r>
          </a:p>
          <a:p>
            <a:pPr lvl="2" eaLnBrk="1" hangingPunct="1"/>
            <a:r>
              <a:rPr lang="en-US" dirty="0" smtClean="0"/>
              <a:t>chickens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b="1" dirty="0" smtClean="0"/>
              <a:t>Columbian Exchange</a:t>
            </a:r>
          </a:p>
        </p:txBody>
      </p:sp>
      <p:sp>
        <p:nvSpPr>
          <p:cNvPr id="10243" name="Rectangle 3"/>
          <p:cNvSpPr>
            <a:spLocks noGrp="1" noChangeArrowheads="1"/>
          </p:cNvSpPr>
          <p:nvPr>
            <p:ph type="body" idx="1"/>
          </p:nvPr>
        </p:nvSpPr>
        <p:spPr>
          <a:xfrm>
            <a:off x="0" y="1882808"/>
            <a:ext cx="9144000" cy="4572000"/>
          </a:xfrm>
        </p:spPr>
        <p:txBody>
          <a:bodyPr/>
          <a:lstStyle/>
          <a:p>
            <a:pPr eaLnBrk="1" hangingPunct="1"/>
            <a:r>
              <a:rPr lang="en-US" sz="2800" b="1" dirty="0" smtClean="0"/>
              <a:t>New World (Americas) to Old World (Europe)</a:t>
            </a:r>
          </a:p>
          <a:p>
            <a:pPr eaLnBrk="1" hangingPunct="1"/>
            <a:endParaRPr lang="en-US" sz="2800" b="1" dirty="0" smtClean="0"/>
          </a:p>
          <a:p>
            <a:pPr lvl="1" eaLnBrk="1" hangingPunct="1"/>
            <a:r>
              <a:rPr lang="en-US" dirty="0" smtClean="0"/>
              <a:t>Animals:</a:t>
            </a:r>
          </a:p>
          <a:p>
            <a:pPr lvl="2" eaLnBrk="1" hangingPunct="1"/>
            <a:r>
              <a:rPr lang="en-US" dirty="0" smtClean="0"/>
              <a:t>llamas</a:t>
            </a:r>
          </a:p>
          <a:p>
            <a:pPr lvl="2" eaLnBrk="1" hangingPunct="1"/>
            <a:r>
              <a:rPr lang="en-US" dirty="0" smtClean="0"/>
              <a:t>alpacas</a:t>
            </a:r>
          </a:p>
          <a:p>
            <a:pPr lvl="2" eaLnBrk="1" hangingPunct="1"/>
            <a:r>
              <a:rPr lang="en-US" dirty="0" smtClean="0"/>
              <a:t>guinea pigs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b="1" dirty="0" smtClean="0"/>
              <a:t>But it wasn’t all good…</a:t>
            </a:r>
          </a:p>
        </p:txBody>
      </p:sp>
      <p:sp>
        <p:nvSpPr>
          <p:cNvPr id="7171" name="Content Placeholder 2"/>
          <p:cNvSpPr>
            <a:spLocks noGrp="1"/>
          </p:cNvSpPr>
          <p:nvPr>
            <p:ph idx="1"/>
          </p:nvPr>
        </p:nvSpPr>
        <p:spPr/>
        <p:txBody>
          <a:bodyPr>
            <a:normAutofit fontScale="92500" lnSpcReduction="10000"/>
          </a:bodyPr>
          <a:lstStyle/>
          <a:p>
            <a:pPr>
              <a:buFontTx/>
              <a:buNone/>
            </a:pPr>
            <a:r>
              <a:rPr lang="en-US" dirty="0" smtClean="0"/>
              <a:t>However one thing America did not benefit from was the diseases that the traders brought over like small pox and measles wiped out million of native Americans. The new dieses were something the natives had no natural immunity to so it literally destroyed their society and made it very easy for Europeans to conquer them</a:t>
            </a:r>
          </a:p>
          <a:p>
            <a:pPr>
              <a:buFontTx/>
              <a:buNone/>
            </a:pPr>
            <a:endParaRPr lang="en-US" dirty="0" smtClean="0"/>
          </a:p>
          <a:p>
            <a:pPr>
              <a:buFontTx/>
              <a:buNone/>
            </a:pPr>
            <a:r>
              <a:rPr lang="en-US" dirty="0" smtClean="0"/>
              <a:t>Not to mention it was just goods and ideas being traded but people……</a:t>
            </a:r>
          </a:p>
          <a:p>
            <a:pPr>
              <a:buFontTx/>
              <a:buNone/>
            </a:pP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b="1" dirty="0" smtClean="0"/>
              <a:t>Columbian Exchange </a:t>
            </a:r>
          </a:p>
        </p:txBody>
      </p:sp>
      <p:sp>
        <p:nvSpPr>
          <p:cNvPr id="11267" name="Rectangle 3"/>
          <p:cNvSpPr>
            <a:spLocks noGrp="1" noChangeArrowheads="1"/>
          </p:cNvSpPr>
          <p:nvPr>
            <p:ph type="body" idx="1"/>
          </p:nvPr>
        </p:nvSpPr>
        <p:spPr>
          <a:xfrm>
            <a:off x="0" y="1600200"/>
            <a:ext cx="9144000" cy="4953000"/>
          </a:xfrm>
        </p:spPr>
        <p:txBody>
          <a:bodyPr>
            <a:normAutofit lnSpcReduction="10000"/>
          </a:bodyPr>
          <a:lstStyle/>
          <a:p>
            <a:pPr eaLnBrk="1" hangingPunct="1"/>
            <a:r>
              <a:rPr lang="en-US" b="1" dirty="0" smtClean="0"/>
              <a:t>Old World (Europe) to New World (Americas)</a:t>
            </a:r>
          </a:p>
          <a:p>
            <a:pPr eaLnBrk="1" hangingPunct="1">
              <a:buNone/>
            </a:pPr>
            <a:r>
              <a:rPr lang="en-US" b="1" dirty="0" smtClean="0"/>
              <a:t> </a:t>
            </a:r>
          </a:p>
          <a:p>
            <a:pPr lvl="1" eaLnBrk="1" hangingPunct="1"/>
            <a:r>
              <a:rPr lang="en-US" sz="3200" b="1" dirty="0" smtClean="0"/>
              <a:t>Disease:</a:t>
            </a:r>
          </a:p>
          <a:p>
            <a:pPr lvl="2" eaLnBrk="1" hangingPunct="1"/>
            <a:r>
              <a:rPr lang="en-US" sz="2800" dirty="0" smtClean="0"/>
              <a:t>measles   	                     </a:t>
            </a:r>
          </a:p>
          <a:p>
            <a:pPr lvl="2" eaLnBrk="1" hangingPunct="1"/>
            <a:r>
              <a:rPr lang="en-US" sz="2800" dirty="0" smtClean="0"/>
              <a:t>chicken pox </a:t>
            </a:r>
          </a:p>
          <a:p>
            <a:pPr lvl="2" eaLnBrk="1" hangingPunct="1"/>
            <a:r>
              <a:rPr lang="en-US" sz="2800" dirty="0" smtClean="0"/>
              <a:t>smallpox </a:t>
            </a:r>
          </a:p>
          <a:p>
            <a:pPr lvl="2" eaLnBrk="1" hangingPunct="1"/>
            <a:r>
              <a:rPr lang="en-US" sz="2800" dirty="0" smtClean="0"/>
              <a:t>yellow fever </a:t>
            </a:r>
          </a:p>
          <a:p>
            <a:pPr lvl="2" eaLnBrk="1" hangingPunct="1"/>
            <a:r>
              <a:rPr lang="en-US" sz="2800" dirty="0" smtClean="0"/>
              <a:t>Malaria</a:t>
            </a:r>
          </a:p>
          <a:p>
            <a:pPr lvl="2" eaLnBrk="1" hangingPunct="1"/>
            <a:r>
              <a:rPr lang="en-US" sz="2800" dirty="0" smtClean="0"/>
              <a:t>influenza (flu)</a:t>
            </a:r>
          </a:p>
          <a:p>
            <a:pPr lvl="2" eaLnBrk="1" hangingPunct="1"/>
            <a:r>
              <a:rPr lang="en-US" sz="2800" dirty="0" smtClean="0"/>
              <a:t>common cold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b="1" dirty="0" smtClean="0"/>
              <a:t>Columbian Exchange</a:t>
            </a:r>
          </a:p>
        </p:txBody>
      </p:sp>
      <p:sp>
        <p:nvSpPr>
          <p:cNvPr id="12291" name="Rectangle 3"/>
          <p:cNvSpPr>
            <a:spLocks noGrp="1" noChangeArrowheads="1"/>
          </p:cNvSpPr>
          <p:nvPr>
            <p:ph type="body" idx="1"/>
          </p:nvPr>
        </p:nvSpPr>
        <p:spPr>
          <a:xfrm>
            <a:off x="0" y="1882808"/>
            <a:ext cx="9144000" cy="4572000"/>
          </a:xfrm>
        </p:spPr>
        <p:txBody>
          <a:bodyPr/>
          <a:lstStyle/>
          <a:p>
            <a:pPr eaLnBrk="1" hangingPunct="1"/>
            <a:r>
              <a:rPr lang="en-US" sz="2800" b="1" dirty="0" smtClean="0"/>
              <a:t>New World (Americas) to Old World (Europe)</a:t>
            </a:r>
          </a:p>
          <a:p>
            <a:pPr eaLnBrk="1" hangingPunct="1">
              <a:buNone/>
            </a:pPr>
            <a:endParaRPr lang="en-US" sz="3600" b="1" dirty="0" smtClean="0"/>
          </a:p>
          <a:p>
            <a:pPr lvl="1" eaLnBrk="1" hangingPunct="1"/>
            <a:r>
              <a:rPr lang="en-US" sz="3200" b="1" dirty="0" smtClean="0"/>
              <a:t>Disease</a:t>
            </a:r>
          </a:p>
          <a:p>
            <a:pPr lvl="2" eaLnBrk="1" hangingPunct="1"/>
            <a:r>
              <a:rPr lang="en-US" sz="2800" b="1" dirty="0" smtClean="0"/>
              <a:t>Syphilis</a:t>
            </a:r>
          </a:p>
          <a:p>
            <a:pPr lvl="2" eaLnBrk="1" hangingPunct="1"/>
            <a:r>
              <a:rPr lang="en-US" dirty="0" smtClean="0"/>
              <a:t>Hepatitis</a:t>
            </a:r>
          </a:p>
          <a:p>
            <a:pPr lvl="2" eaLnBrk="1" hangingPunct="1"/>
            <a:r>
              <a:rPr lang="en-US" dirty="0" smtClean="0"/>
              <a:t>Polio</a:t>
            </a:r>
          </a:p>
          <a:p>
            <a:pPr lvl="2" eaLnBrk="1" hangingPunct="1"/>
            <a:r>
              <a:rPr lang="en-US" dirty="0" smtClean="0"/>
              <a:t>Tuberculosis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belmonthighlibrary.org/uploads/5/4/4/7/5447893/1622685.jpg?575"/>
          <p:cNvPicPr>
            <a:picLocks noChangeAspect="1" noChangeArrowheads="1"/>
          </p:cNvPicPr>
          <p:nvPr/>
        </p:nvPicPr>
        <p:blipFill>
          <a:blip r:embed="rId2" cstate="print"/>
          <a:srcRect/>
          <a:stretch>
            <a:fillRect/>
          </a:stretch>
        </p:blipFill>
        <p:spPr bwMode="auto">
          <a:xfrm>
            <a:off x="381000" y="304799"/>
            <a:ext cx="8382000" cy="620238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Columbian Exchange</a:t>
            </a:r>
            <a:endParaRPr lang="en-US" b="1" dirty="0"/>
          </a:p>
        </p:txBody>
      </p:sp>
      <p:sp>
        <p:nvSpPr>
          <p:cNvPr id="4" name="Rectangle 3"/>
          <p:cNvSpPr>
            <a:spLocks noChangeArrowheads="1"/>
          </p:cNvSpPr>
          <p:nvPr/>
        </p:nvSpPr>
        <p:spPr bwMode="auto">
          <a:xfrm>
            <a:off x="304800" y="1676400"/>
            <a:ext cx="8686800" cy="3216265"/>
          </a:xfrm>
          <a:prstGeom prst="rect">
            <a:avLst/>
          </a:prstGeom>
          <a:noFill/>
          <a:ln w="9525">
            <a:noFill/>
            <a:miter lim="800000"/>
            <a:headEnd/>
            <a:tailEnd/>
          </a:ln>
          <a:effectLst/>
        </p:spPr>
        <p:txBody>
          <a:bodyPr wrap="square">
            <a:spAutoFit/>
          </a:bodyPr>
          <a:lstStyle/>
          <a:p>
            <a:pPr eaLnBrk="0" hangingPunct="0">
              <a:spcBef>
                <a:spcPct val="20000"/>
              </a:spcBef>
              <a:buClr>
                <a:schemeClr val="accent1"/>
              </a:buClr>
              <a:buSzPct val="90000"/>
              <a:buFont typeface="Monotype Sorts" pitchFamily="2" charset="2"/>
              <a:buNone/>
              <a:defRPr/>
            </a:pPr>
            <a:r>
              <a:rPr lang="en-US" sz="2900" b="1" dirty="0">
                <a:latin typeface="Arial Black" pitchFamily="34" charset="0"/>
              </a:rPr>
              <a:t>According to historian Alfred Crosby, the exchange of plants, animals and pathogens between the two hemispheres was biologically “the most spectacular thing that has ever happened to humans," and he coined the phenomenon the </a:t>
            </a:r>
            <a:r>
              <a:rPr lang="en-US" sz="2900" i="1" dirty="0">
                <a:solidFill>
                  <a:schemeClr val="accent2">
                    <a:lumMod val="60000"/>
                    <a:lumOff val="40000"/>
                  </a:schemeClr>
                </a:solidFill>
                <a:effectLst>
                  <a:outerShdw blurRad="38100" dist="38100" dir="2700000" algn="tl">
                    <a:srgbClr val="FFFFFF"/>
                  </a:outerShdw>
                </a:effectLst>
                <a:latin typeface="Arial Black" pitchFamily="34" charset="0"/>
              </a:rPr>
              <a:t>Columbian Exchange</a:t>
            </a:r>
            <a:r>
              <a:rPr lang="en-US" sz="2900" dirty="0">
                <a:solidFill>
                  <a:schemeClr val="accent2">
                    <a:lumMod val="60000"/>
                    <a:lumOff val="40000"/>
                  </a:schemeClr>
                </a:solidFill>
                <a:latin typeface="Arial Black" pitchFamily="34" charset="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228600"/>
            <a:ext cx="9144000" cy="1399032"/>
          </a:xfrm>
        </p:spPr>
        <p:txBody>
          <a:bodyPr/>
          <a:lstStyle/>
          <a:p>
            <a:pPr eaLnBrk="1" hangingPunct="1">
              <a:defRPr/>
            </a:pPr>
            <a:r>
              <a:rPr lang="en-US" b="1" dirty="0" smtClean="0"/>
              <a:t>What was the Effect of the Columbian Exchange?</a:t>
            </a:r>
          </a:p>
        </p:txBody>
      </p:sp>
      <p:sp>
        <p:nvSpPr>
          <p:cNvPr id="27651" name="Rectangle 3"/>
          <p:cNvSpPr>
            <a:spLocks noGrp="1" noChangeArrowheads="1"/>
          </p:cNvSpPr>
          <p:nvPr>
            <p:ph type="body" idx="1"/>
          </p:nvPr>
        </p:nvSpPr>
        <p:spPr>
          <a:xfrm>
            <a:off x="0" y="1828800"/>
            <a:ext cx="8991600" cy="4572000"/>
          </a:xfrm>
        </p:spPr>
        <p:txBody>
          <a:bodyPr>
            <a:normAutofit lnSpcReduction="10000"/>
          </a:bodyPr>
          <a:lstStyle/>
          <a:p>
            <a:pPr eaLnBrk="1" hangingPunct="1">
              <a:buFontTx/>
              <a:buNone/>
            </a:pPr>
            <a:r>
              <a:rPr lang="en-US" sz="2800" b="1" dirty="0" smtClean="0"/>
              <a:t>What was the effect of the Columbian Exchange?</a:t>
            </a:r>
          </a:p>
          <a:p>
            <a:pPr eaLnBrk="1" hangingPunct="1">
              <a:buFontTx/>
              <a:buNone/>
            </a:pPr>
            <a:endParaRPr lang="en-US" sz="900" b="1" dirty="0" smtClean="0"/>
          </a:p>
          <a:p>
            <a:pPr eaLnBrk="1" hangingPunct="1">
              <a:buFontTx/>
              <a:buNone/>
            </a:pPr>
            <a:r>
              <a:rPr lang="en-US" sz="2800" dirty="0" smtClean="0"/>
              <a:t>		a. Both hemispheres were introduced to new foods and animals that changed entire societies.</a:t>
            </a:r>
          </a:p>
          <a:p>
            <a:pPr eaLnBrk="1" hangingPunct="1">
              <a:buFontTx/>
              <a:buNone/>
            </a:pPr>
            <a:r>
              <a:rPr lang="en-US" sz="2800" dirty="0" smtClean="0"/>
              <a:t>		b.  Potatoes and corn became major food sources for Europeans allowing populations to increase greatly.</a:t>
            </a:r>
          </a:p>
          <a:p>
            <a:pPr eaLnBrk="1" hangingPunct="1">
              <a:buFontTx/>
              <a:buNone/>
            </a:pPr>
            <a:r>
              <a:rPr lang="en-US" sz="2800" dirty="0" smtClean="0"/>
              <a:t>		c.  The introduction of pigs, cows, and horses gave new food sources and new animals for the Native Americans to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67494"/>
            <a:ext cx="8991600" cy="1399032"/>
          </a:xfrm>
        </p:spPr>
        <p:txBody>
          <a:bodyPr/>
          <a:lstStyle/>
          <a:p>
            <a:pPr eaLnBrk="1" hangingPunct="1">
              <a:defRPr/>
            </a:pPr>
            <a:r>
              <a:rPr lang="en-US" b="1" dirty="0" smtClean="0"/>
              <a:t>What was the Effect of the Columbian Exchange?</a:t>
            </a:r>
          </a:p>
        </p:txBody>
      </p:sp>
      <p:sp>
        <p:nvSpPr>
          <p:cNvPr id="31747" name="Rectangle 3"/>
          <p:cNvSpPr>
            <a:spLocks noGrp="1" noChangeArrowheads="1"/>
          </p:cNvSpPr>
          <p:nvPr>
            <p:ph type="body" idx="1"/>
          </p:nvPr>
        </p:nvSpPr>
        <p:spPr>
          <a:xfrm>
            <a:off x="381000" y="1828800"/>
            <a:ext cx="8229600" cy="4572000"/>
          </a:xfrm>
        </p:spPr>
        <p:txBody>
          <a:bodyPr>
            <a:normAutofit lnSpcReduction="10000"/>
          </a:bodyPr>
          <a:lstStyle/>
          <a:p>
            <a:pPr eaLnBrk="1" hangingPunct="1">
              <a:buFontTx/>
              <a:buNone/>
            </a:pPr>
            <a:r>
              <a:rPr lang="en-US" sz="2800" dirty="0" smtClean="0"/>
              <a:t>		d. The diseases the Europeans brought with them killed up to 90% of the Native Americans in the New World.  European conquest of the Native Americans was made easy by the effect disease had on the Natives.  </a:t>
            </a:r>
          </a:p>
          <a:p>
            <a:pPr eaLnBrk="1" hangingPunct="1">
              <a:buFontTx/>
              <a:buNone/>
            </a:pPr>
            <a:r>
              <a:rPr lang="en-US" sz="2800" dirty="0" smtClean="0"/>
              <a:t>		e. The Native Americans had never been exposed to these diseases so their bodies could not fight them.  Europeans had lived with these diseases for thousands of year and were not as likely to die from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b="1" dirty="0" smtClean="0"/>
              <a:t>Trade</a:t>
            </a:r>
          </a:p>
        </p:txBody>
      </p:sp>
      <p:sp>
        <p:nvSpPr>
          <p:cNvPr id="3075" name="Content Placeholder 2"/>
          <p:cNvSpPr>
            <a:spLocks noGrp="1"/>
          </p:cNvSpPr>
          <p:nvPr>
            <p:ph idx="1"/>
          </p:nvPr>
        </p:nvSpPr>
        <p:spPr/>
        <p:txBody>
          <a:bodyPr/>
          <a:lstStyle/>
          <a:p>
            <a:r>
              <a:rPr lang="en-US" dirty="0" smtClean="0"/>
              <a:t>As the world starts to trade (goods and ideas)more we are slowly approaching modern day.</a:t>
            </a:r>
          </a:p>
          <a:p>
            <a:pPr>
              <a:buNone/>
            </a:pPr>
            <a:endParaRPr lang="en-US" dirty="0" smtClean="0"/>
          </a:p>
          <a:p>
            <a:r>
              <a:rPr lang="en-US" dirty="0" smtClean="0"/>
              <a:t>America is now entering into picture earning the title; “New World” as opposed to the “Old World” Afro Eurasia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t>Colonies Trade</a:t>
            </a:r>
          </a:p>
        </p:txBody>
      </p:sp>
      <p:sp>
        <p:nvSpPr>
          <p:cNvPr id="19459" name="Content Placeholder 2"/>
          <p:cNvSpPr>
            <a:spLocks noGrp="1"/>
          </p:cNvSpPr>
          <p:nvPr>
            <p:ph idx="1"/>
          </p:nvPr>
        </p:nvSpPr>
        <p:spPr/>
        <p:txBody>
          <a:bodyPr/>
          <a:lstStyle/>
          <a:p>
            <a:pPr eaLnBrk="1" hangingPunct="1"/>
            <a:r>
              <a:rPr lang="en-US" smtClean="0"/>
              <a:t>Colonies exported raw materials, such as wood and furs </a:t>
            </a:r>
          </a:p>
          <a:p>
            <a:pPr eaLnBrk="1" hangingPunct="1"/>
            <a:r>
              <a:rPr lang="en-US" smtClean="0"/>
              <a:t>European nations were able to make goods out of raw materials</a:t>
            </a:r>
          </a:p>
          <a:p>
            <a:pPr eaLnBrk="1" hangingPunct="1"/>
            <a:r>
              <a:rPr lang="en-US" smtClean="0"/>
              <a:t>Colonies then bought finished goods from Eruope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t>Economic Revolution!	</a:t>
            </a:r>
          </a:p>
        </p:txBody>
      </p:sp>
      <p:sp>
        <p:nvSpPr>
          <p:cNvPr id="20483" name="Content Placeholder 2"/>
          <p:cNvSpPr>
            <a:spLocks noGrp="1"/>
          </p:cNvSpPr>
          <p:nvPr>
            <p:ph idx="1"/>
          </p:nvPr>
        </p:nvSpPr>
        <p:spPr/>
        <p:txBody>
          <a:bodyPr/>
          <a:lstStyle/>
          <a:p>
            <a:pPr eaLnBrk="1" hangingPunct="1"/>
            <a:r>
              <a:rPr lang="en-US" smtClean="0"/>
              <a:t>Spurred growth of towns</a:t>
            </a:r>
          </a:p>
          <a:p>
            <a:pPr eaLnBrk="1" hangingPunct="1"/>
            <a:r>
              <a:rPr lang="en-US" smtClean="0"/>
              <a:t>Many merchants became very wealthy</a:t>
            </a:r>
          </a:p>
          <a:p>
            <a:pPr eaLnBrk="1" hangingPunct="1"/>
            <a:r>
              <a:rPr lang="en-US" smtClean="0"/>
              <a:t>Most people still lived in rural areas</a:t>
            </a:r>
          </a:p>
          <a:p>
            <a:pPr eaLnBrk="1" hangingPunct="1"/>
            <a:r>
              <a:rPr lang="en-US" smtClean="0"/>
              <a:t>Mainly only traders and merchants gained social mobility</a:t>
            </a:r>
          </a:p>
          <a:p>
            <a:pPr eaLnBrk="1" hangingPunct="1"/>
            <a:r>
              <a:rPr lang="en-US" smtClean="0"/>
              <a:t>Mercantilism started to create national identity</a:t>
            </a:r>
          </a:p>
          <a:p>
            <a:pPr eaLnBrk="1" hangingPunct="1"/>
            <a:r>
              <a:rPr lang="en-US" smtClean="0"/>
              <a:t>Effects of Globalization?!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lstStyle/>
          <a:p>
            <a:pPr algn="ctr"/>
            <a:r>
              <a:rPr lang="en-US" b="1" dirty="0" smtClean="0"/>
              <a:t>The Columbian Exchange</a:t>
            </a:r>
            <a:endParaRPr lang="en-US" b="1" dirty="0"/>
          </a:p>
        </p:txBody>
      </p:sp>
      <p:pic>
        <p:nvPicPr>
          <p:cNvPr id="4" name="Picture 5" descr="C:\WINDOWS\Desktop\UMM Stuff 2\Folders of Images\Columbian Exchange\Columbian Exchage Chart.jpg"/>
          <p:cNvPicPr>
            <a:picLocks noChangeAspect="1" noChangeArrowheads="1"/>
          </p:cNvPicPr>
          <p:nvPr/>
        </p:nvPicPr>
        <p:blipFill>
          <a:blip r:embed="rId2" cstate="print"/>
          <a:srcRect/>
          <a:stretch>
            <a:fillRect/>
          </a:stretch>
        </p:blipFill>
        <p:spPr bwMode="auto">
          <a:xfrm>
            <a:off x="0" y="1377950"/>
            <a:ext cx="9144000" cy="54800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b="1" dirty="0" smtClean="0"/>
              <a:t>But it wasn’t all good…</a:t>
            </a:r>
          </a:p>
        </p:txBody>
      </p:sp>
      <p:sp>
        <p:nvSpPr>
          <p:cNvPr id="8195" name="Content Placeholder 2"/>
          <p:cNvSpPr>
            <a:spLocks noGrp="1"/>
          </p:cNvSpPr>
          <p:nvPr>
            <p:ph idx="1"/>
          </p:nvPr>
        </p:nvSpPr>
        <p:spPr>
          <a:xfrm>
            <a:off x="457200" y="1752600"/>
            <a:ext cx="8229600" cy="4572000"/>
          </a:xfrm>
        </p:spPr>
        <p:txBody>
          <a:bodyPr/>
          <a:lstStyle/>
          <a:p>
            <a:pPr>
              <a:buFontTx/>
              <a:buNone/>
            </a:pPr>
            <a:endParaRPr lang="en-US" dirty="0" smtClean="0"/>
          </a:p>
          <a:p>
            <a:pPr>
              <a:buFontTx/>
              <a:buNone/>
            </a:pPr>
            <a:r>
              <a:rPr lang="en-US" dirty="0" smtClean="0"/>
              <a:t>Not to mention it was just goods and ideas being traded but people……</a:t>
            </a:r>
          </a:p>
          <a:p>
            <a:pPr>
              <a:buFontTx/>
              <a:buNone/>
            </a:pPr>
            <a:r>
              <a:rPr lang="en-US" dirty="0" smtClean="0"/>
              <a:t>Enter the slave trade… A system that was started in Africa but was totally warped by greed of other nations trying to get rich on slave labor by having them grow the profits (crops). </a:t>
            </a:r>
          </a:p>
          <a:p>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CA" b="1" dirty="0" smtClean="0">
                <a:solidFill>
                  <a:srgbClr val="FF5C9C"/>
                </a:solidFill>
              </a:rPr>
              <a:t>Triangle of Trade</a:t>
            </a:r>
            <a:endParaRPr lang="en-US" b="1" dirty="0" smtClean="0">
              <a:solidFill>
                <a:srgbClr val="FF5C9C"/>
              </a:solidFill>
            </a:endParaRPr>
          </a:p>
        </p:txBody>
      </p:sp>
      <p:sp>
        <p:nvSpPr>
          <p:cNvPr id="9219" name="Rectangle 3"/>
          <p:cNvSpPr>
            <a:spLocks noGrp="1" noChangeArrowheads="1"/>
          </p:cNvSpPr>
          <p:nvPr>
            <p:ph type="body" sz="half" idx="1"/>
          </p:nvPr>
        </p:nvSpPr>
        <p:spPr>
          <a:xfrm>
            <a:off x="457200" y="1600200"/>
            <a:ext cx="3429000" cy="4525963"/>
          </a:xfrm>
        </p:spPr>
        <p:txBody>
          <a:bodyPr>
            <a:normAutofit fontScale="92500"/>
          </a:bodyPr>
          <a:lstStyle/>
          <a:p>
            <a:pPr eaLnBrk="1" hangingPunct="1">
              <a:buFontTx/>
              <a:buNone/>
            </a:pPr>
            <a:r>
              <a:rPr lang="en-CA" sz="2800" b="1" dirty="0" smtClean="0"/>
              <a:t>Triangular Trade:</a:t>
            </a:r>
          </a:p>
          <a:p>
            <a:pPr eaLnBrk="1" hangingPunct="1">
              <a:buFontTx/>
              <a:buNone/>
            </a:pPr>
            <a:r>
              <a:rPr lang="en-CA" sz="2800" b="1" dirty="0" smtClean="0"/>
              <a:t>Trade routes between Africa, Europe and the Americas during the Atlantic Slave Trade.</a:t>
            </a:r>
          </a:p>
          <a:p>
            <a:pPr eaLnBrk="1" hangingPunct="1">
              <a:buFontTx/>
              <a:buNone/>
            </a:pPr>
            <a:r>
              <a:rPr lang="en-CA" sz="2800" b="1" dirty="0" smtClean="0"/>
              <a:t>Making the three areas</a:t>
            </a:r>
          </a:p>
          <a:p>
            <a:pPr eaLnBrk="1" hangingPunct="1">
              <a:buFontTx/>
              <a:buNone/>
            </a:pPr>
            <a:r>
              <a:rPr lang="en-CA" sz="2800" b="1" dirty="0" smtClean="0"/>
              <a:t>interdependent</a:t>
            </a:r>
          </a:p>
          <a:p>
            <a:pPr eaLnBrk="1" hangingPunct="1">
              <a:buFontTx/>
              <a:buNone/>
            </a:pPr>
            <a:endParaRPr lang="en-US" sz="2800" dirty="0" smtClean="0">
              <a:solidFill>
                <a:schemeClr val="accent2"/>
              </a:solidFill>
            </a:endParaRPr>
          </a:p>
        </p:txBody>
      </p:sp>
      <p:pic>
        <p:nvPicPr>
          <p:cNvPr id="37890" name="Picture 2" descr="http://www.vhinkle.com/modern/triangle_trade.bmp"/>
          <p:cNvPicPr>
            <a:picLocks noChangeAspect="1" noChangeArrowheads="1"/>
          </p:cNvPicPr>
          <p:nvPr/>
        </p:nvPicPr>
        <p:blipFill>
          <a:blip r:embed="rId2" cstate="print"/>
          <a:srcRect/>
          <a:stretch>
            <a:fillRect/>
          </a:stretch>
        </p:blipFill>
        <p:spPr bwMode="auto">
          <a:xfrm>
            <a:off x="3886200" y="2057400"/>
            <a:ext cx="4906626" cy="35814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5C9C"/>
                </a:solidFill>
              </a:rPr>
              <a:t>Map of the Triangle of Trade</a:t>
            </a:r>
            <a:endParaRPr lang="en-US" b="1" dirty="0">
              <a:solidFill>
                <a:srgbClr val="FF5C9C"/>
              </a:solidFill>
            </a:endParaRPr>
          </a:p>
        </p:txBody>
      </p:sp>
      <p:pic>
        <p:nvPicPr>
          <p:cNvPr id="39938" name="Picture 2" descr="http://www.awesomestories.com/images/user/00b2802e31.gif"/>
          <p:cNvPicPr>
            <a:picLocks noChangeAspect="1" noChangeArrowheads="1"/>
          </p:cNvPicPr>
          <p:nvPr/>
        </p:nvPicPr>
        <p:blipFill>
          <a:blip r:embed="rId2" cstate="print"/>
          <a:srcRect/>
          <a:stretch>
            <a:fillRect/>
          </a:stretch>
        </p:blipFill>
        <p:spPr bwMode="auto">
          <a:xfrm>
            <a:off x="1676400" y="1752600"/>
            <a:ext cx="6096000" cy="4572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563562"/>
          </a:xfrm>
        </p:spPr>
        <p:txBody>
          <a:bodyPr>
            <a:normAutofit fontScale="90000"/>
          </a:bodyPr>
          <a:lstStyle/>
          <a:p>
            <a:pPr eaLnBrk="1" hangingPunct="1"/>
            <a:r>
              <a:rPr lang="en-CA" sz="4000" b="1" dirty="0" smtClean="0">
                <a:solidFill>
                  <a:srgbClr val="FF5C9C"/>
                </a:solidFill>
              </a:rPr>
              <a:t>Stage One</a:t>
            </a:r>
            <a:endParaRPr lang="en-US" sz="4000" b="1" dirty="0" smtClean="0">
              <a:solidFill>
                <a:srgbClr val="FF5C9C"/>
              </a:solidFill>
            </a:endParaRPr>
          </a:p>
        </p:txBody>
      </p:sp>
      <p:sp>
        <p:nvSpPr>
          <p:cNvPr id="12291" name="Rectangle 3"/>
          <p:cNvSpPr>
            <a:spLocks noGrp="1" noChangeArrowheads="1"/>
          </p:cNvSpPr>
          <p:nvPr>
            <p:ph type="body" idx="1"/>
          </p:nvPr>
        </p:nvSpPr>
        <p:spPr>
          <a:xfrm>
            <a:off x="228600" y="1143000"/>
            <a:ext cx="8915400" cy="5059363"/>
          </a:xfrm>
        </p:spPr>
        <p:txBody>
          <a:bodyPr>
            <a:normAutofit fontScale="92500"/>
          </a:bodyPr>
          <a:lstStyle/>
          <a:p>
            <a:pPr eaLnBrk="1" hangingPunct="1">
              <a:lnSpc>
                <a:spcPct val="90000"/>
              </a:lnSpc>
            </a:pPr>
            <a:r>
              <a:rPr lang="en-CA" sz="2800" b="1" dirty="0" smtClean="0"/>
              <a:t>Ships left Europe loaded with goods, such as guns, tools, textiles &amp; rum.</a:t>
            </a:r>
          </a:p>
          <a:p>
            <a:pPr eaLnBrk="1" hangingPunct="1">
              <a:lnSpc>
                <a:spcPct val="90000"/>
              </a:lnSpc>
            </a:pPr>
            <a:r>
              <a:rPr lang="en-CA" sz="2800" b="1" dirty="0" smtClean="0"/>
              <a:t>Crews with guns went ashore to capture slaves.</a:t>
            </a:r>
          </a:p>
          <a:p>
            <a:pPr eaLnBrk="1" hangingPunct="1">
              <a:lnSpc>
                <a:spcPct val="90000"/>
              </a:lnSpc>
            </a:pPr>
            <a:r>
              <a:rPr lang="en-CA" sz="2800" b="1" dirty="0" smtClean="0"/>
              <a:t>Slaves were obtained by:</a:t>
            </a:r>
          </a:p>
          <a:p>
            <a:pPr eaLnBrk="1" hangingPunct="1">
              <a:lnSpc>
                <a:spcPct val="90000"/>
              </a:lnSpc>
              <a:buFontTx/>
              <a:buNone/>
            </a:pPr>
            <a:r>
              <a:rPr lang="en-CA" sz="2800" b="1" dirty="0" smtClean="0"/>
              <a:t>		1. Kidnapping</a:t>
            </a:r>
          </a:p>
          <a:p>
            <a:pPr eaLnBrk="1" hangingPunct="1">
              <a:lnSpc>
                <a:spcPct val="90000"/>
              </a:lnSpc>
              <a:buFontTx/>
              <a:buNone/>
            </a:pPr>
            <a:r>
              <a:rPr lang="en-CA" sz="2800" b="1" dirty="0" smtClean="0"/>
              <a:t>		2. Trading </a:t>
            </a:r>
          </a:p>
          <a:p>
            <a:pPr eaLnBrk="1" hangingPunct="1">
              <a:lnSpc>
                <a:spcPct val="90000"/>
              </a:lnSpc>
              <a:buFontTx/>
              <a:buNone/>
            </a:pPr>
            <a:r>
              <a:rPr lang="en-CA" sz="2800" b="1" dirty="0" smtClean="0"/>
              <a:t>  		3. People were given by chiefs as tributes (gifts)</a:t>
            </a:r>
          </a:p>
          <a:p>
            <a:pPr eaLnBrk="1" hangingPunct="1">
              <a:lnSpc>
                <a:spcPct val="90000"/>
              </a:lnSpc>
              <a:buFontTx/>
              <a:buNone/>
            </a:pPr>
            <a:r>
              <a:rPr lang="en-CA" sz="2800" b="1" dirty="0" smtClean="0"/>
              <a:t>		4. Chiefs would send people who were in debt</a:t>
            </a:r>
          </a:p>
          <a:p>
            <a:pPr eaLnBrk="1" hangingPunct="1">
              <a:lnSpc>
                <a:spcPct val="90000"/>
              </a:lnSpc>
              <a:buFontTx/>
              <a:buNone/>
            </a:pPr>
            <a:r>
              <a:rPr lang="en-CA" sz="2800" b="1" dirty="0" smtClean="0"/>
              <a:t>   		5. Chiefs would send criminals through judicial      </a:t>
            </a:r>
          </a:p>
          <a:p>
            <a:pPr eaLnBrk="1" hangingPunct="1">
              <a:lnSpc>
                <a:spcPct val="90000"/>
              </a:lnSpc>
              <a:buFontTx/>
              <a:buNone/>
            </a:pPr>
            <a:r>
              <a:rPr lang="en-CA" sz="2800" b="1" dirty="0" smtClean="0"/>
              <a:t>		    process</a:t>
            </a:r>
          </a:p>
          <a:p>
            <a:pPr eaLnBrk="1" hangingPunct="1">
              <a:lnSpc>
                <a:spcPct val="90000"/>
              </a:lnSpc>
              <a:buFontTx/>
              <a:buNone/>
            </a:pPr>
            <a:r>
              <a:rPr lang="en-CA" sz="2800" b="1" dirty="0" smtClean="0"/>
              <a:t>   		6. Prisoners of tribal wars were also sent.</a:t>
            </a:r>
            <a:endParaRPr lang="en-US" sz="2800" b="1"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title"/>
          </p:nvPr>
        </p:nvSpPr>
        <p:spPr>
          <a:xfrm>
            <a:off x="304800" y="0"/>
            <a:ext cx="8229600" cy="1170432"/>
          </a:xfrm>
        </p:spPr>
        <p:txBody>
          <a:bodyPr/>
          <a:lstStyle/>
          <a:p>
            <a:pPr algn="ctr" eaLnBrk="1" hangingPunct="1"/>
            <a:r>
              <a:rPr lang="en-US" b="1" dirty="0" err="1" smtClean="0">
                <a:solidFill>
                  <a:srgbClr val="FF5C9C"/>
                </a:solidFill>
              </a:rPr>
              <a:t>Goree</a:t>
            </a:r>
            <a:r>
              <a:rPr lang="en-US" b="1" dirty="0" smtClean="0">
                <a:solidFill>
                  <a:srgbClr val="FF5C9C"/>
                </a:solidFill>
              </a:rPr>
              <a:t>, or Slave-Stick </a:t>
            </a:r>
          </a:p>
        </p:txBody>
      </p:sp>
      <p:sp>
        <p:nvSpPr>
          <p:cNvPr id="13315" name="Rectangle 8"/>
          <p:cNvSpPr>
            <a:spLocks noGrp="1" noChangeArrowheads="1"/>
          </p:cNvSpPr>
          <p:nvPr>
            <p:ph type="body" idx="4294967295"/>
          </p:nvPr>
        </p:nvSpPr>
        <p:spPr>
          <a:xfrm>
            <a:off x="381000" y="1295400"/>
            <a:ext cx="5029200" cy="5105400"/>
          </a:xfrm>
        </p:spPr>
        <p:txBody>
          <a:bodyPr>
            <a:noAutofit/>
          </a:bodyPr>
          <a:lstStyle/>
          <a:p>
            <a:pPr marL="0" indent="0" algn="ctr" eaLnBrk="1" hangingPunct="1">
              <a:buFontTx/>
              <a:buNone/>
            </a:pPr>
            <a:r>
              <a:rPr lang="en-US" sz="2500" dirty="0" smtClean="0">
                <a:solidFill>
                  <a:schemeClr val="accent2"/>
                </a:solidFill>
              </a:rPr>
              <a:t>   </a:t>
            </a:r>
            <a:r>
              <a:rPr lang="en-US" sz="2500" b="1" dirty="0" smtClean="0"/>
              <a:t>A French naval officer, in the Angola region in the late eighteenth century, describes how slave traders used </a:t>
            </a:r>
            <a:r>
              <a:rPr lang="en-US" sz="2500" b="1" dirty="0" smtClean="0">
                <a:solidFill>
                  <a:schemeClr val="accent1">
                    <a:lumMod val="20000"/>
                    <a:lumOff val="80000"/>
                  </a:schemeClr>
                </a:solidFill>
              </a:rPr>
              <a:t>"a forked branch which opens exactly to the size of a neck so the head can't pass through it. The forked branch is pierced with two holes so that an iron pin comes across the neck of the slave . . ., so that the smallest movement is sufficient to stop him and even to strangle him” </a:t>
            </a:r>
          </a:p>
        </p:txBody>
      </p:sp>
      <p:pic>
        <p:nvPicPr>
          <p:cNvPr id="13316" name="Picture 4" descr="goree">
            <a:hlinkClick r:id="rId2"/>
          </p:cNvPr>
          <p:cNvPicPr>
            <a:picLocks noGrp="1" noChangeAspect="1" noChangeArrowheads="1"/>
          </p:cNvPicPr>
          <p:nvPr>
            <p:ph idx="4294967295"/>
          </p:nvPr>
        </p:nvPicPr>
        <p:blipFill>
          <a:blip r:embed="rId3" cstate="print"/>
          <a:srcRect/>
          <a:stretch>
            <a:fillRect/>
          </a:stretch>
        </p:blipFill>
        <p:spPr>
          <a:xfrm>
            <a:off x="5486400" y="1676400"/>
            <a:ext cx="3429000" cy="990600"/>
          </a:xfrm>
        </p:spPr>
      </p:pic>
      <p:pic>
        <p:nvPicPr>
          <p:cNvPr id="5" name="Picture 9" descr="LCP-16">
            <a:hlinkClick r:id="rId4"/>
          </p:cNvPr>
          <p:cNvPicPr>
            <a:picLocks noChangeAspect="1" noChangeArrowheads="1"/>
          </p:cNvPicPr>
          <p:nvPr/>
        </p:nvPicPr>
        <p:blipFill>
          <a:blip r:embed="rId5" cstate="print"/>
          <a:srcRect/>
          <a:stretch>
            <a:fillRect/>
          </a:stretch>
        </p:blipFill>
        <p:spPr bwMode="auto">
          <a:xfrm>
            <a:off x="5715000" y="3200400"/>
            <a:ext cx="3057525" cy="28194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Buel-01">
            <a:hlinkClick r:id="rId2"/>
          </p:cNvPr>
          <p:cNvPicPr>
            <a:picLocks noChangeAspect="1" noChangeArrowheads="1"/>
          </p:cNvPicPr>
          <p:nvPr/>
        </p:nvPicPr>
        <p:blipFill>
          <a:blip r:embed="rId3" cstate="print"/>
          <a:srcRect/>
          <a:stretch>
            <a:fillRect/>
          </a:stretch>
        </p:blipFill>
        <p:spPr bwMode="auto">
          <a:xfrm>
            <a:off x="2514600" y="304800"/>
            <a:ext cx="3810000" cy="3038475"/>
          </a:xfrm>
          <a:prstGeom prst="rect">
            <a:avLst/>
          </a:prstGeom>
          <a:noFill/>
          <a:ln w="9525">
            <a:noFill/>
            <a:miter lim="800000"/>
            <a:headEnd/>
            <a:tailEnd/>
          </a:ln>
        </p:spPr>
      </p:pic>
      <p:pic>
        <p:nvPicPr>
          <p:cNvPr id="15364" name="Picture 9" descr="C014">
            <a:hlinkClick r:id="rId4"/>
          </p:cNvPr>
          <p:cNvPicPr>
            <a:picLocks noChangeAspect="1" noChangeArrowheads="1"/>
          </p:cNvPicPr>
          <p:nvPr/>
        </p:nvPicPr>
        <p:blipFill>
          <a:blip r:embed="rId5" cstate="print"/>
          <a:srcRect/>
          <a:stretch>
            <a:fillRect/>
          </a:stretch>
        </p:blipFill>
        <p:spPr bwMode="auto">
          <a:xfrm>
            <a:off x="1143000" y="3505200"/>
            <a:ext cx="6705600" cy="31242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28600"/>
            <a:ext cx="8229600" cy="1399032"/>
          </a:xfrm>
        </p:spPr>
        <p:txBody>
          <a:bodyPr/>
          <a:lstStyle/>
          <a:p>
            <a:pPr algn="l" eaLnBrk="1" hangingPunct="1"/>
            <a:r>
              <a:rPr lang="en-CA" b="1" dirty="0" smtClean="0">
                <a:solidFill>
                  <a:srgbClr val="FF5C9C"/>
                </a:solidFill>
              </a:rPr>
              <a:t>Forced Participation</a:t>
            </a:r>
            <a:endParaRPr lang="en-US" b="1" dirty="0" smtClean="0">
              <a:solidFill>
                <a:srgbClr val="FF5C9C"/>
              </a:solidFill>
            </a:endParaRPr>
          </a:p>
        </p:txBody>
      </p:sp>
      <p:sp>
        <p:nvSpPr>
          <p:cNvPr id="16387" name="Rectangle 3"/>
          <p:cNvSpPr>
            <a:spLocks noGrp="1" noChangeArrowheads="1"/>
          </p:cNvSpPr>
          <p:nvPr>
            <p:ph type="body" idx="1"/>
          </p:nvPr>
        </p:nvSpPr>
        <p:spPr>
          <a:xfrm>
            <a:off x="228600" y="2133600"/>
            <a:ext cx="4876800" cy="4495800"/>
          </a:xfrm>
        </p:spPr>
        <p:txBody>
          <a:bodyPr>
            <a:normAutofit fontScale="55000" lnSpcReduction="20000"/>
          </a:bodyPr>
          <a:lstStyle/>
          <a:p>
            <a:pPr eaLnBrk="1" hangingPunct="1">
              <a:lnSpc>
                <a:spcPct val="120000"/>
              </a:lnSpc>
              <a:buFontTx/>
              <a:buNone/>
            </a:pPr>
            <a:r>
              <a:rPr lang="en-CA" sz="3800" dirty="0" smtClean="0"/>
              <a:t>	</a:t>
            </a:r>
            <a:r>
              <a:rPr lang="en-CA" sz="3800" b="1" dirty="0" smtClean="0">
                <a:latin typeface="+mj-lt"/>
              </a:rPr>
              <a:t>African Chiefs did resist in the beginning; however, they needed weapons for defence.</a:t>
            </a:r>
          </a:p>
          <a:p>
            <a:pPr eaLnBrk="1" hangingPunct="1">
              <a:lnSpc>
                <a:spcPct val="120000"/>
              </a:lnSpc>
              <a:buFontTx/>
              <a:buNone/>
            </a:pPr>
            <a:endParaRPr lang="en-CA" sz="3800" b="1" dirty="0" smtClean="0">
              <a:latin typeface="+mj-lt"/>
            </a:endParaRPr>
          </a:p>
          <a:p>
            <a:pPr eaLnBrk="1" hangingPunct="1">
              <a:lnSpc>
                <a:spcPct val="120000"/>
              </a:lnSpc>
              <a:buFontTx/>
              <a:buNone/>
            </a:pPr>
            <a:r>
              <a:rPr lang="en-CA" sz="3800" b="1" dirty="0" smtClean="0">
                <a:latin typeface="+mj-lt"/>
              </a:rPr>
              <a:t>	The Europeans were too powerful; therefore, any effort to resistance was unsuccessful</a:t>
            </a:r>
          </a:p>
          <a:p>
            <a:pPr eaLnBrk="1" hangingPunct="1">
              <a:lnSpc>
                <a:spcPct val="120000"/>
              </a:lnSpc>
              <a:buFontTx/>
              <a:buNone/>
            </a:pPr>
            <a:endParaRPr lang="en-CA" sz="3800" b="1" dirty="0" smtClean="0">
              <a:latin typeface="+mj-lt"/>
            </a:endParaRPr>
          </a:p>
          <a:p>
            <a:pPr eaLnBrk="1" hangingPunct="1">
              <a:lnSpc>
                <a:spcPct val="120000"/>
              </a:lnSpc>
              <a:buFontTx/>
              <a:buNone/>
            </a:pPr>
            <a:r>
              <a:rPr lang="en-CA" sz="3800" b="1" dirty="0" smtClean="0">
                <a:latin typeface="+mj-lt"/>
              </a:rPr>
              <a:t>	If chiefs did supply slaves, they were threatened to be taken as slaves.</a:t>
            </a:r>
          </a:p>
          <a:p>
            <a:pPr eaLnBrk="1" hangingPunct="1">
              <a:lnSpc>
                <a:spcPct val="80000"/>
              </a:lnSpc>
              <a:buFontTx/>
              <a:buNone/>
            </a:pPr>
            <a:endParaRPr lang="en-CA" b="1" dirty="0" smtClean="0"/>
          </a:p>
          <a:p>
            <a:pPr eaLnBrk="1" hangingPunct="1">
              <a:lnSpc>
                <a:spcPct val="80000"/>
              </a:lnSpc>
              <a:buFontTx/>
              <a:buNone/>
            </a:pPr>
            <a:endParaRPr lang="en-US" sz="2800" b="1" dirty="0" smtClean="0"/>
          </a:p>
        </p:txBody>
      </p:sp>
      <p:pic>
        <p:nvPicPr>
          <p:cNvPr id="16388" name="Picture 4" descr="JCB_01203-3">
            <a:hlinkClick r:id="rId2"/>
          </p:cNvPr>
          <p:cNvPicPr>
            <a:picLocks noGrp="1" noChangeAspect="1" noChangeArrowheads="1"/>
          </p:cNvPicPr>
          <p:nvPr>
            <p:ph sz="half" idx="4294967295"/>
          </p:nvPr>
        </p:nvPicPr>
        <p:blipFill>
          <a:blip r:embed="rId3" cstate="print"/>
          <a:srcRect/>
          <a:stretch>
            <a:fillRect/>
          </a:stretch>
        </p:blipFill>
        <p:spPr>
          <a:xfrm>
            <a:off x="5715000" y="1828800"/>
            <a:ext cx="2819400" cy="1447800"/>
          </a:xfrm>
        </p:spPr>
      </p:pic>
      <p:pic>
        <p:nvPicPr>
          <p:cNvPr id="5" name="Picture 7" descr="C010">
            <a:hlinkClick r:id="rId4"/>
          </p:cNvPr>
          <p:cNvPicPr>
            <a:picLocks noChangeAspect="1" noChangeArrowheads="1"/>
          </p:cNvPicPr>
          <p:nvPr/>
        </p:nvPicPr>
        <p:blipFill>
          <a:blip r:embed="rId5" cstate="print"/>
          <a:srcRect/>
          <a:stretch>
            <a:fillRect/>
          </a:stretch>
        </p:blipFill>
        <p:spPr bwMode="auto">
          <a:xfrm>
            <a:off x="5181600" y="3733800"/>
            <a:ext cx="3810000" cy="26289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Columbian Exchange</a:t>
            </a:r>
            <a:endParaRPr lang="en-US" b="1" dirty="0"/>
          </a:p>
        </p:txBody>
      </p:sp>
      <p:sp>
        <p:nvSpPr>
          <p:cNvPr id="3" name="Content Placeholder 2"/>
          <p:cNvSpPr>
            <a:spLocks noGrp="1"/>
          </p:cNvSpPr>
          <p:nvPr>
            <p:ph idx="1"/>
          </p:nvPr>
        </p:nvSpPr>
        <p:spPr>
          <a:xfrm>
            <a:off x="457200" y="1600200"/>
            <a:ext cx="8229600" cy="2003392"/>
          </a:xfrm>
        </p:spPr>
        <p:txBody>
          <a:bodyPr/>
          <a:lstStyle/>
          <a:p>
            <a:r>
              <a:rPr lang="en-US" b="1" dirty="0" smtClean="0"/>
              <a:t>The global transfer of food plants and animals (and diseases) during the colonization of the Americas is know as the Columbian Exchange.</a:t>
            </a:r>
            <a:endParaRPr lang="en-US" b="1" dirty="0"/>
          </a:p>
        </p:txBody>
      </p:sp>
      <p:pic>
        <p:nvPicPr>
          <p:cNvPr id="15362" name="Picture 2" descr="http://media1.shmoop.com/media/images/medium/columbus-landing.jpeg"/>
          <p:cNvPicPr>
            <a:picLocks noChangeAspect="1" noChangeArrowheads="1"/>
          </p:cNvPicPr>
          <p:nvPr/>
        </p:nvPicPr>
        <p:blipFill>
          <a:blip r:embed="rId2" cstate="print"/>
          <a:srcRect/>
          <a:stretch>
            <a:fillRect/>
          </a:stretch>
        </p:blipFill>
        <p:spPr bwMode="auto">
          <a:xfrm>
            <a:off x="3657600" y="3733800"/>
            <a:ext cx="4048125" cy="2743201"/>
          </a:xfrm>
          <a:prstGeom prst="rect">
            <a:avLst/>
          </a:prstGeom>
          <a:noFill/>
        </p:spPr>
      </p:pic>
      <p:sp>
        <p:nvSpPr>
          <p:cNvPr id="5" name="Vertical Scroll 4"/>
          <p:cNvSpPr/>
          <p:nvPr/>
        </p:nvSpPr>
        <p:spPr>
          <a:xfrm>
            <a:off x="609600" y="4038600"/>
            <a:ext cx="2514600" cy="23622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14400" y="4572000"/>
            <a:ext cx="1905000" cy="1846659"/>
          </a:xfrm>
          <a:prstGeom prst="rect">
            <a:avLst/>
          </a:prstGeom>
          <a:noFill/>
        </p:spPr>
        <p:txBody>
          <a:bodyPr wrap="square" rtlCol="0">
            <a:spAutoFit/>
          </a:bodyPr>
          <a:lstStyle/>
          <a:p>
            <a:pPr algn="ctr"/>
            <a:r>
              <a:rPr lang="en-US" sz="1600" b="1" dirty="0" smtClean="0"/>
              <a:t>Crash Course on the Columbian Exchange:  </a:t>
            </a:r>
            <a:r>
              <a:rPr lang="en-US" sz="1600" b="1" dirty="0" smtClean="0">
                <a:hlinkClick r:id="rId3"/>
              </a:rPr>
              <a:t>http://www.youtube.com/watch?v=HQPA5oNpfM4</a:t>
            </a:r>
            <a:endParaRPr lang="en-US" sz="1600" b="1"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020">
            <a:hlinkClick r:id="rId2"/>
          </p:cNvPr>
          <p:cNvPicPr>
            <a:picLocks noChangeAspect="1" noChangeArrowheads="1"/>
          </p:cNvPicPr>
          <p:nvPr/>
        </p:nvPicPr>
        <p:blipFill>
          <a:blip r:embed="rId3" cstate="print"/>
          <a:srcRect/>
          <a:stretch>
            <a:fillRect/>
          </a:stretch>
        </p:blipFill>
        <p:spPr bwMode="auto">
          <a:xfrm>
            <a:off x="609600" y="3733800"/>
            <a:ext cx="3810000" cy="2847975"/>
          </a:xfrm>
          <a:prstGeom prst="rect">
            <a:avLst/>
          </a:prstGeom>
          <a:noFill/>
          <a:ln w="9525">
            <a:noFill/>
            <a:miter lim="800000"/>
            <a:headEnd/>
            <a:tailEnd/>
          </a:ln>
        </p:spPr>
      </p:pic>
      <p:pic>
        <p:nvPicPr>
          <p:cNvPr id="17411" name="Picture 7" descr="C018">
            <a:hlinkClick r:id="rId4"/>
          </p:cNvPr>
          <p:cNvPicPr>
            <a:picLocks noChangeAspect="1" noChangeArrowheads="1"/>
          </p:cNvPicPr>
          <p:nvPr/>
        </p:nvPicPr>
        <p:blipFill>
          <a:blip r:embed="rId5" cstate="print"/>
          <a:srcRect/>
          <a:stretch>
            <a:fillRect/>
          </a:stretch>
        </p:blipFill>
        <p:spPr bwMode="auto">
          <a:xfrm>
            <a:off x="609600" y="533400"/>
            <a:ext cx="3810000" cy="2819400"/>
          </a:xfrm>
          <a:prstGeom prst="rect">
            <a:avLst/>
          </a:prstGeom>
          <a:noFill/>
          <a:ln w="9525">
            <a:noFill/>
            <a:miter lim="800000"/>
            <a:headEnd/>
            <a:tailEnd/>
          </a:ln>
        </p:spPr>
      </p:pic>
      <p:pic>
        <p:nvPicPr>
          <p:cNvPr id="17412" name="Picture 9" descr="forbescoffle">
            <a:hlinkClick r:id="rId6"/>
          </p:cNvPr>
          <p:cNvPicPr>
            <a:picLocks noChangeAspect="1" noChangeArrowheads="1"/>
          </p:cNvPicPr>
          <p:nvPr/>
        </p:nvPicPr>
        <p:blipFill>
          <a:blip r:embed="rId7" cstate="print"/>
          <a:srcRect/>
          <a:stretch>
            <a:fillRect/>
          </a:stretch>
        </p:blipFill>
        <p:spPr bwMode="auto">
          <a:xfrm>
            <a:off x="4953000" y="533400"/>
            <a:ext cx="3810000" cy="2952750"/>
          </a:xfrm>
          <a:prstGeom prst="rect">
            <a:avLst/>
          </a:prstGeom>
          <a:noFill/>
          <a:ln w="9525">
            <a:noFill/>
            <a:miter lim="800000"/>
            <a:headEnd/>
            <a:tailEnd/>
          </a:ln>
        </p:spPr>
      </p:pic>
      <p:pic>
        <p:nvPicPr>
          <p:cNvPr id="17413" name="Picture 13" descr="Graphic340">
            <a:hlinkClick r:id="rId8"/>
          </p:cNvPr>
          <p:cNvPicPr>
            <a:picLocks noChangeAspect="1" noChangeArrowheads="1"/>
          </p:cNvPicPr>
          <p:nvPr/>
        </p:nvPicPr>
        <p:blipFill>
          <a:blip r:embed="rId9" cstate="print"/>
          <a:srcRect/>
          <a:stretch>
            <a:fillRect/>
          </a:stretch>
        </p:blipFill>
        <p:spPr bwMode="auto">
          <a:xfrm>
            <a:off x="4953000" y="3962400"/>
            <a:ext cx="3810000" cy="23431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sz="half" idx="1"/>
          </p:nvPr>
        </p:nvSpPr>
        <p:spPr>
          <a:xfrm>
            <a:off x="228600" y="228600"/>
            <a:ext cx="8763000" cy="2819400"/>
          </a:xfrm>
        </p:spPr>
        <p:txBody>
          <a:bodyPr>
            <a:normAutofit/>
          </a:bodyPr>
          <a:lstStyle/>
          <a:p>
            <a:pPr eaLnBrk="1" hangingPunct="1"/>
            <a:r>
              <a:rPr lang="en-CA" sz="2400" b="1" dirty="0" smtClean="0"/>
              <a:t>Slaves were held in prisons along the west coast of Africa. </a:t>
            </a:r>
          </a:p>
          <a:p>
            <a:pPr eaLnBrk="1" hangingPunct="1">
              <a:buFontTx/>
              <a:buNone/>
            </a:pPr>
            <a:r>
              <a:rPr lang="en-CA" sz="800" b="1" dirty="0" smtClean="0"/>
              <a:t> </a:t>
            </a:r>
          </a:p>
          <a:p>
            <a:pPr eaLnBrk="1" hangingPunct="1"/>
            <a:r>
              <a:rPr lang="en-CA" sz="2400" b="1" dirty="0" smtClean="0"/>
              <a:t>They were waiting to put on slaves ships.</a:t>
            </a:r>
          </a:p>
          <a:p>
            <a:pPr eaLnBrk="1" hangingPunct="1"/>
            <a:endParaRPr lang="en-CA" sz="800" b="1" dirty="0" smtClean="0"/>
          </a:p>
          <a:p>
            <a:pPr eaLnBrk="1" hangingPunct="1"/>
            <a:r>
              <a:rPr lang="en-CA" sz="2400" b="1" dirty="0" smtClean="0"/>
              <a:t>Those that journeyed from the interior and were not fit for the ship were left on the shores to die</a:t>
            </a:r>
            <a:endParaRPr lang="en-US" sz="2400" b="1" dirty="0" smtClean="0"/>
          </a:p>
        </p:txBody>
      </p:sp>
      <p:pic>
        <p:nvPicPr>
          <p:cNvPr id="47106" name="Picture 2" descr="http://farm1.static.flickr.com/71/249875500_130459d5e6.jpg"/>
          <p:cNvPicPr>
            <a:picLocks noChangeAspect="1" noChangeArrowheads="1"/>
          </p:cNvPicPr>
          <p:nvPr/>
        </p:nvPicPr>
        <p:blipFill>
          <a:blip r:embed="rId2" cstate="print"/>
          <a:srcRect/>
          <a:stretch>
            <a:fillRect/>
          </a:stretch>
        </p:blipFill>
        <p:spPr bwMode="auto">
          <a:xfrm>
            <a:off x="1828800" y="2819400"/>
            <a:ext cx="5303693" cy="373380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267494"/>
            <a:ext cx="8686800" cy="1399032"/>
          </a:xfrm>
        </p:spPr>
        <p:txBody>
          <a:bodyPr/>
          <a:lstStyle/>
          <a:p>
            <a:pPr eaLnBrk="1" hangingPunct="1"/>
            <a:r>
              <a:rPr lang="en-CA" sz="4000" b="1" dirty="0" smtClean="0">
                <a:solidFill>
                  <a:srgbClr val="FF5C9C"/>
                </a:solidFill>
              </a:rPr>
              <a:t>Stage Two:  The Middle Passage</a:t>
            </a:r>
            <a:endParaRPr lang="en-US" sz="4000" b="1" dirty="0" smtClean="0">
              <a:solidFill>
                <a:srgbClr val="FF5C9C"/>
              </a:solidFill>
            </a:endParaRPr>
          </a:p>
        </p:txBody>
      </p:sp>
      <p:sp>
        <p:nvSpPr>
          <p:cNvPr id="19459" name="Rectangle 3"/>
          <p:cNvSpPr>
            <a:spLocks noGrp="1" noChangeArrowheads="1"/>
          </p:cNvSpPr>
          <p:nvPr>
            <p:ph type="body" idx="1"/>
          </p:nvPr>
        </p:nvSpPr>
        <p:spPr>
          <a:xfrm>
            <a:off x="457200" y="1882808"/>
            <a:ext cx="4648200" cy="4572000"/>
          </a:xfrm>
        </p:spPr>
        <p:txBody>
          <a:bodyPr>
            <a:normAutofit fontScale="77500" lnSpcReduction="20000"/>
          </a:bodyPr>
          <a:lstStyle/>
          <a:p>
            <a:pPr eaLnBrk="1" hangingPunct="1">
              <a:lnSpc>
                <a:spcPct val="120000"/>
              </a:lnSpc>
              <a:buFontTx/>
              <a:buChar char="-"/>
            </a:pPr>
            <a:r>
              <a:rPr lang="en-CA" sz="2800" b="1" dirty="0" smtClean="0">
                <a:latin typeface="+mj-lt"/>
              </a:rPr>
              <a:t>Ships sailed across the Atlantic Ocean to the Americas</a:t>
            </a:r>
          </a:p>
          <a:p>
            <a:pPr eaLnBrk="1" hangingPunct="1">
              <a:lnSpc>
                <a:spcPct val="120000"/>
              </a:lnSpc>
              <a:buFontTx/>
              <a:buNone/>
            </a:pPr>
            <a:endParaRPr lang="en-CA" sz="2800" b="1" dirty="0" smtClean="0">
              <a:latin typeface="+mj-lt"/>
            </a:endParaRPr>
          </a:p>
          <a:p>
            <a:pPr eaLnBrk="1" hangingPunct="1">
              <a:lnSpc>
                <a:spcPct val="120000"/>
              </a:lnSpc>
              <a:buFontTx/>
              <a:buChar char="-"/>
            </a:pPr>
            <a:r>
              <a:rPr lang="en-CA" sz="2800" b="1" dirty="0" smtClean="0">
                <a:latin typeface="+mj-lt"/>
              </a:rPr>
              <a:t>The journey took 8-10 weeks</a:t>
            </a:r>
          </a:p>
          <a:p>
            <a:pPr eaLnBrk="1" hangingPunct="1">
              <a:lnSpc>
                <a:spcPct val="120000"/>
              </a:lnSpc>
              <a:buFontTx/>
              <a:buNone/>
            </a:pPr>
            <a:endParaRPr lang="en-CA" sz="2800" b="1" dirty="0" smtClean="0">
              <a:latin typeface="+mj-lt"/>
            </a:endParaRPr>
          </a:p>
          <a:p>
            <a:pPr eaLnBrk="1" hangingPunct="1">
              <a:lnSpc>
                <a:spcPct val="120000"/>
              </a:lnSpc>
              <a:buFontTx/>
              <a:buChar char="-"/>
            </a:pPr>
            <a:r>
              <a:rPr lang="en-CA" sz="2800" b="1" dirty="0" smtClean="0">
                <a:latin typeface="+mj-lt"/>
              </a:rPr>
              <a:t>Some Africans tried to jump ship, refused to eat and rebelled.</a:t>
            </a:r>
          </a:p>
          <a:p>
            <a:pPr eaLnBrk="1" hangingPunct="1">
              <a:lnSpc>
                <a:spcPct val="120000"/>
              </a:lnSpc>
              <a:buFontTx/>
              <a:buNone/>
            </a:pPr>
            <a:endParaRPr lang="en-CA" sz="2800" b="1" dirty="0" smtClean="0">
              <a:latin typeface="+mj-lt"/>
            </a:endParaRPr>
          </a:p>
          <a:p>
            <a:pPr eaLnBrk="1" hangingPunct="1">
              <a:lnSpc>
                <a:spcPct val="120000"/>
              </a:lnSpc>
              <a:buFontTx/>
              <a:buChar char="-"/>
            </a:pPr>
            <a:r>
              <a:rPr lang="en-CA" sz="2800" b="1" dirty="0" smtClean="0">
                <a:latin typeface="+mj-lt"/>
              </a:rPr>
              <a:t>Loss of a slave’s life was a loss of $ for the sailors.</a:t>
            </a:r>
          </a:p>
          <a:p>
            <a:pPr eaLnBrk="1" hangingPunct="1">
              <a:lnSpc>
                <a:spcPct val="90000"/>
              </a:lnSpc>
              <a:buFontTx/>
              <a:buNone/>
            </a:pPr>
            <a:endParaRPr lang="en-US" sz="2800" b="1" dirty="0" smtClean="0"/>
          </a:p>
        </p:txBody>
      </p:sp>
      <p:pic>
        <p:nvPicPr>
          <p:cNvPr id="4" name="Picture 9" descr="E007">
            <a:hlinkClick r:id="rId2"/>
          </p:cNvPr>
          <p:cNvPicPr>
            <a:picLocks noChangeAspect="1" noChangeArrowheads="1"/>
          </p:cNvPicPr>
          <p:nvPr/>
        </p:nvPicPr>
        <p:blipFill>
          <a:blip r:embed="rId3" cstate="print"/>
          <a:srcRect/>
          <a:stretch>
            <a:fillRect/>
          </a:stretch>
        </p:blipFill>
        <p:spPr bwMode="auto">
          <a:xfrm>
            <a:off x="5105400" y="4114800"/>
            <a:ext cx="3810000" cy="2314575"/>
          </a:xfrm>
          <a:prstGeom prst="rect">
            <a:avLst/>
          </a:prstGeom>
          <a:noFill/>
          <a:ln w="9525">
            <a:noFill/>
            <a:miter lim="800000"/>
            <a:headEnd/>
            <a:tailEnd/>
          </a:ln>
        </p:spPr>
      </p:pic>
      <p:pic>
        <p:nvPicPr>
          <p:cNvPr id="5" name="Picture 7" descr="E006">
            <a:hlinkClick r:id="rId4"/>
          </p:cNvPr>
          <p:cNvPicPr>
            <a:picLocks noChangeAspect="1" noChangeArrowheads="1"/>
          </p:cNvPicPr>
          <p:nvPr/>
        </p:nvPicPr>
        <p:blipFill>
          <a:blip r:embed="rId5" cstate="print"/>
          <a:srcRect/>
          <a:stretch>
            <a:fillRect/>
          </a:stretch>
        </p:blipFill>
        <p:spPr bwMode="auto">
          <a:xfrm>
            <a:off x="5638800" y="1676400"/>
            <a:ext cx="2819400" cy="225552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CA" b="1" dirty="0" smtClean="0">
                <a:solidFill>
                  <a:srgbClr val="FF5C9C"/>
                </a:solidFill>
              </a:rPr>
              <a:t>Stage Two</a:t>
            </a:r>
            <a:endParaRPr lang="en-US" b="1" dirty="0" smtClean="0">
              <a:solidFill>
                <a:srgbClr val="FF5C9C"/>
              </a:solidFill>
            </a:endParaRPr>
          </a:p>
        </p:txBody>
      </p:sp>
      <p:sp>
        <p:nvSpPr>
          <p:cNvPr id="21507" name="Rectangle 3"/>
          <p:cNvSpPr>
            <a:spLocks noGrp="1" noChangeArrowheads="1"/>
          </p:cNvSpPr>
          <p:nvPr>
            <p:ph type="body" idx="1"/>
          </p:nvPr>
        </p:nvSpPr>
        <p:spPr>
          <a:xfrm>
            <a:off x="533400" y="1524000"/>
            <a:ext cx="8077200" cy="1622392"/>
          </a:xfrm>
        </p:spPr>
        <p:txBody>
          <a:bodyPr>
            <a:normAutofit/>
          </a:bodyPr>
          <a:lstStyle/>
          <a:p>
            <a:pPr eaLnBrk="1" hangingPunct="1">
              <a:buFontTx/>
              <a:buNone/>
            </a:pPr>
            <a:r>
              <a:rPr lang="en-CA" b="1" dirty="0" smtClean="0"/>
              <a:t>“Loose packing” meant that the captains would take on board fewer slaves in hope to reduce sickness and death.</a:t>
            </a:r>
          </a:p>
          <a:p>
            <a:pPr eaLnBrk="1" hangingPunct="1">
              <a:buFontTx/>
              <a:buNone/>
            </a:pPr>
            <a:endParaRPr lang="en-CA" b="1" dirty="0" smtClean="0"/>
          </a:p>
        </p:txBody>
      </p:sp>
      <p:pic>
        <p:nvPicPr>
          <p:cNvPr id="4" name="Picture 5" descr="CMI-surf">
            <a:hlinkClick r:id="rId2"/>
          </p:cNvPr>
          <p:cNvPicPr>
            <a:picLocks noChangeAspect="1" noChangeArrowheads="1"/>
          </p:cNvPicPr>
          <p:nvPr/>
        </p:nvPicPr>
        <p:blipFill>
          <a:blip r:embed="rId3" cstate="print"/>
          <a:srcRect/>
          <a:stretch>
            <a:fillRect/>
          </a:stretch>
        </p:blipFill>
        <p:spPr bwMode="auto">
          <a:xfrm>
            <a:off x="1981200" y="3200400"/>
            <a:ext cx="5119688" cy="32766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CA" b="1" dirty="0" smtClean="0">
                <a:solidFill>
                  <a:srgbClr val="FF5C9C"/>
                </a:solidFill>
              </a:rPr>
              <a:t>Stage Two</a:t>
            </a:r>
            <a:endParaRPr lang="en-US" b="1" dirty="0" smtClean="0">
              <a:solidFill>
                <a:srgbClr val="FF5C9C"/>
              </a:solidFill>
            </a:endParaRPr>
          </a:p>
        </p:txBody>
      </p:sp>
      <p:sp>
        <p:nvSpPr>
          <p:cNvPr id="21507" name="Rectangle 3"/>
          <p:cNvSpPr>
            <a:spLocks noGrp="1" noChangeArrowheads="1"/>
          </p:cNvSpPr>
          <p:nvPr>
            <p:ph type="body" idx="1"/>
          </p:nvPr>
        </p:nvSpPr>
        <p:spPr>
          <a:xfrm>
            <a:off x="457200" y="1524000"/>
            <a:ext cx="3810000" cy="5105400"/>
          </a:xfrm>
        </p:spPr>
        <p:txBody>
          <a:bodyPr>
            <a:normAutofit/>
          </a:bodyPr>
          <a:lstStyle/>
          <a:p>
            <a:pPr marL="91440" indent="-91440" algn="ctr" eaLnBrk="1" hangingPunct="1">
              <a:buFontTx/>
              <a:buNone/>
            </a:pPr>
            <a:r>
              <a:rPr lang="en-CA" b="1" dirty="0" smtClean="0"/>
              <a:t>“Tight packing” meant that the captains would carry as many slaves as their ship could hold, as they believed that many blacks would die on the voyage anyway </a:t>
            </a:r>
            <a:endParaRPr lang="en-US" b="1" dirty="0" smtClean="0"/>
          </a:p>
        </p:txBody>
      </p:sp>
      <p:pic>
        <p:nvPicPr>
          <p:cNvPr id="5" name="Picture 7" descr="E014">
            <a:hlinkClick r:id="rId2"/>
          </p:cNvPr>
          <p:cNvPicPr>
            <a:picLocks noChangeAspect="1" noChangeArrowheads="1"/>
          </p:cNvPicPr>
          <p:nvPr/>
        </p:nvPicPr>
        <p:blipFill>
          <a:blip r:embed="rId3" cstate="print"/>
          <a:srcRect/>
          <a:stretch>
            <a:fillRect/>
          </a:stretch>
        </p:blipFill>
        <p:spPr bwMode="auto">
          <a:xfrm>
            <a:off x="4648200" y="2667000"/>
            <a:ext cx="4191000" cy="3810000"/>
          </a:xfrm>
          <a:prstGeom prst="rect">
            <a:avLst/>
          </a:prstGeom>
          <a:noFill/>
          <a:ln w="9525">
            <a:noFill/>
            <a:miter lim="800000"/>
            <a:headEnd/>
            <a:tailEnd/>
          </a:ln>
        </p:spPr>
      </p:pic>
      <p:pic>
        <p:nvPicPr>
          <p:cNvPr id="6" name="Picture 5" descr="E010">
            <a:hlinkClick r:id="rId4"/>
          </p:cNvPr>
          <p:cNvPicPr>
            <a:picLocks noChangeAspect="1" noChangeArrowheads="1"/>
          </p:cNvPicPr>
          <p:nvPr/>
        </p:nvPicPr>
        <p:blipFill>
          <a:blip r:embed="rId5" cstate="print"/>
          <a:srcRect/>
          <a:stretch>
            <a:fillRect/>
          </a:stretch>
        </p:blipFill>
        <p:spPr bwMode="auto">
          <a:xfrm>
            <a:off x="4876800" y="533400"/>
            <a:ext cx="3810000" cy="17526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9" descr="E019">
            <a:hlinkClick r:id="rId2"/>
          </p:cNvPr>
          <p:cNvPicPr>
            <a:picLocks noChangeAspect="1" noChangeArrowheads="1"/>
          </p:cNvPicPr>
          <p:nvPr/>
        </p:nvPicPr>
        <p:blipFill>
          <a:blip r:embed="rId3" cstate="print"/>
          <a:srcRect/>
          <a:stretch>
            <a:fillRect/>
          </a:stretch>
        </p:blipFill>
        <p:spPr bwMode="auto">
          <a:xfrm>
            <a:off x="533400" y="4038600"/>
            <a:ext cx="3810000" cy="2409825"/>
          </a:xfrm>
          <a:prstGeom prst="rect">
            <a:avLst/>
          </a:prstGeom>
          <a:noFill/>
          <a:ln w="9525">
            <a:noFill/>
            <a:miter lim="800000"/>
            <a:headEnd/>
            <a:tailEnd/>
          </a:ln>
        </p:spPr>
      </p:pic>
      <p:pic>
        <p:nvPicPr>
          <p:cNvPr id="6" name="Picture 7" descr="H001">
            <a:hlinkClick r:id="rId4"/>
          </p:cNvPr>
          <p:cNvPicPr>
            <a:picLocks noChangeAspect="1" noChangeArrowheads="1"/>
          </p:cNvPicPr>
          <p:nvPr/>
        </p:nvPicPr>
        <p:blipFill>
          <a:blip r:embed="rId5" cstate="print"/>
          <a:srcRect/>
          <a:stretch>
            <a:fillRect/>
          </a:stretch>
        </p:blipFill>
        <p:spPr bwMode="auto">
          <a:xfrm>
            <a:off x="533400" y="381000"/>
            <a:ext cx="3810000" cy="3267075"/>
          </a:xfrm>
          <a:prstGeom prst="rect">
            <a:avLst/>
          </a:prstGeom>
          <a:noFill/>
          <a:ln w="9525">
            <a:noFill/>
            <a:miter lim="800000"/>
            <a:headEnd/>
            <a:tailEnd/>
          </a:ln>
        </p:spPr>
      </p:pic>
      <p:pic>
        <p:nvPicPr>
          <p:cNvPr id="7" name="Picture 5" descr="F001">
            <a:hlinkClick r:id="rId6"/>
          </p:cNvPr>
          <p:cNvPicPr>
            <a:picLocks noChangeAspect="1" noChangeArrowheads="1"/>
          </p:cNvPicPr>
          <p:nvPr/>
        </p:nvPicPr>
        <p:blipFill>
          <a:blip r:embed="rId7" cstate="print"/>
          <a:srcRect/>
          <a:stretch>
            <a:fillRect/>
          </a:stretch>
        </p:blipFill>
        <p:spPr bwMode="auto">
          <a:xfrm>
            <a:off x="5562600" y="2514600"/>
            <a:ext cx="3124200" cy="3810000"/>
          </a:xfrm>
          <a:prstGeom prst="rect">
            <a:avLst/>
          </a:prstGeom>
          <a:noFill/>
          <a:ln w="9525">
            <a:noFill/>
            <a:miter lim="800000"/>
            <a:headEnd/>
            <a:tailEnd/>
          </a:ln>
        </p:spPr>
      </p:pic>
      <p:pic>
        <p:nvPicPr>
          <p:cNvPr id="22533" name="Picture 11" descr="E027">
            <a:hlinkClick r:id="rId8"/>
          </p:cNvPr>
          <p:cNvPicPr>
            <a:picLocks noChangeAspect="1" noChangeArrowheads="1"/>
          </p:cNvPicPr>
          <p:nvPr/>
        </p:nvPicPr>
        <p:blipFill>
          <a:blip r:embed="rId9" cstate="print"/>
          <a:srcRect/>
          <a:stretch>
            <a:fillRect/>
          </a:stretch>
        </p:blipFill>
        <p:spPr bwMode="auto">
          <a:xfrm>
            <a:off x="4572000" y="304800"/>
            <a:ext cx="2514600" cy="3810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mariners13">
            <a:hlinkClick r:id="rId2"/>
          </p:cNvPr>
          <p:cNvPicPr>
            <a:picLocks noChangeAspect="1" noChangeArrowheads="1"/>
          </p:cNvPicPr>
          <p:nvPr/>
        </p:nvPicPr>
        <p:blipFill>
          <a:blip r:embed="rId3" cstate="print"/>
          <a:srcRect/>
          <a:stretch>
            <a:fillRect/>
          </a:stretch>
        </p:blipFill>
        <p:spPr bwMode="auto">
          <a:xfrm>
            <a:off x="533400" y="3886200"/>
            <a:ext cx="3810000" cy="2428875"/>
          </a:xfrm>
          <a:prstGeom prst="rect">
            <a:avLst/>
          </a:prstGeom>
          <a:noFill/>
          <a:ln w="9525">
            <a:noFill/>
            <a:miter lim="800000"/>
            <a:headEnd/>
            <a:tailEnd/>
          </a:ln>
        </p:spPr>
      </p:pic>
      <p:pic>
        <p:nvPicPr>
          <p:cNvPr id="24579" name="Picture 7" descr="Trade-1">
            <a:hlinkClick r:id="rId4"/>
          </p:cNvPr>
          <p:cNvPicPr>
            <a:picLocks noChangeAspect="1" noChangeArrowheads="1"/>
          </p:cNvPicPr>
          <p:nvPr/>
        </p:nvPicPr>
        <p:blipFill>
          <a:blip r:embed="rId5" cstate="print"/>
          <a:srcRect/>
          <a:stretch>
            <a:fillRect/>
          </a:stretch>
        </p:blipFill>
        <p:spPr bwMode="auto">
          <a:xfrm>
            <a:off x="533400" y="838200"/>
            <a:ext cx="3810000" cy="2762250"/>
          </a:xfrm>
          <a:prstGeom prst="rect">
            <a:avLst/>
          </a:prstGeom>
          <a:noFill/>
          <a:ln w="9525">
            <a:noFill/>
            <a:miter lim="800000"/>
            <a:headEnd/>
            <a:tailEnd/>
          </a:ln>
        </p:spPr>
      </p:pic>
      <p:pic>
        <p:nvPicPr>
          <p:cNvPr id="24580" name="Picture 9" descr="Trade-3">
            <a:hlinkClick r:id="rId6"/>
          </p:cNvPr>
          <p:cNvPicPr>
            <a:picLocks noChangeAspect="1" noChangeArrowheads="1"/>
          </p:cNvPicPr>
          <p:nvPr/>
        </p:nvPicPr>
        <p:blipFill>
          <a:blip r:embed="rId7" cstate="print"/>
          <a:srcRect/>
          <a:stretch>
            <a:fillRect/>
          </a:stretch>
        </p:blipFill>
        <p:spPr bwMode="auto">
          <a:xfrm>
            <a:off x="4876800" y="762000"/>
            <a:ext cx="3810000" cy="54864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CA" b="1" dirty="0" smtClean="0">
                <a:solidFill>
                  <a:srgbClr val="FF5C9C"/>
                </a:solidFill>
              </a:rPr>
              <a:t>Stage Three</a:t>
            </a:r>
            <a:endParaRPr lang="en-US" b="1" dirty="0" smtClean="0">
              <a:solidFill>
                <a:srgbClr val="FF5C9C"/>
              </a:solidFill>
            </a:endParaRPr>
          </a:p>
        </p:txBody>
      </p:sp>
      <p:sp>
        <p:nvSpPr>
          <p:cNvPr id="25603" name="Rectangle 3"/>
          <p:cNvSpPr>
            <a:spLocks noGrp="1" noChangeArrowheads="1"/>
          </p:cNvSpPr>
          <p:nvPr>
            <p:ph type="body" idx="1"/>
          </p:nvPr>
        </p:nvSpPr>
        <p:spPr>
          <a:xfrm>
            <a:off x="533400" y="1600200"/>
            <a:ext cx="8077200" cy="1012792"/>
          </a:xfrm>
        </p:spPr>
        <p:txBody>
          <a:bodyPr/>
          <a:lstStyle/>
          <a:p>
            <a:pPr eaLnBrk="1" hangingPunct="1">
              <a:lnSpc>
                <a:spcPct val="90000"/>
              </a:lnSpc>
            </a:pPr>
            <a:r>
              <a:rPr lang="en-CA" b="1" dirty="0" smtClean="0"/>
              <a:t>Africans would be sold at auctions in the Americas</a:t>
            </a:r>
          </a:p>
        </p:txBody>
      </p:sp>
      <p:pic>
        <p:nvPicPr>
          <p:cNvPr id="4" name="Picture 5" descr="auction_Richd_1861">
            <a:hlinkClick r:id="rId2"/>
          </p:cNvPr>
          <p:cNvPicPr>
            <a:picLocks noChangeAspect="1" noChangeArrowheads="1"/>
          </p:cNvPicPr>
          <p:nvPr/>
        </p:nvPicPr>
        <p:blipFill>
          <a:blip r:embed="rId3" cstate="print"/>
          <a:srcRect/>
          <a:stretch>
            <a:fillRect/>
          </a:stretch>
        </p:blipFill>
        <p:spPr bwMode="auto">
          <a:xfrm>
            <a:off x="2133600" y="2667000"/>
            <a:ext cx="4781176" cy="36576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CA" b="1" dirty="0" smtClean="0">
                <a:solidFill>
                  <a:srgbClr val="FF5C9C"/>
                </a:solidFill>
              </a:rPr>
              <a:t>Stage Three</a:t>
            </a:r>
            <a:endParaRPr lang="en-US" b="1" dirty="0" smtClean="0">
              <a:solidFill>
                <a:srgbClr val="FF5C9C"/>
              </a:solidFill>
            </a:endParaRPr>
          </a:p>
        </p:txBody>
      </p:sp>
      <p:sp>
        <p:nvSpPr>
          <p:cNvPr id="25603" name="Rectangle 3"/>
          <p:cNvSpPr>
            <a:spLocks noGrp="1" noChangeArrowheads="1"/>
          </p:cNvSpPr>
          <p:nvPr>
            <p:ph type="body" idx="1"/>
          </p:nvPr>
        </p:nvSpPr>
        <p:spPr>
          <a:xfrm>
            <a:off x="457200" y="1371600"/>
            <a:ext cx="8229600" cy="1698592"/>
          </a:xfrm>
        </p:spPr>
        <p:txBody>
          <a:bodyPr>
            <a:normAutofit lnSpcReduction="10000"/>
          </a:bodyPr>
          <a:lstStyle/>
          <a:p>
            <a:pPr eaLnBrk="1" hangingPunct="1">
              <a:lnSpc>
                <a:spcPct val="90000"/>
              </a:lnSpc>
              <a:buNone/>
            </a:pPr>
            <a:endParaRPr lang="en-CA" b="1" dirty="0" smtClean="0"/>
          </a:p>
          <a:p>
            <a:pPr eaLnBrk="1" hangingPunct="1">
              <a:lnSpc>
                <a:spcPct val="90000"/>
              </a:lnSpc>
            </a:pPr>
            <a:r>
              <a:rPr lang="en-CA" b="1" dirty="0" smtClean="0"/>
              <a:t>The ships’ captains would use the $ from their sale to buy a 3</a:t>
            </a:r>
            <a:r>
              <a:rPr lang="en-CA" b="1" baseline="30000" dirty="0" smtClean="0"/>
              <a:t>rd</a:t>
            </a:r>
            <a:r>
              <a:rPr lang="en-CA" b="1" dirty="0" smtClean="0"/>
              <a:t> cargo of raw materials:  sugar, spices or tobacco.  </a:t>
            </a:r>
          </a:p>
        </p:txBody>
      </p:sp>
      <p:pic>
        <p:nvPicPr>
          <p:cNvPr id="4" name="Picture 7" descr="Blake1">
            <a:hlinkClick r:id="rId2"/>
          </p:cNvPr>
          <p:cNvPicPr>
            <a:picLocks noChangeAspect="1" noChangeArrowheads="1"/>
          </p:cNvPicPr>
          <p:nvPr/>
        </p:nvPicPr>
        <p:blipFill>
          <a:blip r:embed="rId3" cstate="print"/>
          <a:srcRect/>
          <a:stretch>
            <a:fillRect/>
          </a:stretch>
        </p:blipFill>
        <p:spPr bwMode="auto">
          <a:xfrm>
            <a:off x="2133600" y="3352800"/>
            <a:ext cx="5119688" cy="32766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CA" b="1" dirty="0" smtClean="0">
                <a:solidFill>
                  <a:srgbClr val="FF5C9C"/>
                </a:solidFill>
              </a:rPr>
              <a:t>Stage Three</a:t>
            </a:r>
            <a:endParaRPr lang="en-US" b="1" dirty="0" smtClean="0">
              <a:solidFill>
                <a:srgbClr val="FF5C9C"/>
              </a:solidFill>
            </a:endParaRPr>
          </a:p>
        </p:txBody>
      </p:sp>
      <p:sp>
        <p:nvSpPr>
          <p:cNvPr id="25603" name="Rectangle 3"/>
          <p:cNvSpPr>
            <a:spLocks noGrp="1" noChangeArrowheads="1"/>
          </p:cNvSpPr>
          <p:nvPr>
            <p:ph type="body" idx="1"/>
          </p:nvPr>
        </p:nvSpPr>
        <p:spPr>
          <a:xfrm>
            <a:off x="457200" y="1676400"/>
            <a:ext cx="8229600" cy="2003392"/>
          </a:xfrm>
        </p:spPr>
        <p:txBody>
          <a:bodyPr/>
          <a:lstStyle/>
          <a:p>
            <a:pPr eaLnBrk="1" hangingPunct="1">
              <a:lnSpc>
                <a:spcPct val="90000"/>
              </a:lnSpc>
            </a:pPr>
            <a:r>
              <a:rPr lang="en-CA" b="1" dirty="0" smtClean="0"/>
              <a:t>They sold this for a further large profit in Europe.</a:t>
            </a:r>
          </a:p>
          <a:p>
            <a:pPr eaLnBrk="1" hangingPunct="1">
              <a:lnSpc>
                <a:spcPct val="90000"/>
              </a:lnSpc>
            </a:pPr>
            <a:r>
              <a:rPr lang="en-CA" b="1" dirty="0" smtClean="0"/>
              <a:t>In Europe, they would convert the raw materials into finished product.</a:t>
            </a:r>
            <a:endParaRPr lang="en-US" b="1" dirty="0" smtClean="0"/>
          </a:p>
        </p:txBody>
      </p:sp>
      <p:pic>
        <p:nvPicPr>
          <p:cNvPr id="4" name="Picture 9" descr="Blake2">
            <a:hlinkClick r:id="rId2"/>
          </p:cNvPr>
          <p:cNvPicPr>
            <a:picLocks noChangeAspect="1" noChangeArrowheads="1"/>
          </p:cNvPicPr>
          <p:nvPr/>
        </p:nvPicPr>
        <p:blipFill>
          <a:blip r:embed="rId3" cstate="print"/>
          <a:srcRect/>
          <a:stretch>
            <a:fillRect/>
          </a:stretch>
        </p:blipFill>
        <p:spPr bwMode="auto">
          <a:xfrm>
            <a:off x="457200" y="3886200"/>
            <a:ext cx="3810000" cy="2638425"/>
          </a:xfrm>
          <a:prstGeom prst="rect">
            <a:avLst/>
          </a:prstGeom>
          <a:noFill/>
          <a:ln w="9525">
            <a:noFill/>
            <a:miter lim="800000"/>
            <a:headEnd/>
            <a:tailEnd/>
          </a:ln>
        </p:spPr>
      </p:pic>
      <p:pic>
        <p:nvPicPr>
          <p:cNvPr id="5" name="Picture 11" descr="cass6">
            <a:hlinkClick r:id="rId4"/>
          </p:cNvPr>
          <p:cNvPicPr>
            <a:picLocks noChangeAspect="1" noChangeArrowheads="1"/>
          </p:cNvPicPr>
          <p:nvPr/>
        </p:nvPicPr>
        <p:blipFill>
          <a:blip r:embed="rId5" cstate="print"/>
          <a:srcRect/>
          <a:stretch>
            <a:fillRect/>
          </a:stretch>
        </p:blipFill>
        <p:spPr bwMode="auto">
          <a:xfrm>
            <a:off x="4800600" y="3886200"/>
            <a:ext cx="3810000" cy="26003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b="1" dirty="0" smtClean="0"/>
              <a:t>The Columbian Exchange</a:t>
            </a:r>
          </a:p>
        </p:txBody>
      </p:sp>
      <p:sp>
        <p:nvSpPr>
          <p:cNvPr id="4099" name="Content Placeholder 2"/>
          <p:cNvSpPr>
            <a:spLocks noGrp="1"/>
          </p:cNvSpPr>
          <p:nvPr>
            <p:ph idx="1"/>
          </p:nvPr>
        </p:nvSpPr>
        <p:spPr>
          <a:xfrm>
            <a:off x="457200" y="1676400"/>
            <a:ext cx="8229600" cy="4572000"/>
          </a:xfrm>
        </p:spPr>
        <p:txBody>
          <a:bodyPr>
            <a:normAutofit fontScale="92500" lnSpcReduction="10000"/>
          </a:bodyPr>
          <a:lstStyle/>
          <a:p>
            <a:r>
              <a:rPr lang="en-US" dirty="0" smtClean="0"/>
              <a:t>Columbian Exchange describes the global transfer of food, plants and animals!</a:t>
            </a:r>
          </a:p>
          <a:p>
            <a:r>
              <a:rPr lang="en-US" dirty="0" smtClean="0"/>
              <a:t>This is HUGE! This leads to an increase in the world’s population.</a:t>
            </a:r>
          </a:p>
          <a:p>
            <a:r>
              <a:rPr lang="en-US" dirty="0" smtClean="0"/>
              <a:t>BECAUSE…….</a:t>
            </a:r>
          </a:p>
          <a:p>
            <a:r>
              <a:rPr lang="en-US" dirty="0" smtClean="0"/>
              <a:t>America is able to send over food back toe the Old World like corn, potatoes, tobacco, etc</a:t>
            </a:r>
          </a:p>
          <a:p>
            <a:r>
              <a:rPr lang="en-US" dirty="0" smtClean="0"/>
              <a:t>Meaning people will not starve to death and therefore will live longer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715962"/>
          </a:xfrm>
        </p:spPr>
        <p:txBody>
          <a:bodyPr/>
          <a:lstStyle/>
          <a:p>
            <a:pPr eaLnBrk="1" hangingPunct="1"/>
            <a:r>
              <a:rPr lang="en-CA" sz="4000" b="1" dirty="0" smtClean="0">
                <a:solidFill>
                  <a:srgbClr val="FF5C9C"/>
                </a:solidFill>
              </a:rPr>
              <a:t>Auctions</a:t>
            </a:r>
            <a:endParaRPr lang="en-US" sz="4000" b="1" dirty="0" smtClean="0">
              <a:solidFill>
                <a:srgbClr val="FF5C9C"/>
              </a:solidFill>
            </a:endParaRPr>
          </a:p>
        </p:txBody>
      </p:sp>
      <p:sp>
        <p:nvSpPr>
          <p:cNvPr id="27651" name="Rectangle 3"/>
          <p:cNvSpPr>
            <a:spLocks noGrp="1" noChangeArrowheads="1"/>
          </p:cNvSpPr>
          <p:nvPr>
            <p:ph type="body" idx="1"/>
          </p:nvPr>
        </p:nvSpPr>
        <p:spPr>
          <a:xfrm>
            <a:off x="4800600" y="1676400"/>
            <a:ext cx="3733800" cy="3962400"/>
          </a:xfrm>
        </p:spPr>
        <p:txBody>
          <a:bodyPr/>
          <a:lstStyle/>
          <a:p>
            <a:pPr marL="609600" indent="-609600" eaLnBrk="1" hangingPunct="1">
              <a:lnSpc>
                <a:spcPct val="90000"/>
              </a:lnSpc>
            </a:pPr>
            <a:r>
              <a:rPr lang="en-CA" sz="2800" dirty="0" smtClean="0"/>
              <a:t>There were 3 ways slaves were auctioned off:</a:t>
            </a:r>
          </a:p>
          <a:p>
            <a:pPr marL="609600" indent="-609600" eaLnBrk="1" hangingPunct="1">
              <a:lnSpc>
                <a:spcPct val="90000"/>
              </a:lnSpc>
              <a:buNone/>
            </a:pPr>
            <a:endParaRPr lang="en-CA" sz="2800" dirty="0" smtClean="0"/>
          </a:p>
          <a:p>
            <a:pPr marL="984504" lvl="1" indent="-609600">
              <a:lnSpc>
                <a:spcPct val="90000"/>
              </a:lnSpc>
            </a:pPr>
            <a:r>
              <a:rPr lang="en-CA" sz="2800" dirty="0" smtClean="0"/>
              <a:t>Public Auction</a:t>
            </a:r>
          </a:p>
          <a:p>
            <a:pPr marL="984504" lvl="1" indent="-609600">
              <a:lnSpc>
                <a:spcPct val="90000"/>
              </a:lnSpc>
            </a:pPr>
            <a:r>
              <a:rPr lang="en-CA" sz="2800" dirty="0" smtClean="0"/>
              <a:t>Private Auction</a:t>
            </a:r>
          </a:p>
          <a:p>
            <a:pPr marL="984504" lvl="1" indent="-609600">
              <a:lnSpc>
                <a:spcPct val="90000"/>
              </a:lnSpc>
            </a:pPr>
            <a:r>
              <a:rPr lang="en-CA" sz="2800" dirty="0" smtClean="0"/>
              <a:t>A Scramble</a:t>
            </a:r>
          </a:p>
          <a:p>
            <a:pPr marL="984504" lvl="1" indent="-609600">
              <a:lnSpc>
                <a:spcPct val="90000"/>
              </a:lnSpc>
            </a:pPr>
            <a:endParaRPr lang="en-CA" sz="2400" dirty="0" smtClean="0"/>
          </a:p>
          <a:p>
            <a:pPr marL="609600" indent="-609600" eaLnBrk="1" hangingPunct="1">
              <a:lnSpc>
                <a:spcPct val="90000"/>
              </a:lnSpc>
              <a:buFontTx/>
              <a:buNone/>
            </a:pPr>
            <a:endParaRPr lang="en-US" sz="2800" dirty="0" smtClean="0"/>
          </a:p>
          <a:p>
            <a:pPr marL="609600" indent="-609600" eaLnBrk="1" hangingPunct="1">
              <a:lnSpc>
                <a:spcPct val="90000"/>
              </a:lnSpc>
              <a:buFontTx/>
              <a:buNone/>
            </a:pPr>
            <a:endParaRPr lang="en-US" sz="2800" dirty="0" smtClean="0"/>
          </a:p>
        </p:txBody>
      </p:sp>
      <p:pic>
        <p:nvPicPr>
          <p:cNvPr id="4" name="Picture 5" descr="H003">
            <a:hlinkClick r:id="rId2"/>
          </p:cNvPr>
          <p:cNvPicPr>
            <a:picLocks noChangeAspect="1" noChangeArrowheads="1"/>
          </p:cNvPicPr>
          <p:nvPr/>
        </p:nvPicPr>
        <p:blipFill>
          <a:blip r:embed="rId3" cstate="print"/>
          <a:srcRect/>
          <a:stretch>
            <a:fillRect/>
          </a:stretch>
        </p:blipFill>
        <p:spPr bwMode="auto">
          <a:xfrm>
            <a:off x="914400" y="1828800"/>
            <a:ext cx="2962275" cy="3810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228600"/>
            <a:ext cx="8229600" cy="715962"/>
          </a:xfrm>
        </p:spPr>
        <p:txBody>
          <a:bodyPr/>
          <a:lstStyle/>
          <a:p>
            <a:pPr eaLnBrk="1" hangingPunct="1"/>
            <a:r>
              <a:rPr lang="en-CA" sz="4000" b="1" dirty="0" smtClean="0">
                <a:solidFill>
                  <a:srgbClr val="FF5C9C"/>
                </a:solidFill>
              </a:rPr>
              <a:t>Public Auctions</a:t>
            </a:r>
            <a:endParaRPr lang="en-US" sz="4000" b="1" dirty="0" smtClean="0">
              <a:solidFill>
                <a:srgbClr val="FF5C9C"/>
              </a:solidFill>
            </a:endParaRPr>
          </a:p>
        </p:txBody>
      </p:sp>
      <p:sp>
        <p:nvSpPr>
          <p:cNvPr id="27651" name="Rectangle 3"/>
          <p:cNvSpPr>
            <a:spLocks noGrp="1" noChangeArrowheads="1"/>
          </p:cNvSpPr>
          <p:nvPr>
            <p:ph type="body" idx="1"/>
          </p:nvPr>
        </p:nvSpPr>
        <p:spPr>
          <a:xfrm>
            <a:off x="152400" y="1143000"/>
            <a:ext cx="4953000" cy="5562600"/>
          </a:xfrm>
        </p:spPr>
        <p:txBody>
          <a:bodyPr>
            <a:normAutofit fontScale="92500"/>
          </a:bodyPr>
          <a:lstStyle/>
          <a:p>
            <a:pPr marL="609600" indent="-609600" eaLnBrk="1" hangingPunct="1">
              <a:lnSpc>
                <a:spcPct val="90000"/>
              </a:lnSpc>
              <a:buFontTx/>
              <a:buNone/>
            </a:pPr>
            <a:r>
              <a:rPr lang="en-CA" sz="2800" dirty="0" smtClean="0"/>
              <a:t>- They put tar on the slaves to hide any sores and cuts</a:t>
            </a:r>
          </a:p>
          <a:p>
            <a:pPr marL="609600" indent="-609600" eaLnBrk="1" hangingPunct="1">
              <a:lnSpc>
                <a:spcPct val="90000"/>
              </a:lnSpc>
              <a:buFontTx/>
              <a:buNone/>
            </a:pPr>
            <a:r>
              <a:rPr lang="en-CA" sz="2800" dirty="0" smtClean="0"/>
              <a:t>- Slaves were inspected</a:t>
            </a:r>
          </a:p>
          <a:p>
            <a:pPr marL="609600" indent="-609600" eaLnBrk="1" hangingPunct="1">
              <a:lnSpc>
                <a:spcPct val="90000"/>
              </a:lnSpc>
              <a:buFontTx/>
              <a:buNone/>
            </a:pPr>
            <a:r>
              <a:rPr lang="en-CA" sz="2800" dirty="0" smtClean="0"/>
              <a:t>- An auction to took place and the higher bidder would get to purchase the slave.</a:t>
            </a:r>
          </a:p>
          <a:p>
            <a:pPr marL="609600" indent="-609600" eaLnBrk="1" hangingPunct="1">
              <a:lnSpc>
                <a:spcPct val="90000"/>
              </a:lnSpc>
              <a:buFontTx/>
              <a:buNone/>
            </a:pPr>
            <a:r>
              <a:rPr lang="en-CA" sz="2800" dirty="0" smtClean="0"/>
              <a:t>- Bids were taken as long as an inch of a candle burned.</a:t>
            </a:r>
          </a:p>
          <a:p>
            <a:pPr marL="609600" indent="-609600" eaLnBrk="1" hangingPunct="1">
              <a:lnSpc>
                <a:spcPct val="90000"/>
              </a:lnSpc>
              <a:buFontTx/>
              <a:buNone/>
            </a:pPr>
            <a:r>
              <a:rPr lang="en-CA" sz="2800" dirty="0" smtClean="0"/>
              <a:t>- Slaves were branded</a:t>
            </a:r>
          </a:p>
          <a:p>
            <a:pPr marL="609600" indent="-609600" eaLnBrk="1" hangingPunct="1">
              <a:lnSpc>
                <a:spcPct val="90000"/>
              </a:lnSpc>
              <a:buFontTx/>
              <a:buNone/>
            </a:pPr>
            <a:r>
              <a:rPr lang="en-CA" sz="2800" dirty="0" smtClean="0"/>
              <a:t>- Families were separated</a:t>
            </a:r>
          </a:p>
          <a:p>
            <a:pPr marL="609600" indent="-609600" eaLnBrk="1" hangingPunct="1">
              <a:lnSpc>
                <a:spcPct val="90000"/>
              </a:lnSpc>
              <a:buFontTx/>
              <a:buNone/>
            </a:pPr>
            <a:r>
              <a:rPr lang="en-CA" sz="2800" dirty="0" smtClean="0"/>
              <a:t>- They were given a European name. </a:t>
            </a:r>
          </a:p>
          <a:p>
            <a:pPr marL="609600" indent="-609600" eaLnBrk="1" hangingPunct="1">
              <a:lnSpc>
                <a:spcPct val="90000"/>
              </a:lnSpc>
              <a:buFontTx/>
              <a:buNone/>
            </a:pPr>
            <a:endParaRPr lang="en-US" sz="2800" dirty="0" smtClean="0"/>
          </a:p>
        </p:txBody>
      </p:sp>
      <p:pic>
        <p:nvPicPr>
          <p:cNvPr id="4" name="Picture 7" descr="H015">
            <a:hlinkClick r:id="rId2"/>
          </p:cNvPr>
          <p:cNvPicPr>
            <a:picLocks noChangeAspect="1" noChangeArrowheads="1"/>
          </p:cNvPicPr>
          <p:nvPr/>
        </p:nvPicPr>
        <p:blipFill>
          <a:blip r:embed="rId3" cstate="print"/>
          <a:srcRect/>
          <a:stretch>
            <a:fillRect/>
          </a:stretch>
        </p:blipFill>
        <p:spPr bwMode="auto">
          <a:xfrm>
            <a:off x="5105400" y="3581400"/>
            <a:ext cx="3810000" cy="2971800"/>
          </a:xfrm>
          <a:prstGeom prst="rect">
            <a:avLst/>
          </a:prstGeom>
          <a:noFill/>
          <a:ln w="9525">
            <a:noFill/>
            <a:miter lim="800000"/>
            <a:headEnd/>
            <a:tailEnd/>
          </a:ln>
        </p:spPr>
      </p:pic>
      <p:pic>
        <p:nvPicPr>
          <p:cNvPr id="5" name="Picture 9" descr="H019">
            <a:hlinkClick r:id="rId4"/>
          </p:cNvPr>
          <p:cNvPicPr>
            <a:picLocks noChangeAspect="1" noChangeArrowheads="1"/>
          </p:cNvPicPr>
          <p:nvPr/>
        </p:nvPicPr>
        <p:blipFill>
          <a:blip r:embed="rId5" cstate="print"/>
          <a:srcRect/>
          <a:stretch>
            <a:fillRect/>
          </a:stretch>
        </p:blipFill>
        <p:spPr bwMode="auto">
          <a:xfrm>
            <a:off x="5105400" y="838200"/>
            <a:ext cx="3810000" cy="227647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CA" b="1" dirty="0" smtClean="0">
                <a:solidFill>
                  <a:srgbClr val="FF5C9C"/>
                </a:solidFill>
              </a:rPr>
              <a:t>Private Auctions</a:t>
            </a:r>
            <a:endParaRPr lang="en-US" b="1" dirty="0" smtClean="0">
              <a:solidFill>
                <a:srgbClr val="FF5C9C"/>
              </a:solidFill>
            </a:endParaRPr>
          </a:p>
        </p:txBody>
      </p:sp>
      <p:sp>
        <p:nvSpPr>
          <p:cNvPr id="29699" name="Rectangle 3"/>
          <p:cNvSpPr>
            <a:spLocks noGrp="1" noChangeArrowheads="1"/>
          </p:cNvSpPr>
          <p:nvPr>
            <p:ph type="body" idx="1"/>
          </p:nvPr>
        </p:nvSpPr>
        <p:spPr>
          <a:xfrm>
            <a:off x="4800600" y="1371600"/>
            <a:ext cx="4038600" cy="4953000"/>
          </a:xfrm>
        </p:spPr>
        <p:txBody>
          <a:bodyPr>
            <a:normAutofit/>
          </a:bodyPr>
          <a:lstStyle/>
          <a:p>
            <a:pPr eaLnBrk="1" hangingPunct="1">
              <a:buFontTx/>
              <a:buChar char="-"/>
            </a:pPr>
            <a:r>
              <a:rPr lang="en-CA" sz="3200" dirty="0" smtClean="0"/>
              <a:t>Similar to public auctions</a:t>
            </a:r>
          </a:p>
          <a:p>
            <a:pPr eaLnBrk="1" hangingPunct="1">
              <a:buFontTx/>
              <a:buChar char="-"/>
            </a:pPr>
            <a:r>
              <a:rPr lang="en-CA" sz="3200" dirty="0" smtClean="0"/>
              <a:t>They were indoors and red markers would be placed on the door to indicate an auction. </a:t>
            </a:r>
            <a:endParaRPr lang="en-US" sz="3200" dirty="0" smtClean="0"/>
          </a:p>
        </p:txBody>
      </p:sp>
      <p:pic>
        <p:nvPicPr>
          <p:cNvPr id="4" name="Picture 9" descr="mariners10">
            <a:hlinkClick r:id="rId2"/>
          </p:cNvPr>
          <p:cNvPicPr>
            <a:picLocks noChangeAspect="1" noChangeArrowheads="1"/>
          </p:cNvPicPr>
          <p:nvPr/>
        </p:nvPicPr>
        <p:blipFill>
          <a:blip r:embed="rId3" cstate="print"/>
          <a:srcRect/>
          <a:stretch>
            <a:fillRect/>
          </a:stretch>
        </p:blipFill>
        <p:spPr bwMode="auto">
          <a:xfrm>
            <a:off x="533400" y="1447800"/>
            <a:ext cx="3810000" cy="3048000"/>
          </a:xfrm>
          <a:prstGeom prst="rect">
            <a:avLst/>
          </a:prstGeom>
          <a:noFill/>
          <a:ln w="9525">
            <a:noFill/>
            <a:miter lim="800000"/>
            <a:headEnd/>
            <a:tailEnd/>
          </a:ln>
        </p:spPr>
      </p:pic>
      <p:pic>
        <p:nvPicPr>
          <p:cNvPr id="5" name="Picture 5" descr="H020">
            <a:hlinkClick r:id="rId4"/>
          </p:cNvPr>
          <p:cNvPicPr>
            <a:picLocks noChangeAspect="1" noChangeArrowheads="1"/>
          </p:cNvPicPr>
          <p:nvPr/>
        </p:nvPicPr>
        <p:blipFill>
          <a:blip r:embed="rId5" cstate="print"/>
          <a:srcRect/>
          <a:stretch>
            <a:fillRect/>
          </a:stretch>
        </p:blipFill>
        <p:spPr bwMode="auto">
          <a:xfrm>
            <a:off x="2514600" y="3962400"/>
            <a:ext cx="2184942" cy="25146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0"/>
            <a:ext cx="8229600" cy="1143000"/>
          </a:xfrm>
        </p:spPr>
        <p:txBody>
          <a:bodyPr/>
          <a:lstStyle/>
          <a:p>
            <a:pPr eaLnBrk="1" hangingPunct="1"/>
            <a:r>
              <a:rPr lang="en-CA" b="1" dirty="0" smtClean="0">
                <a:solidFill>
                  <a:srgbClr val="FF5C9C"/>
                </a:solidFill>
              </a:rPr>
              <a:t>Auctions (A Scramble)</a:t>
            </a:r>
            <a:endParaRPr lang="en-US" b="1" dirty="0" smtClean="0">
              <a:solidFill>
                <a:srgbClr val="FF5C9C"/>
              </a:solidFill>
            </a:endParaRPr>
          </a:p>
        </p:txBody>
      </p:sp>
      <p:sp>
        <p:nvSpPr>
          <p:cNvPr id="31747" name="Rectangle 3"/>
          <p:cNvSpPr>
            <a:spLocks noGrp="1" noChangeArrowheads="1"/>
          </p:cNvSpPr>
          <p:nvPr>
            <p:ph type="body" idx="1"/>
          </p:nvPr>
        </p:nvSpPr>
        <p:spPr>
          <a:xfrm>
            <a:off x="457200" y="1219200"/>
            <a:ext cx="4267200" cy="5235608"/>
          </a:xfrm>
        </p:spPr>
        <p:txBody>
          <a:bodyPr>
            <a:normAutofit lnSpcReduction="10000"/>
          </a:bodyPr>
          <a:lstStyle/>
          <a:p>
            <a:pPr marL="609600" indent="-609600" eaLnBrk="1" hangingPunct="1">
              <a:buFontTx/>
              <a:buChar char="-"/>
            </a:pPr>
            <a:r>
              <a:rPr lang="en-CA" dirty="0" smtClean="0"/>
              <a:t>They would take place on the docks or on the deck of the ship</a:t>
            </a:r>
          </a:p>
          <a:p>
            <a:pPr marL="609600" indent="-609600" eaLnBrk="1" hangingPunct="1">
              <a:buFontTx/>
              <a:buChar char="-"/>
            </a:pPr>
            <a:r>
              <a:rPr lang="en-CA" dirty="0" smtClean="0"/>
              <a:t>There would be a fixed price per head</a:t>
            </a:r>
          </a:p>
          <a:p>
            <a:pPr marL="609600" indent="-609600" eaLnBrk="1" hangingPunct="1">
              <a:buFontTx/>
              <a:buChar char="-"/>
            </a:pPr>
            <a:r>
              <a:rPr lang="en-CA" dirty="0" smtClean="0"/>
              <a:t>Slave owners would go in and grab who they wanted to purchase.</a:t>
            </a:r>
            <a:endParaRPr lang="en-US" dirty="0" smtClean="0"/>
          </a:p>
        </p:txBody>
      </p:sp>
      <p:pic>
        <p:nvPicPr>
          <p:cNvPr id="4" name="Picture 7" descr="NW0329">
            <a:hlinkClick r:id="rId2"/>
          </p:cNvPr>
          <p:cNvPicPr>
            <a:picLocks noChangeAspect="1" noChangeArrowheads="1"/>
          </p:cNvPicPr>
          <p:nvPr/>
        </p:nvPicPr>
        <p:blipFill>
          <a:blip r:embed="rId3" cstate="print"/>
          <a:srcRect/>
          <a:stretch>
            <a:fillRect/>
          </a:stretch>
        </p:blipFill>
        <p:spPr bwMode="auto">
          <a:xfrm>
            <a:off x="5105400" y="1295400"/>
            <a:ext cx="3403600" cy="51054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52400"/>
            <a:ext cx="8229600" cy="1143000"/>
          </a:xfrm>
        </p:spPr>
        <p:txBody>
          <a:bodyPr/>
          <a:lstStyle/>
          <a:p>
            <a:pPr eaLnBrk="1" hangingPunct="1"/>
            <a:r>
              <a:rPr lang="en-CA" b="1" dirty="0" smtClean="0">
                <a:solidFill>
                  <a:srgbClr val="FF5C9C"/>
                </a:solidFill>
              </a:rPr>
              <a:t>Auctions</a:t>
            </a:r>
            <a:endParaRPr lang="en-US" b="1" dirty="0" smtClean="0">
              <a:solidFill>
                <a:srgbClr val="FF5C9C"/>
              </a:solidFill>
            </a:endParaRPr>
          </a:p>
        </p:txBody>
      </p:sp>
      <p:sp>
        <p:nvSpPr>
          <p:cNvPr id="33795" name="Rectangle 3"/>
          <p:cNvSpPr>
            <a:spLocks noGrp="1" noChangeArrowheads="1"/>
          </p:cNvSpPr>
          <p:nvPr>
            <p:ph type="body" idx="1"/>
          </p:nvPr>
        </p:nvSpPr>
        <p:spPr>
          <a:xfrm>
            <a:off x="5029200" y="1066800"/>
            <a:ext cx="3810000" cy="5007008"/>
          </a:xfrm>
        </p:spPr>
        <p:txBody>
          <a:bodyPr>
            <a:noAutofit/>
          </a:bodyPr>
          <a:lstStyle/>
          <a:p>
            <a:pPr eaLnBrk="1" hangingPunct="1"/>
            <a:r>
              <a:rPr lang="en-CA" sz="2400" dirty="0" smtClean="0"/>
              <a:t>American born slaves who had skills were the most expensive</a:t>
            </a:r>
          </a:p>
          <a:p>
            <a:pPr eaLnBrk="1" hangingPunct="1"/>
            <a:r>
              <a:rPr lang="en-CA" sz="2400" dirty="0" smtClean="0"/>
              <a:t>African born slaves were less $, as they had to be “broken in”</a:t>
            </a:r>
          </a:p>
          <a:p>
            <a:pPr eaLnBrk="1" hangingPunct="1"/>
            <a:r>
              <a:rPr lang="en-CA" sz="2400" dirty="0" smtClean="0"/>
              <a:t>Age, sex and skills determined the cost</a:t>
            </a:r>
          </a:p>
          <a:p>
            <a:pPr eaLnBrk="1" hangingPunct="1"/>
            <a:r>
              <a:rPr lang="en-CA" sz="2400" dirty="0" smtClean="0"/>
              <a:t>Slaves with a lot of scars were considered too rebellious </a:t>
            </a:r>
            <a:endParaRPr lang="en-US" sz="2400" dirty="0" smtClean="0"/>
          </a:p>
        </p:txBody>
      </p:sp>
      <p:pic>
        <p:nvPicPr>
          <p:cNvPr id="4" name="Picture 7" descr="H021">
            <a:hlinkClick r:id="rId2"/>
          </p:cNvPr>
          <p:cNvPicPr>
            <a:picLocks noChangeAspect="1" noChangeArrowheads="1"/>
          </p:cNvPicPr>
          <p:nvPr/>
        </p:nvPicPr>
        <p:blipFill>
          <a:blip r:embed="rId3" cstate="print"/>
          <a:srcRect/>
          <a:stretch>
            <a:fillRect/>
          </a:stretch>
        </p:blipFill>
        <p:spPr bwMode="auto">
          <a:xfrm>
            <a:off x="990600" y="1447800"/>
            <a:ext cx="3409208" cy="49530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228600"/>
            <a:ext cx="9144000" cy="1399032"/>
          </a:xfrm>
        </p:spPr>
        <p:txBody>
          <a:bodyPr>
            <a:normAutofit/>
          </a:bodyPr>
          <a:lstStyle/>
          <a:p>
            <a:pPr eaLnBrk="1" hangingPunct="1"/>
            <a:r>
              <a:rPr lang="en-CA" sz="3600" b="1" dirty="0" smtClean="0">
                <a:solidFill>
                  <a:srgbClr val="FF5C9C"/>
                </a:solidFill>
              </a:rPr>
              <a:t>Slavery Abolished in the Britain Empire</a:t>
            </a:r>
            <a:endParaRPr lang="en-US" sz="3600" b="1" dirty="0" smtClean="0">
              <a:solidFill>
                <a:srgbClr val="FF5C9C"/>
              </a:solidFill>
            </a:endParaRPr>
          </a:p>
        </p:txBody>
      </p:sp>
      <p:sp>
        <p:nvSpPr>
          <p:cNvPr id="34819" name="Rectangle 3"/>
          <p:cNvSpPr>
            <a:spLocks noGrp="1" noChangeArrowheads="1"/>
          </p:cNvSpPr>
          <p:nvPr>
            <p:ph type="body" idx="1"/>
          </p:nvPr>
        </p:nvSpPr>
        <p:spPr>
          <a:xfrm>
            <a:off x="228600" y="1447800"/>
            <a:ext cx="8610600" cy="5029200"/>
          </a:xfrm>
        </p:spPr>
        <p:txBody>
          <a:bodyPr>
            <a:normAutofit lnSpcReduction="10000"/>
          </a:bodyPr>
          <a:lstStyle/>
          <a:p>
            <a:pPr eaLnBrk="1" hangingPunct="1">
              <a:lnSpc>
                <a:spcPct val="90000"/>
              </a:lnSpc>
            </a:pPr>
            <a:r>
              <a:rPr lang="en-CA" sz="2800" dirty="0" smtClean="0"/>
              <a:t>1807 = The slave trade was abolished in the British Empire, which meant that no slaves would be carried from Africa in British ships. </a:t>
            </a:r>
          </a:p>
          <a:p>
            <a:pPr eaLnBrk="1" hangingPunct="1">
              <a:lnSpc>
                <a:spcPct val="90000"/>
              </a:lnSpc>
            </a:pPr>
            <a:r>
              <a:rPr lang="en-CA" sz="2800" dirty="0" smtClean="0"/>
              <a:t>1834 = Emancipation Act stated that slaves under 6 years old were freed; field hands over 6 had to work for their owners for 6 more years; house slaves had to work for 10 more years.</a:t>
            </a:r>
          </a:p>
          <a:p>
            <a:pPr eaLnBrk="1" hangingPunct="1">
              <a:lnSpc>
                <a:spcPct val="90000"/>
              </a:lnSpc>
            </a:pPr>
            <a:r>
              <a:rPr lang="en-CA" sz="2800" dirty="0" smtClean="0"/>
              <a:t>Britain gave 20 million pounds in compensation to former slave owners and slaves received nothing.</a:t>
            </a:r>
          </a:p>
          <a:p>
            <a:pPr eaLnBrk="1" hangingPunct="1">
              <a:lnSpc>
                <a:spcPct val="90000"/>
              </a:lnSpc>
            </a:pPr>
            <a:r>
              <a:rPr lang="en-CA" sz="2800" dirty="0" smtClean="0"/>
              <a:t>1838 all slaves were given complete freedom</a:t>
            </a:r>
          </a:p>
          <a:p>
            <a:pPr eaLnBrk="1" hangingPunct="1">
              <a:lnSpc>
                <a:spcPct val="90000"/>
              </a:lnSpc>
            </a:pPr>
            <a:r>
              <a:rPr lang="en-CA" sz="2800" dirty="0" smtClean="0"/>
              <a:t>Slavery in the USA was not abolished until 1865</a:t>
            </a:r>
            <a:endParaRPr lang="en-US" sz="28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99032"/>
          </a:xfrm>
        </p:spPr>
        <p:txBody>
          <a:bodyPr/>
          <a:lstStyle/>
          <a:p>
            <a:r>
              <a:rPr lang="en-US" b="1" dirty="0" smtClean="0"/>
              <a:t>Columbus</a:t>
            </a:r>
            <a:endParaRPr lang="en-US" b="1" dirty="0"/>
          </a:p>
        </p:txBody>
      </p:sp>
      <p:sp>
        <p:nvSpPr>
          <p:cNvPr id="3" name="Content Placeholder 2"/>
          <p:cNvSpPr>
            <a:spLocks noGrp="1"/>
          </p:cNvSpPr>
          <p:nvPr>
            <p:ph idx="1"/>
          </p:nvPr>
        </p:nvSpPr>
        <p:spPr/>
        <p:txBody>
          <a:bodyPr/>
          <a:lstStyle/>
          <a:p>
            <a:r>
              <a:rPr lang="en-US" dirty="0" smtClean="0"/>
              <a:t>In fourteen hundred and ninety-two Columbus sailed the ocean blue </a:t>
            </a:r>
            <a:r>
              <a:rPr lang="en-US" dirty="0" smtClean="0">
                <a:sym typeface="Wingdings" pitchFamily="2" charset="2"/>
              </a:rPr>
              <a:t> </a:t>
            </a:r>
            <a:endParaRPr lang="en-US" dirty="0"/>
          </a:p>
        </p:txBody>
      </p:sp>
      <p:pic>
        <p:nvPicPr>
          <p:cNvPr id="16386" name="Picture 2" descr="http://www.enchantedlearning.com/cgifs/Columbusmap.GIF"/>
          <p:cNvPicPr>
            <a:picLocks noChangeAspect="1" noChangeArrowheads="1"/>
          </p:cNvPicPr>
          <p:nvPr/>
        </p:nvPicPr>
        <p:blipFill>
          <a:blip r:embed="rId2" cstate="print"/>
          <a:srcRect/>
          <a:stretch>
            <a:fillRect/>
          </a:stretch>
        </p:blipFill>
        <p:spPr bwMode="auto">
          <a:xfrm>
            <a:off x="4114800" y="3657600"/>
            <a:ext cx="4351103" cy="2514600"/>
          </a:xfrm>
          <a:prstGeom prst="rect">
            <a:avLst/>
          </a:prstGeom>
          <a:noFill/>
        </p:spPr>
      </p:pic>
      <p:pic>
        <p:nvPicPr>
          <p:cNvPr id="16388" name="Picture 4" descr="http://www.biography.com/imported/images/Biography/Images/Profiles/C/Christopher-Columbus-WC-9254209-2-402.jpg"/>
          <p:cNvPicPr>
            <a:picLocks noChangeAspect="1" noChangeArrowheads="1"/>
          </p:cNvPicPr>
          <p:nvPr/>
        </p:nvPicPr>
        <p:blipFill>
          <a:blip r:embed="rId3" cstate="print"/>
          <a:srcRect/>
          <a:stretch>
            <a:fillRect/>
          </a:stretch>
        </p:blipFill>
        <p:spPr bwMode="auto">
          <a:xfrm>
            <a:off x="457200" y="3505200"/>
            <a:ext cx="2990850" cy="2990851"/>
          </a:xfrm>
          <a:prstGeom prst="rect">
            <a:avLst/>
          </a:prstGeom>
          <a:noFill/>
        </p:spPr>
      </p:pic>
      <p:sp>
        <p:nvSpPr>
          <p:cNvPr id="6" name="Text Box 7"/>
          <p:cNvSpPr txBox="1">
            <a:spLocks noChangeArrowheads="1"/>
          </p:cNvSpPr>
          <p:nvPr/>
        </p:nvSpPr>
        <p:spPr bwMode="auto">
          <a:xfrm>
            <a:off x="3962400" y="304800"/>
            <a:ext cx="4876800" cy="1323439"/>
          </a:xfrm>
          <a:prstGeom prst="rect">
            <a:avLst/>
          </a:prstGeom>
          <a:solidFill>
            <a:schemeClr val="accent1"/>
          </a:solidFill>
          <a:ln w="9525">
            <a:noFill/>
            <a:miter lim="800000"/>
            <a:headEnd/>
            <a:tailEnd/>
          </a:ln>
        </p:spPr>
        <p:txBody>
          <a:bodyPr wrap="square">
            <a:spAutoFit/>
          </a:bodyPr>
          <a:lstStyle/>
          <a:p>
            <a:r>
              <a:rPr lang="en-US" sz="1600" b="1" i="1" dirty="0">
                <a:latin typeface="Arial Black" pitchFamily="34" charset="0"/>
                <a:cs typeface="Times New Roman" pitchFamily="18" charset="0"/>
              </a:rPr>
              <a:t>“...all the trees were as different from ours as day from night, and so the fruits, the herbage, the rocks, and all things.”</a:t>
            </a:r>
          </a:p>
          <a:p>
            <a:endParaRPr lang="en-US" sz="1600" b="1" i="1" dirty="0">
              <a:latin typeface="Arial Black" pitchFamily="34" charset="0"/>
              <a:cs typeface="Times New Roman" pitchFamily="18" charset="0"/>
            </a:endParaRPr>
          </a:p>
          <a:p>
            <a:r>
              <a:rPr lang="en-US" sz="1600" b="1" i="1" dirty="0">
                <a:latin typeface="Arial Black" pitchFamily="34" charset="0"/>
                <a:cs typeface="Times New Roman" pitchFamily="18" charset="0"/>
              </a:rPr>
              <a:t>-- </a:t>
            </a:r>
            <a:r>
              <a:rPr lang="en-US" sz="1600" b="1" dirty="0">
                <a:latin typeface="Arial Black" pitchFamily="34" charset="0"/>
                <a:cs typeface="Times New Roman" pitchFamily="18" charset="0"/>
              </a:rPr>
              <a:t>Christopher Columbus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Before 1492</a:t>
            </a:r>
            <a:r>
              <a:rPr lang="en-US" dirty="0" smtClean="0"/>
              <a:t/>
            </a:r>
            <a:br>
              <a:rPr lang="en-US" dirty="0" smtClean="0"/>
            </a:br>
            <a:r>
              <a:rPr lang="en-US" sz="2700" b="1" dirty="0" smtClean="0"/>
              <a:t>When Columbus sailed the ocean blue </a:t>
            </a:r>
            <a:r>
              <a:rPr lang="en-US" sz="2700" b="1" dirty="0" smtClean="0">
                <a:sym typeface="Wingdings" pitchFamily="2" charset="2"/>
              </a:rPr>
              <a:t></a:t>
            </a:r>
            <a:endParaRPr lang="en-US" sz="2700" b="1" dirty="0"/>
          </a:p>
        </p:txBody>
      </p:sp>
      <p:pic>
        <p:nvPicPr>
          <p:cNvPr id="1026" name="Picture 2" descr="http://i.factmonster.com/images/03IPatlas_worldmap.gif"/>
          <p:cNvPicPr>
            <a:picLocks noChangeAspect="1" noChangeArrowheads="1"/>
          </p:cNvPicPr>
          <p:nvPr/>
        </p:nvPicPr>
        <p:blipFill>
          <a:blip r:embed="rId2" cstate="print"/>
          <a:srcRect/>
          <a:stretch>
            <a:fillRect/>
          </a:stretch>
        </p:blipFill>
        <p:spPr bwMode="auto">
          <a:xfrm>
            <a:off x="1143000" y="2133600"/>
            <a:ext cx="6752242" cy="3810000"/>
          </a:xfrm>
          <a:prstGeom prst="rect">
            <a:avLst/>
          </a:prstGeom>
          <a:noFill/>
        </p:spPr>
      </p:pic>
      <p:cxnSp>
        <p:nvCxnSpPr>
          <p:cNvPr id="13" name="Straight Connector 12"/>
          <p:cNvCxnSpPr/>
          <p:nvPr/>
        </p:nvCxnSpPr>
        <p:spPr>
          <a:xfrm>
            <a:off x="3733800" y="1676400"/>
            <a:ext cx="76200" cy="472440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5" name="Down Arrow Callout 14"/>
          <p:cNvSpPr/>
          <p:nvPr/>
        </p:nvSpPr>
        <p:spPr>
          <a:xfrm rot="18597735">
            <a:off x="502549" y="1531784"/>
            <a:ext cx="1316820" cy="192591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8629309">
            <a:off x="275216" y="1697711"/>
            <a:ext cx="1305942" cy="1200329"/>
          </a:xfrm>
          <a:prstGeom prst="rect">
            <a:avLst/>
          </a:prstGeom>
          <a:noFill/>
        </p:spPr>
        <p:txBody>
          <a:bodyPr wrap="square" rtlCol="0">
            <a:spAutoFit/>
          </a:bodyPr>
          <a:lstStyle/>
          <a:p>
            <a:pPr algn="ctr"/>
            <a:r>
              <a:rPr lang="en-US" b="1" dirty="0" smtClean="0"/>
              <a:t>Two different eco systems</a:t>
            </a:r>
            <a:endParaRPr lang="en-US" b="1" dirty="0"/>
          </a:p>
        </p:txBody>
      </p:sp>
      <p:sp>
        <p:nvSpPr>
          <p:cNvPr id="17" name="Down Arrow Callout 16"/>
          <p:cNvSpPr/>
          <p:nvPr/>
        </p:nvSpPr>
        <p:spPr>
          <a:xfrm rot="2640389">
            <a:off x="7177447" y="1415132"/>
            <a:ext cx="1440345" cy="209686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2606868">
            <a:off x="7508997" y="1465851"/>
            <a:ext cx="1305942" cy="1477328"/>
          </a:xfrm>
          <a:prstGeom prst="rect">
            <a:avLst/>
          </a:prstGeom>
          <a:noFill/>
        </p:spPr>
        <p:txBody>
          <a:bodyPr wrap="square" rtlCol="0">
            <a:spAutoFit/>
          </a:bodyPr>
          <a:lstStyle/>
          <a:p>
            <a:pPr algn="ctr"/>
            <a:r>
              <a:rPr lang="en-US" b="1" dirty="0" smtClean="0"/>
              <a:t>Two sets of culturally diverse people.</a:t>
            </a:r>
            <a:endParaRPr lang="en-US" b="1" dirty="0"/>
          </a:p>
        </p:txBody>
      </p:sp>
      <p:sp>
        <p:nvSpPr>
          <p:cNvPr id="21" name="Down Arrow Callout 20"/>
          <p:cNvSpPr/>
          <p:nvPr/>
        </p:nvSpPr>
        <p:spPr>
          <a:xfrm rot="8036555">
            <a:off x="7121247" y="4522754"/>
            <a:ext cx="1316820" cy="192591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Callout 21"/>
          <p:cNvSpPr/>
          <p:nvPr/>
        </p:nvSpPr>
        <p:spPr>
          <a:xfrm rot="13381175">
            <a:off x="708541" y="4533681"/>
            <a:ext cx="1316820" cy="192591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2568515">
            <a:off x="460156" y="5152587"/>
            <a:ext cx="1305942" cy="1200329"/>
          </a:xfrm>
          <a:prstGeom prst="rect">
            <a:avLst/>
          </a:prstGeom>
          <a:noFill/>
        </p:spPr>
        <p:txBody>
          <a:bodyPr wrap="square" rtlCol="0">
            <a:spAutoFit/>
          </a:bodyPr>
          <a:lstStyle/>
          <a:p>
            <a:pPr algn="ctr"/>
            <a:r>
              <a:rPr lang="en-US" b="1" dirty="0" smtClean="0"/>
              <a:t>Two different disease pools</a:t>
            </a:r>
            <a:endParaRPr lang="en-US" b="1" dirty="0"/>
          </a:p>
        </p:txBody>
      </p:sp>
      <p:sp>
        <p:nvSpPr>
          <p:cNvPr id="24" name="TextBox 23"/>
          <p:cNvSpPr txBox="1"/>
          <p:nvPr/>
        </p:nvSpPr>
        <p:spPr>
          <a:xfrm rot="18736334">
            <a:off x="7390248" y="5086728"/>
            <a:ext cx="1305942" cy="1200329"/>
          </a:xfrm>
          <a:prstGeom prst="rect">
            <a:avLst/>
          </a:prstGeom>
          <a:noFill/>
        </p:spPr>
        <p:txBody>
          <a:bodyPr wrap="square" rtlCol="0">
            <a:spAutoFit/>
          </a:bodyPr>
          <a:lstStyle/>
          <a:p>
            <a:pPr algn="ctr"/>
            <a:r>
              <a:rPr lang="en-US" b="1" dirty="0" smtClean="0"/>
              <a:t>Two sets of plants and animals</a:t>
            </a:r>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b="1" dirty="0" smtClean="0"/>
              <a:t>The Columbian Exchange</a:t>
            </a:r>
          </a:p>
        </p:txBody>
      </p:sp>
      <p:sp>
        <p:nvSpPr>
          <p:cNvPr id="5123" name="Content Placeholder 2"/>
          <p:cNvSpPr>
            <a:spLocks noGrp="1"/>
          </p:cNvSpPr>
          <p:nvPr>
            <p:ph idx="1"/>
          </p:nvPr>
        </p:nvSpPr>
        <p:spPr>
          <a:xfrm>
            <a:off x="457200" y="1676400"/>
            <a:ext cx="8229600" cy="4572000"/>
          </a:xfrm>
        </p:spPr>
        <p:txBody>
          <a:bodyPr>
            <a:normAutofit/>
          </a:bodyPr>
          <a:lstStyle/>
          <a:p>
            <a:r>
              <a:rPr lang="en-US" dirty="0" smtClean="0"/>
              <a:t>America benefitted by receiving livestock in exchange for crops such as horse (new form of transportation!), cattle, sheep, pigs etc</a:t>
            </a:r>
          </a:p>
          <a:p>
            <a:r>
              <a:rPr lang="en-US" dirty="0" smtClean="0"/>
              <a:t>There as also missionaries that come over to America to spread ideas/ convert the Native Americans into Christians.   </a:t>
            </a:r>
          </a:p>
          <a:p>
            <a:r>
              <a:rPr lang="en-US" dirty="0" smtClean="0"/>
              <a:t>European culture had a great influence on both North and South America</a:t>
            </a:r>
          </a:p>
          <a:p>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b="1" dirty="0" smtClean="0"/>
              <a:t>The Columbian Exchange</a:t>
            </a:r>
          </a:p>
        </p:txBody>
      </p:sp>
      <p:sp>
        <p:nvSpPr>
          <p:cNvPr id="6147" name="Content Placeholder 2"/>
          <p:cNvSpPr>
            <a:spLocks noGrp="1"/>
          </p:cNvSpPr>
          <p:nvPr>
            <p:ph idx="1"/>
          </p:nvPr>
        </p:nvSpPr>
        <p:spPr>
          <a:xfrm>
            <a:off x="457200" y="1676400"/>
            <a:ext cx="8229600" cy="4572000"/>
          </a:xfrm>
        </p:spPr>
        <p:txBody>
          <a:bodyPr/>
          <a:lstStyle/>
          <a:p>
            <a:pPr>
              <a:buFontTx/>
              <a:buNone/>
            </a:pPr>
            <a:r>
              <a:rPr lang="en-US" sz="2800" dirty="0" smtClean="0"/>
              <a:t>This brought about mercantilism which is a economic and political policy where nations tried to increase their wealth by obtaining large amounts of gold and silver for trade items.</a:t>
            </a:r>
          </a:p>
          <a:p>
            <a:pPr>
              <a:buFontTx/>
              <a:buNone/>
            </a:pPr>
            <a:r>
              <a:rPr lang="en-US" sz="2800" dirty="0" smtClean="0"/>
              <a:t>This changes the world we live in as we know it today-Explorers go off and travel the world for their nation and led to capitalism. </a:t>
            </a:r>
          </a:p>
          <a:p>
            <a:pPr>
              <a:buFontTx/>
              <a:buNone/>
            </a:pPr>
            <a:r>
              <a:rPr lang="en-US" sz="2800" dirty="0" smtClean="0"/>
              <a:t>Basically a simple idea for a country to have power they needed wealth!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b="1" dirty="0" smtClean="0"/>
              <a:t>Columbian Exchange</a:t>
            </a:r>
          </a:p>
        </p:txBody>
      </p:sp>
      <p:sp>
        <p:nvSpPr>
          <p:cNvPr id="7171" name="Rectangle 3"/>
          <p:cNvSpPr>
            <a:spLocks noGrp="1" noChangeArrowheads="1"/>
          </p:cNvSpPr>
          <p:nvPr>
            <p:ph type="body" idx="1"/>
          </p:nvPr>
        </p:nvSpPr>
        <p:spPr>
          <a:xfrm>
            <a:off x="0" y="1882808"/>
            <a:ext cx="8915400" cy="4572000"/>
          </a:xfrm>
        </p:spPr>
        <p:txBody>
          <a:bodyPr/>
          <a:lstStyle/>
          <a:p>
            <a:pPr eaLnBrk="1" hangingPunct="1">
              <a:lnSpc>
                <a:spcPct val="90000"/>
              </a:lnSpc>
            </a:pPr>
            <a:r>
              <a:rPr lang="en-US" b="1" dirty="0" smtClean="0"/>
              <a:t>Old World (Europe) to New World (Americas)</a:t>
            </a:r>
          </a:p>
          <a:p>
            <a:pPr eaLnBrk="1" hangingPunct="1">
              <a:lnSpc>
                <a:spcPct val="90000"/>
              </a:lnSpc>
            </a:pPr>
            <a:endParaRPr lang="en-US" b="1" dirty="0" smtClean="0"/>
          </a:p>
          <a:p>
            <a:pPr lvl="1" eaLnBrk="1" hangingPunct="1">
              <a:lnSpc>
                <a:spcPct val="90000"/>
              </a:lnSpc>
            </a:pPr>
            <a:r>
              <a:rPr lang="en-US" b="1" dirty="0" smtClean="0"/>
              <a:t>Plants:</a:t>
            </a:r>
          </a:p>
          <a:p>
            <a:pPr lvl="2" eaLnBrk="1" hangingPunct="1">
              <a:lnSpc>
                <a:spcPct val="90000"/>
              </a:lnSpc>
            </a:pPr>
            <a:r>
              <a:rPr lang="en-US" b="1" dirty="0" smtClean="0"/>
              <a:t>rice                        melons</a:t>
            </a:r>
          </a:p>
          <a:p>
            <a:pPr lvl="2" eaLnBrk="1" hangingPunct="1">
              <a:lnSpc>
                <a:spcPct val="90000"/>
              </a:lnSpc>
            </a:pPr>
            <a:r>
              <a:rPr lang="en-US" b="1" dirty="0" smtClean="0"/>
              <a:t>wheat                    olives</a:t>
            </a:r>
          </a:p>
          <a:p>
            <a:pPr lvl="2" eaLnBrk="1" hangingPunct="1">
              <a:lnSpc>
                <a:spcPct val="90000"/>
              </a:lnSpc>
            </a:pPr>
            <a:r>
              <a:rPr lang="en-US" b="1" dirty="0" smtClean="0"/>
              <a:t>barley                    dandelions</a:t>
            </a:r>
          </a:p>
          <a:p>
            <a:pPr lvl="2" eaLnBrk="1" hangingPunct="1">
              <a:lnSpc>
                <a:spcPct val="90000"/>
              </a:lnSpc>
            </a:pPr>
            <a:r>
              <a:rPr lang="en-US" b="1" dirty="0" smtClean="0"/>
              <a:t>oats                       daisies</a:t>
            </a:r>
          </a:p>
          <a:p>
            <a:pPr lvl="2" eaLnBrk="1" hangingPunct="1">
              <a:lnSpc>
                <a:spcPct val="90000"/>
              </a:lnSpc>
            </a:pPr>
            <a:r>
              <a:rPr lang="en-US" b="1" dirty="0" smtClean="0"/>
              <a:t>coffee                    ragweed</a:t>
            </a:r>
          </a:p>
          <a:p>
            <a:pPr lvl="2" eaLnBrk="1" hangingPunct="1">
              <a:lnSpc>
                <a:spcPct val="90000"/>
              </a:lnSpc>
            </a:pPr>
            <a:r>
              <a:rPr lang="en-US" b="1" dirty="0" smtClean="0"/>
              <a:t>sugarcane             Kentucky bluegrass</a:t>
            </a:r>
          </a:p>
          <a:p>
            <a:pPr lvl="2" eaLnBrk="1" hangingPunct="1">
              <a:lnSpc>
                <a:spcPct val="90000"/>
              </a:lnSpc>
            </a:pPr>
            <a:r>
              <a:rPr lang="en-US" b="1" dirty="0" smtClean="0"/>
              <a:t>bananas</a:t>
            </a:r>
            <a:r>
              <a:rPr lang="en-US" dirty="0" smtClean="0"/>
              <a: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105</TotalTime>
  <Words>1441</Words>
  <Application>Microsoft Office PowerPoint</Application>
  <PresentationFormat>On-screen Show (4:3)</PresentationFormat>
  <Paragraphs>214</Paragraphs>
  <Slides>45</Slides>
  <Notes>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Verve</vt:lpstr>
      <vt:lpstr>Trade in the New World</vt:lpstr>
      <vt:lpstr>Trade</vt:lpstr>
      <vt:lpstr>The Columbian Exchange</vt:lpstr>
      <vt:lpstr>The Columbian Exchange</vt:lpstr>
      <vt:lpstr>Columbus</vt:lpstr>
      <vt:lpstr>Before 1492 When Columbus sailed the ocean blue </vt:lpstr>
      <vt:lpstr>The Columbian Exchange</vt:lpstr>
      <vt:lpstr>The Columbian Exchange</vt:lpstr>
      <vt:lpstr>Columbian Exchange</vt:lpstr>
      <vt:lpstr>Columbian Exchange</vt:lpstr>
      <vt:lpstr>Columbian Exchange </vt:lpstr>
      <vt:lpstr>Columbian Exchange</vt:lpstr>
      <vt:lpstr>But it wasn’t all good…</vt:lpstr>
      <vt:lpstr>Columbian Exchange </vt:lpstr>
      <vt:lpstr>Columbian Exchange</vt:lpstr>
      <vt:lpstr>Slide 16</vt:lpstr>
      <vt:lpstr>The Columbian Exchange</vt:lpstr>
      <vt:lpstr>What was the Effect of the Columbian Exchange?</vt:lpstr>
      <vt:lpstr>What was the Effect of the Columbian Exchange?</vt:lpstr>
      <vt:lpstr>Colonies Trade</vt:lpstr>
      <vt:lpstr>Economic Revolution! </vt:lpstr>
      <vt:lpstr>The Columbian Exchange</vt:lpstr>
      <vt:lpstr>But it wasn’t all good…</vt:lpstr>
      <vt:lpstr>Triangle of Trade</vt:lpstr>
      <vt:lpstr>Map of the Triangle of Trade</vt:lpstr>
      <vt:lpstr>Stage One</vt:lpstr>
      <vt:lpstr>Goree, or Slave-Stick </vt:lpstr>
      <vt:lpstr>Slide 28</vt:lpstr>
      <vt:lpstr>Forced Participation</vt:lpstr>
      <vt:lpstr>Slide 30</vt:lpstr>
      <vt:lpstr>Slide 31</vt:lpstr>
      <vt:lpstr>Stage Two:  The Middle Passage</vt:lpstr>
      <vt:lpstr>Stage Two</vt:lpstr>
      <vt:lpstr>Stage Two</vt:lpstr>
      <vt:lpstr>Slide 35</vt:lpstr>
      <vt:lpstr>Slide 36</vt:lpstr>
      <vt:lpstr>Stage Three</vt:lpstr>
      <vt:lpstr>Stage Three</vt:lpstr>
      <vt:lpstr>Stage Three</vt:lpstr>
      <vt:lpstr>Auctions</vt:lpstr>
      <vt:lpstr>Public Auctions</vt:lpstr>
      <vt:lpstr>Private Auctions</vt:lpstr>
      <vt:lpstr>Auctions (A Scramble)</vt:lpstr>
      <vt:lpstr>Auctions</vt:lpstr>
      <vt:lpstr>Slavery Abolished in the Britain Empire</vt:lpstr>
    </vt:vector>
  </TitlesOfParts>
  <Company>OPSD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zangle</dc:creator>
  <cp:lastModifiedBy>zangle</cp:lastModifiedBy>
  <cp:revision>32</cp:revision>
  <dcterms:created xsi:type="dcterms:W3CDTF">2012-12-12T20:40:39Z</dcterms:created>
  <dcterms:modified xsi:type="dcterms:W3CDTF">2012-12-14T14:02:11Z</dcterms:modified>
</cp:coreProperties>
</file>