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93" r:id="rId10"/>
    <p:sldId id="264" r:id="rId11"/>
    <p:sldId id="29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5" r:id="rId32"/>
    <p:sldId id="286" r:id="rId33"/>
    <p:sldId id="287" r:id="rId34"/>
    <p:sldId id="289" r:id="rId35"/>
    <p:sldId id="290" r:id="rId36"/>
    <p:sldId id="288" r:id="rId37"/>
    <p:sldId id="291" r:id="rId38"/>
    <p:sldId id="29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23339A5-160A-4307-A51E-5C04BF617844}" type="datetimeFigureOut">
              <a:rPr lang="en-US" smtClean="0"/>
              <a:pPr/>
              <a:t>9/23/2013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B7F6126F-6FA2-4F82-A1BB-BEA36D1F26A4}"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3339A5-160A-4307-A51E-5C04BF617844}" type="datetimeFigureOut">
              <a:rPr lang="en-US" smtClean="0"/>
              <a:pPr/>
              <a:t>9/23/2013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F6126F-6FA2-4F82-A1BB-BEA36D1F26A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3339A5-160A-4307-A51E-5C04BF617844}" type="datetimeFigureOut">
              <a:rPr lang="en-US" smtClean="0"/>
              <a:pPr/>
              <a:t>9/23/2013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F6126F-6FA2-4F82-A1BB-BEA36D1F26A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3339A5-160A-4307-A51E-5C04BF617844}" type="datetimeFigureOut">
              <a:rPr lang="en-US" smtClean="0"/>
              <a:pPr/>
              <a:t>9/23/2013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F6126F-6FA2-4F82-A1BB-BEA36D1F26A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23339A5-160A-4307-A51E-5C04BF617844}" type="datetimeFigureOut">
              <a:rPr lang="en-US" smtClean="0"/>
              <a:pPr/>
              <a:t>9/23/2013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B7F6126F-6FA2-4F82-A1BB-BEA36D1F26A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23339A5-160A-4307-A51E-5C04BF617844}" type="datetimeFigureOut">
              <a:rPr lang="en-US" smtClean="0"/>
              <a:pPr/>
              <a:t>9/23/2013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F6126F-6FA2-4F82-A1BB-BEA36D1F26A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23339A5-160A-4307-A51E-5C04BF617844}" type="datetimeFigureOut">
              <a:rPr lang="en-US" smtClean="0"/>
              <a:pPr/>
              <a:t>9/23/2013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F6126F-6FA2-4F82-A1BB-BEA36D1F26A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23339A5-160A-4307-A51E-5C04BF617844}" type="datetimeFigureOut">
              <a:rPr lang="en-US" smtClean="0"/>
              <a:pPr/>
              <a:t>9/23/2013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F6126F-6FA2-4F82-A1BB-BEA36D1F26A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339A5-160A-4307-A51E-5C04BF617844}" type="datetimeFigureOut">
              <a:rPr lang="en-US" smtClean="0"/>
              <a:pPr/>
              <a:t>9/23/2013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7F6126F-6FA2-4F82-A1BB-BEA36D1F26A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23339A5-160A-4307-A51E-5C04BF617844}" type="datetimeFigureOut">
              <a:rPr lang="en-US" smtClean="0"/>
              <a:pPr/>
              <a:t>9/23/2013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F6126F-6FA2-4F82-A1BB-BEA36D1F26A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23339A5-160A-4307-A51E-5C04BF617844}" type="datetimeFigureOut">
              <a:rPr lang="en-US" smtClean="0"/>
              <a:pPr/>
              <a:t>9/23/2013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F6126F-6FA2-4F82-A1BB-BEA36D1F26A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23339A5-160A-4307-A51E-5C04BF617844}" type="datetimeFigureOut">
              <a:rPr lang="en-US" smtClean="0"/>
              <a:pPr/>
              <a:t>9/23/2013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7F6126F-6FA2-4F82-A1BB-BEA36D1F26A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229600" cy="1828800"/>
          </a:xfrm>
        </p:spPr>
        <p:txBody>
          <a:bodyPr/>
          <a:lstStyle/>
          <a:p>
            <a:r>
              <a:rPr lang="en-US" dirty="0" smtClean="0"/>
              <a:t>The Roman Empire</a:t>
            </a:r>
            <a:endParaRPr lang="en-US" dirty="0"/>
          </a:p>
        </p:txBody>
      </p:sp>
      <p:sp>
        <p:nvSpPr>
          <p:cNvPr id="3" name="Subtitle 2"/>
          <p:cNvSpPr>
            <a:spLocks noGrp="1"/>
          </p:cNvSpPr>
          <p:nvPr>
            <p:ph type="subTitle" idx="1"/>
          </p:nvPr>
        </p:nvSpPr>
        <p:spPr>
          <a:xfrm>
            <a:off x="1371600" y="5181600"/>
            <a:ext cx="6400800" cy="706902"/>
          </a:xfrm>
        </p:spPr>
        <p:txBody>
          <a:bodyPr/>
          <a:lstStyle/>
          <a:p>
            <a:r>
              <a:rPr lang="en-US" dirty="0" smtClean="0"/>
              <a:t>OPHS World History</a:t>
            </a:r>
            <a:endParaRPr lang="en-US" dirty="0"/>
          </a:p>
        </p:txBody>
      </p:sp>
      <p:pic>
        <p:nvPicPr>
          <p:cNvPr id="23554" name="Picture 2" descr="http://t2.gstatic.com/images?q=tbn:ANd9GcQL8LTgCdPjFjQCAZYZCiIDKfavmiLAnOMTGF_rX1B-7Jz7R_TG"/>
          <p:cNvPicPr>
            <a:picLocks noChangeAspect="1" noChangeArrowheads="1"/>
          </p:cNvPicPr>
          <p:nvPr/>
        </p:nvPicPr>
        <p:blipFill>
          <a:blip r:embed="rId2" cstate="print"/>
          <a:srcRect/>
          <a:stretch>
            <a:fillRect/>
          </a:stretch>
        </p:blipFill>
        <p:spPr bwMode="auto">
          <a:xfrm>
            <a:off x="609600" y="2819400"/>
            <a:ext cx="2790825" cy="1638301"/>
          </a:xfrm>
          <a:prstGeom prst="rect">
            <a:avLst/>
          </a:prstGeom>
          <a:noFill/>
        </p:spPr>
      </p:pic>
      <p:pic>
        <p:nvPicPr>
          <p:cNvPr id="23556" name="Picture 4" descr="http://t1.gstatic.com/images?q=tbn:ANd9GcRsuBcTnYfwULlBSJV54N94Fk_AiUhJNx6rSiQ1SgQMWEHtmPMx0g"/>
          <p:cNvPicPr>
            <a:picLocks noChangeAspect="1" noChangeArrowheads="1"/>
          </p:cNvPicPr>
          <p:nvPr/>
        </p:nvPicPr>
        <p:blipFill>
          <a:blip r:embed="rId3" cstate="print"/>
          <a:srcRect/>
          <a:stretch>
            <a:fillRect/>
          </a:stretch>
        </p:blipFill>
        <p:spPr bwMode="auto">
          <a:xfrm>
            <a:off x="6096000" y="2819400"/>
            <a:ext cx="2143125" cy="1634445"/>
          </a:xfrm>
          <a:prstGeom prst="rect">
            <a:avLst/>
          </a:prstGeom>
          <a:noFill/>
        </p:spPr>
      </p:pic>
      <p:pic>
        <p:nvPicPr>
          <p:cNvPr id="23558" name="Picture 6" descr="http://t2.gstatic.com/images?q=tbn:ANd9GcTnzQtd8GpPvHaj-hw7fMubJeV6Lx-cGyAsqIDVqLPY9TqafAvE7A"/>
          <p:cNvPicPr>
            <a:picLocks noChangeAspect="1" noChangeArrowheads="1"/>
          </p:cNvPicPr>
          <p:nvPr/>
        </p:nvPicPr>
        <p:blipFill>
          <a:blip r:embed="rId4" cstate="print"/>
          <a:srcRect/>
          <a:stretch>
            <a:fillRect/>
          </a:stretch>
        </p:blipFill>
        <p:spPr bwMode="auto">
          <a:xfrm>
            <a:off x="3886200" y="2819400"/>
            <a:ext cx="1676400" cy="162493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Rome Expands</a:t>
            </a:r>
            <a:endParaRPr lang="en-US" dirty="0"/>
          </a:p>
        </p:txBody>
      </p:sp>
      <p:sp>
        <p:nvSpPr>
          <p:cNvPr id="3" name="Content Placeholder 2"/>
          <p:cNvSpPr>
            <a:spLocks noGrp="1"/>
          </p:cNvSpPr>
          <p:nvPr>
            <p:ph idx="1"/>
          </p:nvPr>
        </p:nvSpPr>
        <p:spPr>
          <a:xfrm>
            <a:off x="457200" y="1676400"/>
            <a:ext cx="2667000" cy="4495800"/>
          </a:xfrm>
        </p:spPr>
        <p:txBody>
          <a:bodyPr>
            <a:normAutofit/>
          </a:bodyPr>
          <a:lstStyle/>
          <a:p>
            <a:pPr algn="ctr">
              <a:buNone/>
            </a:pPr>
            <a:r>
              <a:rPr lang="en-US" sz="3200" dirty="0" smtClean="0"/>
              <a:t>Rome</a:t>
            </a:r>
          </a:p>
          <a:p>
            <a:pPr algn="ctr">
              <a:buNone/>
            </a:pPr>
            <a:r>
              <a:rPr lang="en-US" sz="3200" dirty="0" smtClean="0"/>
              <a:t>sought to</a:t>
            </a:r>
          </a:p>
          <a:p>
            <a:pPr algn="ctr">
              <a:buNone/>
            </a:pPr>
            <a:r>
              <a:rPr lang="en-US" sz="3200" dirty="0" smtClean="0"/>
              <a:t>expand and</a:t>
            </a:r>
          </a:p>
          <a:p>
            <a:pPr algn="ctr">
              <a:buNone/>
            </a:pPr>
            <a:r>
              <a:rPr lang="en-US" sz="3200" dirty="0" smtClean="0"/>
              <a:t>by 265 B.C</a:t>
            </a:r>
          </a:p>
          <a:p>
            <a:pPr algn="ctr">
              <a:buNone/>
            </a:pPr>
            <a:r>
              <a:rPr lang="en-US" sz="3200" dirty="0" smtClean="0"/>
              <a:t>they had</a:t>
            </a:r>
          </a:p>
          <a:p>
            <a:pPr algn="ctr">
              <a:buNone/>
            </a:pPr>
            <a:r>
              <a:rPr lang="en-US" sz="3200" dirty="0" smtClean="0"/>
              <a:t>nearly all of</a:t>
            </a:r>
          </a:p>
          <a:p>
            <a:pPr algn="ctr">
              <a:buNone/>
            </a:pPr>
            <a:r>
              <a:rPr lang="en-US" sz="3200" dirty="0" smtClean="0"/>
              <a:t>Italy.  </a:t>
            </a:r>
          </a:p>
          <a:p>
            <a:endParaRPr lang="en-US" dirty="0"/>
          </a:p>
        </p:txBody>
      </p:sp>
      <p:pic>
        <p:nvPicPr>
          <p:cNvPr id="28674" name="Picture 2" descr="http://images.classwell.com/mcd_xhtml_ebooks/2005_world_history/images/mcd_awh2005_0618376798_P152_f2.jpg"/>
          <p:cNvPicPr>
            <a:picLocks noChangeAspect="1" noChangeArrowheads="1"/>
          </p:cNvPicPr>
          <p:nvPr/>
        </p:nvPicPr>
        <p:blipFill>
          <a:blip r:embed="rId2" cstate="print"/>
          <a:srcRect/>
          <a:stretch>
            <a:fillRect/>
          </a:stretch>
        </p:blipFill>
        <p:spPr bwMode="auto">
          <a:xfrm>
            <a:off x="3352800" y="1371600"/>
            <a:ext cx="5295900" cy="50101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Rome Expands</a:t>
            </a:r>
            <a:endParaRPr lang="en-US" dirty="0"/>
          </a:p>
        </p:txBody>
      </p:sp>
      <p:sp>
        <p:nvSpPr>
          <p:cNvPr id="3" name="Content Placeholder 2"/>
          <p:cNvSpPr>
            <a:spLocks noGrp="1"/>
          </p:cNvSpPr>
          <p:nvPr>
            <p:ph idx="1"/>
          </p:nvPr>
        </p:nvSpPr>
        <p:spPr>
          <a:xfrm>
            <a:off x="457200" y="1676400"/>
            <a:ext cx="8229600" cy="2971800"/>
          </a:xfrm>
        </p:spPr>
        <p:txBody>
          <a:bodyPr>
            <a:normAutofit fontScale="85000" lnSpcReduction="20000"/>
          </a:bodyPr>
          <a:lstStyle/>
          <a:p>
            <a:pPr algn="ctr">
              <a:buNone/>
            </a:pPr>
            <a:r>
              <a:rPr lang="en-US" dirty="0" smtClean="0"/>
              <a:t>With the conquered land the conquered received  full citizenship, some got all but the vote and the new allies needed to supply troops and be loyal to Rome for Rome to leave them alone.</a:t>
            </a:r>
          </a:p>
          <a:p>
            <a:pPr algn="ctr">
              <a:buNone/>
            </a:pPr>
            <a:endParaRPr lang="en-US" dirty="0" smtClean="0">
              <a:solidFill>
                <a:schemeClr val="accent1">
                  <a:lumMod val="60000"/>
                  <a:lumOff val="40000"/>
                </a:schemeClr>
              </a:solidFill>
            </a:endParaRPr>
          </a:p>
          <a:p>
            <a:pPr algn="ctr">
              <a:buNone/>
            </a:pPr>
            <a:r>
              <a:rPr lang="en-US" sz="5200" dirty="0" smtClean="0">
                <a:solidFill>
                  <a:srgbClr val="FFC000"/>
                </a:solidFill>
              </a:rPr>
              <a:t>This is the policy that created their successful empire.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Rome Expands</a:t>
            </a:r>
            <a:endParaRPr lang="en-US" dirty="0"/>
          </a:p>
        </p:txBody>
      </p:sp>
      <p:pic>
        <p:nvPicPr>
          <p:cNvPr id="34818" name="Picture 2" descr="http://www.mitchellteachers.org/WorldHistory/AncientRome/Images/punic_wars/MapofExpansionofRomanRepublicPunicWars.jpg"/>
          <p:cNvPicPr>
            <a:picLocks noChangeAspect="1" noChangeArrowheads="1"/>
          </p:cNvPicPr>
          <p:nvPr/>
        </p:nvPicPr>
        <p:blipFill>
          <a:blip r:embed="rId2" cstate="print"/>
          <a:srcRect/>
          <a:stretch>
            <a:fillRect/>
          </a:stretch>
        </p:blipFill>
        <p:spPr bwMode="auto">
          <a:xfrm>
            <a:off x="1066800" y="1371600"/>
            <a:ext cx="7337630" cy="5105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Punic Wars</a:t>
            </a:r>
            <a:endParaRPr lang="en-US" dirty="0"/>
          </a:p>
        </p:txBody>
      </p:sp>
      <p:sp>
        <p:nvSpPr>
          <p:cNvPr id="3" name="Content Placeholder 2"/>
          <p:cNvSpPr>
            <a:spLocks noGrp="1"/>
          </p:cNvSpPr>
          <p:nvPr>
            <p:ph idx="1"/>
          </p:nvPr>
        </p:nvSpPr>
        <p:spPr/>
        <p:txBody>
          <a:bodyPr/>
          <a:lstStyle/>
          <a:p>
            <a:pPr algn="ctr">
              <a:buNone/>
            </a:pPr>
            <a:r>
              <a:rPr lang="en-US" dirty="0" smtClean="0"/>
              <a:t>Since The Romans were located by the Mediterranean Sea this helped trade but brought them into direct conflict with the city of Carthage.  In 264 B.C the </a:t>
            </a:r>
            <a:r>
              <a:rPr lang="en-US" dirty="0" smtClean="0">
                <a:solidFill>
                  <a:srgbClr val="FFC000"/>
                </a:solidFill>
              </a:rPr>
              <a:t>Punic Wars </a:t>
            </a:r>
            <a:r>
              <a:rPr lang="en-US" dirty="0" smtClean="0"/>
              <a:t>started ending in 146 BC Finally a new general was able to defeat Hannibal’s (Carthage brilliant leader) After Rome set Carthage afire and sold the people into slaves; their territory became a Roman providence.  </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Punic Wars</a:t>
            </a:r>
            <a:endParaRPr lang="en-US" dirty="0"/>
          </a:p>
        </p:txBody>
      </p:sp>
      <p:pic>
        <p:nvPicPr>
          <p:cNvPr id="35842" name="Picture 2" descr="https://richardsonworldhistory.wikispaces.com/file/view/map_punic_wars.gif/31316885/540x335/map_punic_wars.gif"/>
          <p:cNvPicPr>
            <a:picLocks noChangeAspect="1" noChangeArrowheads="1"/>
          </p:cNvPicPr>
          <p:nvPr/>
        </p:nvPicPr>
        <p:blipFill>
          <a:blip r:embed="rId2" cstate="print"/>
          <a:srcRect/>
          <a:stretch>
            <a:fillRect/>
          </a:stretch>
        </p:blipFill>
        <p:spPr bwMode="auto">
          <a:xfrm>
            <a:off x="1295400" y="1524000"/>
            <a:ext cx="6781800" cy="50486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Empire 70 BC</a:t>
            </a:r>
            <a:endParaRPr lang="en-US" dirty="0"/>
          </a:p>
        </p:txBody>
      </p:sp>
      <p:sp>
        <p:nvSpPr>
          <p:cNvPr id="3" name="Content Placeholder 2"/>
          <p:cNvSpPr>
            <a:spLocks noGrp="1"/>
          </p:cNvSpPr>
          <p:nvPr>
            <p:ph idx="1"/>
          </p:nvPr>
        </p:nvSpPr>
        <p:spPr>
          <a:xfrm>
            <a:off x="457200" y="1600200"/>
            <a:ext cx="3505200" cy="4648200"/>
          </a:xfrm>
        </p:spPr>
        <p:txBody>
          <a:bodyPr>
            <a:normAutofit/>
          </a:bodyPr>
          <a:lstStyle/>
          <a:p>
            <a:pPr algn="ctr">
              <a:buNone/>
            </a:pPr>
            <a:r>
              <a:rPr lang="en-US" sz="4000" dirty="0" smtClean="0"/>
              <a:t>By 70 B.C. with the addition of Spain the Roman Empire was huge.</a:t>
            </a:r>
          </a:p>
          <a:p>
            <a:pPr>
              <a:buNone/>
            </a:pPr>
            <a:endParaRPr lang="en-US" dirty="0"/>
          </a:p>
        </p:txBody>
      </p:sp>
      <p:pic>
        <p:nvPicPr>
          <p:cNvPr id="37890" name="Picture 2" descr="http://t1.gstatic.com/images?q=tbn:ANd9GcRqg42Ci-AMkhlt6Xp7tIXBORfC9aNT5anNpn3PnaiVfKdSWxLEmQ"/>
          <p:cNvPicPr>
            <a:picLocks noChangeAspect="1" noChangeArrowheads="1"/>
          </p:cNvPicPr>
          <p:nvPr/>
        </p:nvPicPr>
        <p:blipFill>
          <a:blip r:embed="rId2" cstate="print"/>
          <a:srcRect/>
          <a:stretch>
            <a:fillRect/>
          </a:stretch>
        </p:blipFill>
        <p:spPr bwMode="auto">
          <a:xfrm>
            <a:off x="4191000" y="2209800"/>
            <a:ext cx="4038600" cy="381131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Problems</a:t>
            </a:r>
            <a:endParaRPr lang="en-US" dirty="0"/>
          </a:p>
        </p:txBody>
      </p:sp>
      <p:sp>
        <p:nvSpPr>
          <p:cNvPr id="3" name="Content Placeholder 2"/>
          <p:cNvSpPr>
            <a:spLocks noGrp="1"/>
          </p:cNvSpPr>
          <p:nvPr>
            <p:ph idx="1"/>
          </p:nvPr>
        </p:nvSpPr>
        <p:spPr/>
        <p:txBody>
          <a:bodyPr/>
          <a:lstStyle/>
          <a:p>
            <a:pPr algn="ctr">
              <a:buNone/>
            </a:pPr>
            <a:r>
              <a:rPr lang="en-US" sz="4000" dirty="0" smtClean="0"/>
              <a:t>AS Rome grew the gap between rich and poor grew wider; two tribunes tried to aid the poor but were killed.  Military started to weaken by picking up paid soldiers only loyal to their commander.  </a:t>
            </a:r>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Julius Caesar</a:t>
            </a:r>
            <a:endParaRPr lang="en-US" dirty="0"/>
          </a:p>
        </p:txBody>
      </p:sp>
      <p:sp>
        <p:nvSpPr>
          <p:cNvPr id="3" name="Content Placeholder 2"/>
          <p:cNvSpPr>
            <a:spLocks noGrp="1"/>
          </p:cNvSpPr>
          <p:nvPr>
            <p:ph idx="1"/>
          </p:nvPr>
        </p:nvSpPr>
        <p:spPr>
          <a:xfrm>
            <a:off x="457200" y="2590800"/>
            <a:ext cx="8229600" cy="4267200"/>
          </a:xfrm>
        </p:spPr>
        <p:txBody>
          <a:bodyPr/>
          <a:lstStyle/>
          <a:p>
            <a:pPr algn="ctr">
              <a:buNone/>
            </a:pPr>
            <a:r>
              <a:rPr lang="en-US" sz="3200" dirty="0" smtClean="0"/>
              <a:t>60 B.C. Julius Caesar joined forces with Crauss and Pompey and for the next ten years they ruled Rome as a triumvirates (group of 3 rulers).  He then after a year appointed himself Governor of Gaul and after a gruesome campaign conquered all and earned his men’s loyalty by fighting besides them.</a:t>
            </a:r>
          </a:p>
          <a:p>
            <a:pPr>
              <a:buNone/>
            </a:pPr>
            <a:endParaRPr lang="en-US" dirty="0"/>
          </a:p>
        </p:txBody>
      </p:sp>
      <p:pic>
        <p:nvPicPr>
          <p:cNvPr id="38914" name="Picture 2" descr="http://t2.gstatic.com/images?q=tbn:ANd9GcQbHkEkdrUSZ3moeOuoDg0dIj0ODsHgn0zJJXZ6mcwlBQ-0zunl8A"/>
          <p:cNvPicPr>
            <a:picLocks noChangeAspect="1" noChangeArrowheads="1"/>
          </p:cNvPicPr>
          <p:nvPr/>
        </p:nvPicPr>
        <p:blipFill>
          <a:blip r:embed="rId2" cstate="print"/>
          <a:srcRect/>
          <a:stretch>
            <a:fillRect/>
          </a:stretch>
        </p:blipFill>
        <p:spPr bwMode="auto">
          <a:xfrm>
            <a:off x="7086600" y="457200"/>
            <a:ext cx="1619250" cy="200402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Julius Caesar </a:t>
            </a:r>
            <a:endParaRPr lang="en-US" dirty="0"/>
          </a:p>
        </p:txBody>
      </p:sp>
      <p:sp>
        <p:nvSpPr>
          <p:cNvPr id="3" name="Content Placeholder 2"/>
          <p:cNvSpPr>
            <a:spLocks noGrp="1"/>
          </p:cNvSpPr>
          <p:nvPr>
            <p:ph idx="1"/>
          </p:nvPr>
        </p:nvSpPr>
        <p:spPr>
          <a:xfrm>
            <a:off x="4572000" y="1752600"/>
            <a:ext cx="4267200" cy="4709160"/>
          </a:xfrm>
        </p:spPr>
        <p:txBody>
          <a:bodyPr/>
          <a:lstStyle/>
          <a:p>
            <a:pPr algn="ctr">
              <a:buNone/>
            </a:pPr>
            <a:r>
              <a:rPr lang="en-US" sz="3200" dirty="0" smtClean="0"/>
              <a:t>After Pompey ordered Caesar to return home (fearing his power) Caesar disobeyed him and drove him out of Roman and became dictator for life in 46 B.C.</a:t>
            </a:r>
          </a:p>
          <a:p>
            <a:pPr>
              <a:buNone/>
            </a:pPr>
            <a:endParaRPr lang="en-US" dirty="0"/>
          </a:p>
        </p:txBody>
      </p:sp>
      <p:pic>
        <p:nvPicPr>
          <p:cNvPr id="40962" name="Picture 2" descr="http://t3.gstatic.com/images?q=tbn:ANd9GcSAXCKsIBCOjULXX60XlIE5PkXE8QJDqMbgGaIDgVKPH-WAaACs"/>
          <p:cNvPicPr>
            <a:picLocks noChangeAspect="1" noChangeArrowheads="1"/>
          </p:cNvPicPr>
          <p:nvPr/>
        </p:nvPicPr>
        <p:blipFill>
          <a:blip r:embed="rId2" cstate="print"/>
          <a:srcRect/>
          <a:stretch>
            <a:fillRect/>
          </a:stretch>
        </p:blipFill>
        <p:spPr bwMode="auto">
          <a:xfrm>
            <a:off x="914400" y="1828800"/>
            <a:ext cx="2819400" cy="445858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Julius Caesar </a:t>
            </a:r>
            <a:endParaRPr lang="en-US" dirty="0"/>
          </a:p>
        </p:txBody>
      </p:sp>
      <p:sp>
        <p:nvSpPr>
          <p:cNvPr id="3" name="Content Placeholder 2"/>
          <p:cNvSpPr>
            <a:spLocks noGrp="1"/>
          </p:cNvSpPr>
          <p:nvPr>
            <p:ph idx="1"/>
          </p:nvPr>
        </p:nvSpPr>
        <p:spPr>
          <a:xfrm>
            <a:off x="685800" y="1524000"/>
            <a:ext cx="8153400" cy="2057400"/>
          </a:xfrm>
        </p:spPr>
        <p:txBody>
          <a:bodyPr>
            <a:normAutofit fontScale="40000" lnSpcReduction="20000"/>
          </a:bodyPr>
          <a:lstStyle/>
          <a:p>
            <a:pPr algn="ctr">
              <a:buNone/>
            </a:pPr>
            <a:r>
              <a:rPr lang="en-US" sz="7000" dirty="0" smtClean="0"/>
              <a:t>Caesar was an absolute ruler BUT he: </a:t>
            </a:r>
          </a:p>
          <a:p>
            <a:pPr algn="ctr">
              <a:buNone/>
            </a:pPr>
            <a:r>
              <a:rPr lang="en-US" sz="7000" dirty="0" smtClean="0"/>
              <a:t>granted citizenship, expanded the senate, helped poor (jobs), and paid soldiers more.  Fearing his power and popularity, 2 senators stabbed him to death. = Civil War.</a:t>
            </a:r>
          </a:p>
          <a:p>
            <a:pPr algn="ctr">
              <a:buNone/>
            </a:pPr>
            <a:endParaRPr lang="en-US" sz="3200" dirty="0" smtClean="0"/>
          </a:p>
          <a:p>
            <a:pPr>
              <a:buNone/>
            </a:pPr>
            <a:endParaRPr lang="en-US" dirty="0"/>
          </a:p>
        </p:txBody>
      </p:sp>
      <p:pic>
        <p:nvPicPr>
          <p:cNvPr id="41988" name="Picture 4" descr="http://upload.wikimedia.org/wikipedia/commons/thumb/a/ac/Cesar-sa_mort.jpg/300px-Cesar-sa_mort.jpg"/>
          <p:cNvPicPr>
            <a:picLocks noChangeAspect="1" noChangeArrowheads="1"/>
          </p:cNvPicPr>
          <p:nvPr/>
        </p:nvPicPr>
        <p:blipFill>
          <a:blip r:embed="rId2" cstate="print"/>
          <a:srcRect/>
          <a:stretch>
            <a:fillRect/>
          </a:stretch>
        </p:blipFill>
        <p:spPr bwMode="auto">
          <a:xfrm>
            <a:off x="2133600" y="3733800"/>
            <a:ext cx="5029200" cy="279958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Romulus and Remus</a:t>
            </a:r>
            <a:endParaRPr lang="en-US" dirty="0"/>
          </a:p>
        </p:txBody>
      </p:sp>
      <p:sp>
        <p:nvSpPr>
          <p:cNvPr id="3" name="Content Placeholder 2"/>
          <p:cNvSpPr>
            <a:spLocks noGrp="1"/>
          </p:cNvSpPr>
          <p:nvPr>
            <p:ph idx="1"/>
          </p:nvPr>
        </p:nvSpPr>
        <p:spPr>
          <a:xfrm>
            <a:off x="457200" y="1600200"/>
            <a:ext cx="8229600" cy="1981200"/>
          </a:xfrm>
        </p:spPr>
        <p:txBody>
          <a:bodyPr/>
          <a:lstStyle/>
          <a:p>
            <a:pPr algn="ctr">
              <a:buNone/>
            </a:pPr>
            <a:r>
              <a:rPr lang="en-US" sz="3200" dirty="0" smtClean="0"/>
              <a:t>Rome was founded in 753 B.C by twin son’s Romulus and Remus as legend goes and was near the Tiber River (in Italy) </a:t>
            </a:r>
          </a:p>
          <a:p>
            <a:pPr>
              <a:buNone/>
            </a:pPr>
            <a:endParaRPr lang="en-US" dirty="0"/>
          </a:p>
        </p:txBody>
      </p:sp>
      <p:sp>
        <p:nvSpPr>
          <p:cNvPr id="26626" name="AutoShape 2" descr="data:image/jpeg;base64,/9j/4AAQSkZJRgABAQAAAQABAAD/2wCEAAkGBhQSERUUEhQWFRUWFSAXGBgYFR4eGxkZGBwZFx0cGSEYHiciGSAmIBgZIi8hIycpLCwsGB40NTIqNSYrLykBCQoKDgwOFw8PFywcHBwpKSwpKSksKSkpKSksKSwsKSwpLCksKSkpKSkpLCksKSwpKSwpKSwpLCkpLCkpLCwpKf/AABEIAIQAsAMBIgACEQEDEQH/xAAcAAACAgMBAQAAAAAAAAAAAAAABwUGAwQIAgH/xABJEAACAQIEAgcDCAYIBAcAAAABAhEDIQAEEjEFQQYHEyJRYXEygZEUI0JSobHB8AgzYnLR4RckgoOS0tPxFUOi4lNjZHOTsrP/xAAXAQEBAQEAAAAAAAAAAAAAAAAAAQID/8QAGxEBAQEBAAMBAAAAAAAAAAAAAAEREgIhMUH/2gAMAwEAAhEDEQA/AHhqxiyedSqgek6uhmGUyDBIMEWNwcLbrl6YPRpLk8uxWrXWXcTK0p0wsfSYgi2wVvEY+9R/H0bKvlC3eoOSgJuaVTvgx5EsDG1vHEDOxi+VJr0al1xq0yNWnaY3jzx71+RxzZ1i8YqpxrM1qNRkelUVFdDBGimsiR6tKm284DpWcGK11e9J2z+QpV3GlzKPGxZCVJHgDExymOWLITij7gx8nBOA+4MGDAGDBgwBgwYMAYMGDAGDBgwBgwYMAYMGDAJLr8qImYyjBm7RqbBlXchGU0zcW7z1PyLrWhmVcAnS0lpBBtEGb3gz/Hli79f9fTxHLd0NGWBg7frX/hii5WgO9zvpsbKWJJBN4mIAO+MVqM9IACQFEiTpDaiTJiVubC/mY5HGJ2WoCUYGIAGkW0gkIRHsm4tGxJ2vlpMiCWUEAQd4M8z5yB9vriHOYiqKikAyJ0SvrG8eHP34kUzujPTvN5HLpQpigyDbXTIOo95+8jqGuTvGwHMDEtU64s5b5vLXuO7UuNpvUEXtfmMUHIHu7E7DukXEm22lgQTvsQNsbIpidIFpgXJJixXugKQ1iRf6PMYaYudTrWz+nfLi927F/MX1VIAkRPjG848N1w5ymSHFAnc/MuI8rVBHvn1xUCp9qIJUmSLydKsJB7wBgkc5Mi+PGboQs6YBYBd4AkgBZ3FoAw2mLzS66MzuyZc2naov262+7EjS66HE68rTaADKZg2B8dVP8cLWplB7MQQYPhYx99vuwIkKBa/nvH5Nzbcc8NphrUuuujbXlqo/dZGj1kqcbS9cuVi9HMA8xoW2251xz8cJrsvED4fH0wHLTy8Bebfb+bYu0yHSnXFkjuK4/up/+pMe/wAMbFPrZyBiXqD1ovb7MI1aHj6enp/A4EQfSG0jc78ja8bWw2ph90es3h7T/WAsfWR1n0lb+7GX+kbh9v61Tv8Avf5cI8ZRZ5ry9t97XB1gD0I8b4juIEU9GrWssFcltQ8iJg7bgkwQMOjl0Zk+mOTqkCnmqLE7DtFBPoCQTiYDY5gfKiJktcjmZjflv6eIxu8G6TZvKH+r1mRAL0ydVP0CtIHujfDox0ngwuui/W7TraUzaig5gdoD80SdtU3pT5yv7XLDEGN6y+4MGDAJv9IbgpKZXNKLozUmIBnvDWh8oZG97jCTo5llVlWoyq8agrGG0mRqEgGCSRPPa+OuOlfR5c9lKuWcwKiwGidLC6t7mAOOWOKdF6tCs9Ku9OjUpmGV33m4ZLd5SIg8/ulVqVc+7i5O9vG/iTvGNZacuBO58R7/AExu00y6qTUD1XjSArBKYIkBixl38YAX947Yw1mRXLUtaiJGojUpPmu4FwDYm222MixUYI1XZSSxhhdQyg6dRBLd+CAJMgwBYbVSsxhSULTohnINhAIYmIGnST8Ra9eo5vleIIE7i4C6vEAeH8sbdPNar96AsGUDQpbWhPK7kj4XuYmNJepXBGpTHdLe3JWwJDQZSYEiIkSIxI5XO0q2UR6kKaNZUMb6fALt4nnscVfMZ0mTIBJLMNKiGMLFuRt5A+Bvjd6KZikWelXB0OCJUSQRJHs3N9vPxjExdWLP5umSGWGFRjEA/q1Yyb+LEjxAAjGnk6k1CGIustNt/EfSte3441hQ7MJJ1FaZg3sf2Qecmf7XljyXVIOmAQpC3WQRvBu1zOpTBvsDaCWNGnKH6JBESReJWfdNvLHz5IpgarEaR46lPoNwfPbEVX41aNirah67mJ5b40qvGTJEmPqja9r+mGKnzlQIBIudJJERYyTfy93uxghYMnygeR0mZ2BjY4hn4qSOe/Pxx5GdsbkXk2ufXx/38cXETnDa8JpfbaQOew53nx8uePPHStWm6nvNEA7XBkC9+bcv5RtDiNIWaqi3vcz5gQPUY2aLJUIFLM03MjuyVbzgVANXPa98Bj6KZsVabUye8plbmQIgwJi5icbdXK8pjkDqHj+P2xiqZgnLZo7rDG1wYMTMzeD92Llk37ZZkMbWt+1fb44UiJWkRJB2MG/qL/mLYb/VD0iapSfLOdXZBWpEmT2RldHidDLEn6LoOWFIywXUzYn15/nnixdUPE9HFESbVaToR5wHH/5nx3xYzT/wYMGOjIxHcU6O5bMx8ooUqsba6asRzsSJGJHBgKtmOq/hjtqbJUZPgpA+CkDEVxLqR4bVB0UnoGImlUIjzhpX7MX7BgOf+kvUPmaMtlKgzCb6DCVQL7X0OYj6s+GFrmqD0nNOpTZKimCrAhl9xE/xB+HZMYhek3Q7K59NGZpK8ey4s6fusLj028sTBya+ZlTuPIifKPSIPuGNng2diqOc2ja/IyPzfEj0/wChj8NzZokl0Ya6bm2pCYvykEaSNtjYHEJw5PnLfvC/mD9t8ZqrPmqzFmJAHc2Ajb08vE8sRuZ4vqXQCRFipbUsgDvKPoEkmYmQW22xbsp0Wd1ZipWE1EabyORmIHdPuHnihUaBDMN4MT+b4kar321t/TwE/fgauDPr8P4cvhjzUpEC/wAPXx8MGVpB20s3PeZ/PhioFzG9vS0/hjbyyahtHuP4Y0c0iK0A84vuPvtiR4bxTRII3FuYgDcSLe7EHmlkJYSmkbEmSPH7pxs8U6NAUe0T2RbzB2Ab7IPnjUzfFShKj62qY3H4iB9p542MxxduxeiwZTqvMiHUwQRE78iLHlh7X0iMxn3cBah1abAn2lFhEncCBA5RbbE5wLPaRdgABeT67z+fXFYevJkCMZsrmipkb29D64tias4zALvcez48xy/l5csHRbiHYZ7LVTAFPMpJJ+i50N8A/wBmI7K5ybixO4mxiZkx6W2xhzlOVi1552v/ALH1j34kV2AMfcRPRTivynJ5evM9pRRj+8VGr/qnEtjowMGDBgDBgwYAwYMGARv6Sj97JDwWsT6E0B+GFBkmIZY5xhufpDDVmMuvMZdm+NRP4YUmQg1ADtHL78Zqxbc9x+pU1NqIYAKioTz2VYuZPje+PnGugGcyDVHqUyadIrqqqO73xII5wD3SbgHTO+M/V9w0ZnieWp8hV7ZrnajLx/iCiMdMV8uHUq4DKwhgwkEHcEGxH8cJC0qehXVRSq8Pds4hFfNLKkjvUEsU0z7LbM3rpNpGKB0n6pczkctUzLMHWnXKWEE0raasyYBYwV+jvJx0Rx/iBy+Vr1lAJpUXqAGYJRSwBi8SOWOZK3SCvmM5qf55zVWHadVmkFGH6sSBAWFEW3nFvoNzK9UNJuEJla5WnmWc1e1sSld4lRcahpAUgG+gHkMa3S/qPpP2JyPzWkrTqLMyhMNVBY/rApMz7UDaL1SrxnN5ngwrOWrDK5olnkmpS0lHSoGkEjS1RDcwGQ2g43n6bZ1afy5TUZKUUmK1Jp1CpATt0ZpR2BEsqrOsb2OJoZOZ6s8k+YytfQQcqgpooI0sEjs9c3YoRIM35zGEp0k43TzHGK9b5qmEqFVlmp96kSgdikliSJlSG7oAPI33pn12ItOkMhDNUTW7us9kDMJp+uSDMyAPGRC3ocI+U1PlDB6j1qt100zrY3cDbSZK30kGTPMFbCRA8fVagSusS7OrsNnZSDquBchgTYcpuTiIptB25fgcWzpH0a7JwHdaZC+wXDHTe/dAIN9iBJAgXGKuV0nlv+fwxJVq49M+hTZNaWaohjlMwivTY3NMuocU6h8QCYbnHIg4rbOWHKZmZ8t+c7zO1zh69VOYo8S4Q2SzCh+xPZMvPQZem45g7gN40zhR9LeiNXh1c06okEk035VEBiQRzgjUu6lhaCCbUOXqK432vDzQY97LvAH7FSXU+V+0X+xhlY5i6rulQyWdps7BaTfNVJNhTqGQ17QjgG2wZsdOA4sR9wYMGKDBgwYAwYMGASvXzlpr0W/9M8f2atPb/FhM0W0u0iO7H4Ww5+vbMgZrKo1gcvVEwbFikbbXQCeUycJzK5Y1a3ZoNReppUePh9324zVNj9H7hZfM5jMEWp0lpC30qh1tB8ggH9vD0xROpjg/YcLpMRDZhmrtP7Rhf+hV+OL3jURW+sHj5yeRq1F09oYp0wwkF6h0iRzABJI8BjnbLMO1FOi/ZBRKsRqlu7Mdms3JOkMQAAJM4cPXTw/N1fkXySk9XRXZiEBJDhRomNh7fekR4icJ/pKKmWzSgL2dWkFDBGB0MQrhSwVe8skE35XN8ZqxNU6+coMtOmajNVYoaNNSA8LrI0sDTeUJsQTESsETt9C+D5pqy5RspmRlqgajWNSm6TQaWUuWAXXSbvKQfpGBc4i+i7zxXJaiqA5rV7WoAsAwXVqMnvBfEFo3GOi+OZ40MtWqqupqdF3C3glEZgLeMYnjFpN8T6pRkchncxmqortTpMtAKpCrJCiowb6dxCiy3MsYIV2TzjKIIkGbBo7wkBgRcRM+B54uXSPpq2dogVczVq61lqSqKdOm0gL3QT2gkagb7b3MUWm0W0nVvby3wG7X7SFrVJId2XWzSXZdDMHJMse+pveIgwMWfrD6LNSp5TOBOzGbpA1UAgU62kO0CBpDgl9PIh/GMXvqPyyNRzOXr01YrVSuFcKwhkChlnmCm8WkXxI9fyL/AMOpTc/Kl0jxJSoD9k4qFR1a8eqZHiVGB3ajihVXxFRlWfVWKsI/HHQXTXodS4lljRqd1gdVOoBJpvETB3BFivMeBghF9UvBflHF6cgFaE1j56IVDffvMp92OlYxYjkfN8FrUMxUy7qO0psQ0m1gJvzBDC/gRscPTqW6WnN5V6Lks2WKqrHc03BKAnmV0Ms8wqncnC+62eCTxrvsStWgtW59kKChAgW9gx5kYsP6PWTrAZmrpXsKrBZnvdpSNotddNUiZN088SfVOXBgwY0gwYMGAMfJwHC964uKVRQpZSiDOach2BAimmksBJ+kWUc7ahzAIULr/wA8r5/LIpB7Ol3oIMM1TY+BhQY3uMLDLZJnACDU9R+zUDcsbAD1LD44nu/UGk0yoVxT0ooEszQFAj2jadr8ztiR6JZhFz+VSqjdnlKjsQq6iWViwHKTqKCbWUW3xjVx0rwvIijRp0l9mnTVB6IoUfdjbxSz1pUf/AzG8XCC5uBd/LHj+k9DOnLVrbyaY+5jjXUMr51pdMHyVKktNuyNdmXt+z1ikFXV7MiWYkATYDUeWEh0qWorlqiOtSrLGowBNZWhi9pHMWBYqRG1sM/pR1g5bNUmy+ZyepG+tXVSG5MpUEqfPCtymeSXpOdVNJ7GodJddJOmQQAym66SVE32AGM2rGhwfMslWjVYqBQdaoDW1FGRwogcwoudh6iXTwXrmTMMUr5R1U2ZqLdsFDD6ahFYDcWDHe2FNkujyVqYd6zACULKi92pNwV3AKgmZ38ZgbD8FXLy2WzrdqEDALKTDeySrb7GNvGN8TcMZOAcDX/idDLlhWyrZnShN6dWj3oMwJkKotzEYYHT3qsytDJZrMZZHDLS1LTmUQhk1Ms94HQGEaisE22hf5XjVLt6dYqKVdCjkMAtOowMs8oB2J2IOkyZB3vY+jvTLM5l8yrVKvZlRIdlcfO1GUKQw0wUaIEXWbi2Grj11b8eVM7lCO6DlKiZhjYdwGpqJnYdmL8r43+tXpTQz9PKUqDFk7btXZlKgKFZRZxN9TGdu754iMt0IoUy+k1b0iBqYQoMLMrBm5sQRAggzjXz3Req7zrULyOnvGF7NSdRiQAJ5WGJ1+LyuHUHwcLQzOZgzVq9mpP1KQ5c/bdgZ+qPDDXnFF6O9LKOXpJQ+TtSp01CrobtBbedmnnMHffGDp51jrRymrJ1B27OFUFbqILElagFjGkGCJYc8dJYxlUvrjzQHFZm6cOYW5Mxq6Zj1GGJ1Q8O7HhGVBEF0NUz/wCYxYfYRhHcdzlTMOXFTtcxX0IGIXVVFQPS0qIXSFNo031rcae90xwrJLRo06S+zTprTE+CKFH2DCFbeDBgxUGDBgwHw4UfWtmDT4hQYzHyfuxvK1GLem6fDDdOF51j9DcznMxQegEKpTZWLPpILMDI8dvHEvxYWeT4fRVVHYTfW2pyAxvBKgkWnfyHhiRp0kB7lClT8lkecwJ8RicpdXmeW3Z0+X/NFzvN/hjao9Bs7zppH/uL+HnjnldNiEGZJWCi3PJ2tfytP5vj7lsxc/NLYzuR47wDy+0Ymx0Czg2p0h/eDw9MZqPQHNzJWkP73/sOJlNiGp5vWt8uhHgwnz5i485v5YhMx0aoVKgZqOkAezTfs1Y7kmZOxgAaeZnF6/o5zO+qhM/Wb/Tt7sel6AZubtQ91R/9PDKbFfy9QoqrTpIAq6V1OzMLyQCT5/jzx5zVUERU+Tc+61MfEEtPPmeeLSvQLMDnS/8Akc299O2MP9H+alwGoaH3ksbHcRoKm1p3w5p1FQq8Ho1FhqKAbkKagIPiO9Fhaf8AbHjh3DBk+17EWqRIqjUVC6rLEahLHceGL0OgmZgDXSsALkzbz04+t0EzB+nRPnLf5MMpsVJuL1h9WSLjszYzsBjBX4tXF9Sjz0fHy5+fPFtfq8zFoahbxL/dpg/zxhbq2zEyHoztct6H/l88OadRVKfE65MFl5SezFp8fAYxZyrUZolWCrfuCwgE8iIJExcExaxOLuOgGZNi9LnszHf1p39MYG6ra5J+doibXQny8oOHNNiiVndWU09KOrhlZUCaWUnvWsDAKyd484w9+AZxquWoVWjVUoo7QIEsqsbct9sUR+qusR+vog6SoIosdMiARL+v2YYeQyvZUkpjZEVf8IA/DHTxljHlWxgwYMaZGDBgwBgwYMAYMGDAGDBgwBgwYMAYMGDAGDBgwBgwYMAYMGDAGDBgwH//2Q=="/>
          <p:cNvSpPr>
            <a:spLocks noChangeAspect="1" noChangeArrowheads="1"/>
          </p:cNvSpPr>
          <p:nvPr/>
        </p:nvSpPr>
        <p:spPr bwMode="auto">
          <a:xfrm>
            <a:off x="0" y="-601663"/>
            <a:ext cx="1676400" cy="12573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6628" name="AutoShape 4" descr="data:image/jpeg;base64,/9j/4AAQSkZJRgABAQAAAQABAAD/2wCEAAkGBhQSERUUEhQWFRUWFSAXGBgYFR4eGxkZGBwZFx0cGSEYHiciGSAmIBgZIi8hIycpLCwsGB40NTIqNSYrLykBCQoKDgwOFw8PFywcHBwpKSwpKSksKSkpKSksKSwsKSwpLCksKSkpKSkpLCksKSwpKSwpKSwpLCkpLCkpLCwpKf/AABEIAIQAsAMBIgACEQEDEQH/xAAcAAACAgMBAQAAAAAAAAAAAAAABwUGAwQIAgH/xABJEAACAQIEAgcDCAYIBAcAAAABAhEDIQAEEjEFQQYHEyJRYXEygZEUI0JSobHB8AgzYnLR4RckgoOS0tPxFUOi4lNjZHOTsrP/xAAXAQEBAQEAAAAAAAAAAAAAAAAAAQID/8QAGxEBAQEBAAMBAAAAAAAAAAAAAAEREgIhMUH/2gAMAwEAAhEDEQA/AHhqxiyedSqgek6uhmGUyDBIMEWNwcLbrl6YPRpLk8uxWrXWXcTK0p0wsfSYgi2wVvEY+9R/H0bKvlC3eoOSgJuaVTvgx5EsDG1vHEDOxi+VJr0al1xq0yNWnaY3jzx71+RxzZ1i8YqpxrM1qNRkelUVFdDBGimsiR6tKm284DpWcGK11e9J2z+QpV3GlzKPGxZCVJHgDExymOWLITij7gx8nBOA+4MGDAGDBgwBgwYMAYMGDAGDBgwBgwYMAYMGDAJLr8qImYyjBm7RqbBlXchGU0zcW7z1PyLrWhmVcAnS0lpBBtEGb3gz/Hli79f9fTxHLd0NGWBg7frX/hii5WgO9zvpsbKWJJBN4mIAO+MVqM9IACQFEiTpDaiTJiVubC/mY5HGJ2WoCUYGIAGkW0gkIRHsm4tGxJ2vlpMiCWUEAQd4M8z5yB9vriHOYiqKikAyJ0SvrG8eHP34kUzujPTvN5HLpQpigyDbXTIOo95+8jqGuTvGwHMDEtU64s5b5vLXuO7UuNpvUEXtfmMUHIHu7E7DukXEm22lgQTvsQNsbIpidIFpgXJJixXugKQ1iRf6PMYaYudTrWz+nfLi927F/MX1VIAkRPjG848N1w5ymSHFAnc/MuI8rVBHvn1xUCp9qIJUmSLydKsJB7wBgkc5Mi+PGboQs6YBYBd4AkgBZ3FoAw2mLzS66MzuyZc2naov262+7EjS66HE68rTaADKZg2B8dVP8cLWplB7MQQYPhYx99vuwIkKBa/nvH5Nzbcc8NphrUuuujbXlqo/dZGj1kqcbS9cuVi9HMA8xoW2251xz8cJrsvED4fH0wHLTy8Bebfb+bYu0yHSnXFkjuK4/up/+pMe/wAMbFPrZyBiXqD1ovb7MI1aHj6enp/A4EQfSG0jc78ja8bWw2ph90es3h7T/WAsfWR1n0lb+7GX+kbh9v61Tv8Avf5cI8ZRZ5ry9t97XB1gD0I8b4juIEU9GrWssFcltQ8iJg7bgkwQMOjl0Zk+mOTqkCnmqLE7DtFBPoCQTiYDY5gfKiJktcjmZjflv6eIxu8G6TZvKH+r1mRAL0ydVP0CtIHujfDox0ngwuui/W7TraUzaig5gdoD80SdtU3pT5yv7XLDEGN6y+4MGDAJv9IbgpKZXNKLozUmIBnvDWh8oZG97jCTo5llVlWoyq8agrGG0mRqEgGCSRPPa+OuOlfR5c9lKuWcwKiwGidLC6t7mAOOWOKdF6tCs9Ku9OjUpmGV33m4ZLd5SIg8/ulVqVc+7i5O9vG/iTvGNZacuBO58R7/AExu00y6qTUD1XjSArBKYIkBixl38YAX947Yw1mRXLUtaiJGojUpPmu4FwDYm222MixUYI1XZSSxhhdQyg6dRBLd+CAJMgwBYbVSsxhSULTohnINhAIYmIGnST8Ra9eo5vleIIE7i4C6vEAeH8sbdPNar96AsGUDQpbWhPK7kj4XuYmNJepXBGpTHdLe3JWwJDQZSYEiIkSIxI5XO0q2UR6kKaNZUMb6fALt4nnscVfMZ0mTIBJLMNKiGMLFuRt5A+Bvjd6KZikWelXB0OCJUSQRJHs3N9vPxjExdWLP5umSGWGFRjEA/q1Yyb+LEjxAAjGnk6k1CGIustNt/EfSte3441hQ7MJJ1FaZg3sf2Qecmf7XljyXVIOmAQpC3WQRvBu1zOpTBvsDaCWNGnKH6JBESReJWfdNvLHz5IpgarEaR46lPoNwfPbEVX41aNirah67mJ5b40qvGTJEmPqja9r+mGKnzlQIBIudJJERYyTfy93uxghYMnygeR0mZ2BjY4hn4qSOe/Pxx5GdsbkXk2ufXx/38cXETnDa8JpfbaQOew53nx8uePPHStWm6nvNEA7XBkC9+bcv5RtDiNIWaqi3vcz5gQPUY2aLJUIFLM03MjuyVbzgVANXPa98Bj6KZsVabUye8plbmQIgwJi5icbdXK8pjkDqHj+P2xiqZgnLZo7rDG1wYMTMzeD92Llk37ZZkMbWt+1fb44UiJWkRJB2MG/qL/mLYb/VD0iapSfLOdXZBWpEmT2RldHidDLEn6LoOWFIywXUzYn15/nnixdUPE9HFESbVaToR5wHH/5nx3xYzT/wYMGOjIxHcU6O5bMx8ooUqsba6asRzsSJGJHBgKtmOq/hjtqbJUZPgpA+CkDEVxLqR4bVB0UnoGImlUIjzhpX7MX7BgOf+kvUPmaMtlKgzCb6DCVQL7X0OYj6s+GFrmqD0nNOpTZKimCrAhl9xE/xB+HZMYhek3Q7K59NGZpK8ey4s6fusLj028sTBya+ZlTuPIifKPSIPuGNng2diqOc2ja/IyPzfEj0/wChj8NzZokl0Ya6bm2pCYvykEaSNtjYHEJw5PnLfvC/mD9t8ZqrPmqzFmJAHc2Ajb08vE8sRuZ4vqXQCRFipbUsgDvKPoEkmYmQW22xbsp0Wd1ZipWE1EabyORmIHdPuHnihUaBDMN4MT+b4kar321t/TwE/fgauDPr8P4cvhjzUpEC/wAPXx8MGVpB20s3PeZ/PhioFzG9vS0/hjbyyahtHuP4Y0c0iK0A84vuPvtiR4bxTRII3FuYgDcSLe7EHmlkJYSmkbEmSPH7pxs8U6NAUe0T2RbzB2Ab7IPnjUzfFShKj62qY3H4iB9p542MxxduxeiwZTqvMiHUwQRE78iLHlh7X0iMxn3cBah1abAn2lFhEncCBA5RbbE5wLPaRdgABeT67z+fXFYevJkCMZsrmipkb29D64tias4zALvcez48xy/l5csHRbiHYZ7LVTAFPMpJJ+i50N8A/wBmI7K5ybixO4mxiZkx6W2xhzlOVi1552v/ALH1j34kV2AMfcRPRTivynJ5evM9pRRj+8VGr/qnEtjowMGDBgDBgwYAwYMGARv6Sj97JDwWsT6E0B+GFBkmIZY5xhufpDDVmMuvMZdm+NRP4YUmQg1ADtHL78Zqxbc9x+pU1NqIYAKioTz2VYuZPje+PnGugGcyDVHqUyadIrqqqO73xII5wD3SbgHTO+M/V9w0ZnieWp8hV7ZrnajLx/iCiMdMV8uHUq4DKwhgwkEHcEGxH8cJC0qehXVRSq8Pds4hFfNLKkjvUEsU0z7LbM3rpNpGKB0n6pczkctUzLMHWnXKWEE0raasyYBYwV+jvJx0Rx/iBy+Vr1lAJpUXqAGYJRSwBi8SOWOZK3SCvmM5qf55zVWHadVmkFGH6sSBAWFEW3nFvoNzK9UNJuEJla5WnmWc1e1sSld4lRcahpAUgG+gHkMa3S/qPpP2JyPzWkrTqLMyhMNVBY/rApMz7UDaL1SrxnN5ngwrOWrDK5olnkmpS0lHSoGkEjS1RDcwGQ2g43n6bZ1afy5TUZKUUmK1Jp1CpATt0ZpR2BEsqrOsb2OJoZOZ6s8k+YytfQQcqgpooI0sEjs9c3YoRIM35zGEp0k43TzHGK9b5qmEqFVlmp96kSgdikliSJlSG7oAPI33pn12ItOkMhDNUTW7us9kDMJp+uSDMyAPGRC3ocI+U1PlDB6j1qt100zrY3cDbSZK30kGTPMFbCRA8fVagSusS7OrsNnZSDquBchgTYcpuTiIptB25fgcWzpH0a7JwHdaZC+wXDHTe/dAIN9iBJAgXGKuV0nlv+fwxJVq49M+hTZNaWaohjlMwivTY3NMuocU6h8QCYbnHIg4rbOWHKZmZ8t+c7zO1zh69VOYo8S4Q2SzCh+xPZMvPQZem45g7gN40zhR9LeiNXh1c06okEk035VEBiQRzgjUu6lhaCCbUOXqK432vDzQY97LvAH7FSXU+V+0X+xhlY5i6rulQyWdps7BaTfNVJNhTqGQ17QjgG2wZsdOA4sR9wYMGKDBgwYAwYMGASvXzlpr0W/9M8f2atPb/FhM0W0u0iO7H4Ww5+vbMgZrKo1gcvVEwbFikbbXQCeUycJzK5Y1a3ZoNReppUePh9324zVNj9H7hZfM5jMEWp0lpC30qh1tB8ggH9vD0xROpjg/YcLpMRDZhmrtP7Rhf+hV+OL3jURW+sHj5yeRq1F09oYp0wwkF6h0iRzABJI8BjnbLMO1FOi/ZBRKsRqlu7Mdms3JOkMQAAJM4cPXTw/N1fkXySk9XRXZiEBJDhRomNh7fekR4icJ/pKKmWzSgL2dWkFDBGB0MQrhSwVe8skE35XN8ZqxNU6+coMtOmajNVYoaNNSA8LrI0sDTeUJsQTESsETt9C+D5pqy5RspmRlqgajWNSm6TQaWUuWAXXSbvKQfpGBc4i+i7zxXJaiqA5rV7WoAsAwXVqMnvBfEFo3GOi+OZ40MtWqqupqdF3C3glEZgLeMYnjFpN8T6pRkchncxmqortTpMtAKpCrJCiowb6dxCiy3MsYIV2TzjKIIkGbBo7wkBgRcRM+B54uXSPpq2dogVczVq61lqSqKdOm0gL3QT2gkagb7b3MUWm0W0nVvby3wG7X7SFrVJId2XWzSXZdDMHJMse+pveIgwMWfrD6LNSp5TOBOzGbpA1UAgU62kO0CBpDgl9PIh/GMXvqPyyNRzOXr01YrVSuFcKwhkChlnmCm8WkXxI9fyL/AMOpTc/Kl0jxJSoD9k4qFR1a8eqZHiVGB3ajihVXxFRlWfVWKsI/HHQXTXodS4lljRqd1gdVOoBJpvETB3BFivMeBghF9UvBflHF6cgFaE1j56IVDffvMp92OlYxYjkfN8FrUMxUy7qO0psQ0m1gJvzBDC/gRscPTqW6WnN5V6Lks2WKqrHc03BKAnmV0Ms8wqncnC+62eCTxrvsStWgtW59kKChAgW9gx5kYsP6PWTrAZmrpXsKrBZnvdpSNotddNUiZN088SfVOXBgwY0gwYMGAMfJwHC964uKVRQpZSiDOach2BAimmksBJ+kWUc7ahzAIULr/wA8r5/LIpB7Ol3oIMM1TY+BhQY3uMLDLZJnACDU9R+zUDcsbAD1LD44nu/UGk0yoVxT0ooEszQFAj2jadr8ztiR6JZhFz+VSqjdnlKjsQq6iWViwHKTqKCbWUW3xjVx0rwvIijRp0l9mnTVB6IoUfdjbxSz1pUf/AzG8XCC5uBd/LHj+k9DOnLVrbyaY+5jjXUMr51pdMHyVKktNuyNdmXt+z1ikFXV7MiWYkATYDUeWEh0qWorlqiOtSrLGowBNZWhi9pHMWBYqRG1sM/pR1g5bNUmy+ZyepG+tXVSG5MpUEqfPCtymeSXpOdVNJ7GodJddJOmQQAym66SVE32AGM2rGhwfMslWjVYqBQdaoDW1FGRwogcwoudh6iXTwXrmTMMUr5R1U2ZqLdsFDD6ahFYDcWDHe2FNkujyVqYd6zACULKi92pNwV3AKgmZ38ZgbD8FXLy2WzrdqEDALKTDeySrb7GNvGN8TcMZOAcDX/idDLlhWyrZnShN6dWj3oMwJkKotzEYYHT3qsytDJZrMZZHDLS1LTmUQhk1Ms94HQGEaisE22hf5XjVLt6dYqKVdCjkMAtOowMs8oB2J2IOkyZB3vY+jvTLM5l8yrVKvZlRIdlcfO1GUKQw0wUaIEXWbi2Grj11b8eVM7lCO6DlKiZhjYdwGpqJnYdmL8r43+tXpTQz9PKUqDFk7btXZlKgKFZRZxN9TGdu754iMt0IoUy+k1b0iBqYQoMLMrBm5sQRAggzjXz3Req7zrULyOnvGF7NSdRiQAJ5WGJ1+LyuHUHwcLQzOZgzVq9mpP1KQ5c/bdgZ+qPDDXnFF6O9LKOXpJQ+TtSp01CrobtBbedmnnMHffGDp51jrRymrJ1B27OFUFbqILElagFjGkGCJYc8dJYxlUvrjzQHFZm6cOYW5Mxq6Zj1GGJ1Q8O7HhGVBEF0NUz/wCYxYfYRhHcdzlTMOXFTtcxX0IGIXVVFQPS0qIXSFNo031rcae90xwrJLRo06S+zTprTE+CKFH2DCFbeDBgxUGDBgwHw4UfWtmDT4hQYzHyfuxvK1GLem6fDDdOF51j9DcznMxQegEKpTZWLPpILMDI8dvHEvxYWeT4fRVVHYTfW2pyAxvBKgkWnfyHhiRp0kB7lClT8lkecwJ8RicpdXmeW3Z0+X/NFzvN/hjao9Bs7zppH/uL+HnjnldNiEGZJWCi3PJ2tfytP5vj7lsxc/NLYzuR47wDy+0Ymx0Czg2p0h/eDw9MZqPQHNzJWkP73/sOJlNiGp5vWt8uhHgwnz5i485v5YhMx0aoVKgZqOkAezTfs1Y7kmZOxgAaeZnF6/o5zO+qhM/Wb/Tt7sel6AZubtQ91R/9PDKbFfy9QoqrTpIAq6V1OzMLyQCT5/jzx5zVUERU+Tc+61MfEEtPPmeeLSvQLMDnS/8Akc299O2MP9H+alwGoaH3ksbHcRoKm1p3w5p1FQq8Ho1FhqKAbkKagIPiO9Fhaf8AbHjh3DBk+17EWqRIqjUVC6rLEahLHceGL0OgmZgDXSsALkzbz04+t0EzB+nRPnLf5MMpsVJuL1h9WSLjszYzsBjBX4tXF9Sjz0fHy5+fPFtfq8zFoahbxL/dpg/zxhbq2zEyHoztct6H/l88OadRVKfE65MFl5SezFp8fAYxZyrUZolWCrfuCwgE8iIJExcExaxOLuOgGZNi9LnszHf1p39MYG6ra5J+doibXQny8oOHNNiiVndWU09KOrhlZUCaWUnvWsDAKyd484w9+AZxquWoVWjVUoo7QIEsqsbct9sUR+qusR+vog6SoIosdMiARL+v2YYeQyvZUkpjZEVf8IA/DHTxljHlWxgwYMaZGDBgwBgwYMAYMGDAGDBgwBgwYMAYMGDAGDBgwBgwYMAYMGDAGDBgwH//2Q=="/>
          <p:cNvSpPr>
            <a:spLocks noChangeAspect="1" noChangeArrowheads="1"/>
          </p:cNvSpPr>
          <p:nvPr/>
        </p:nvSpPr>
        <p:spPr bwMode="auto">
          <a:xfrm>
            <a:off x="0" y="-601663"/>
            <a:ext cx="1676400" cy="12573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6630" name="AutoShape 6" descr="data:image/jpeg;base64,/9j/4AAQSkZJRgABAQAAAQABAAD/2wCEAAkGBhQSERUUEhQWFRUWFSAXGBgYFR4eGxkZGBwZFx0cGSEYHiciGSAmIBgZIi8hIycpLCwsGB40NTIqNSYrLykBCQoKDgwOFw8PFywcHBwpKSwpKSksKSkpKSksKSwsKSwpLCksKSkpKSkpLCksKSwpKSwpKSwpLCkpLCkpLCwpKf/AABEIAIQAsAMBIgACEQEDEQH/xAAcAAACAgMBAQAAAAAAAAAAAAAABwUGAwQIAgH/xABJEAACAQIEAgcDCAYIBAcAAAABAhEDIQAEEjEFQQYHEyJRYXEygZEUI0JSobHB8AgzYnLR4RckgoOS0tPxFUOi4lNjZHOTsrP/xAAXAQEBAQEAAAAAAAAAAAAAAAAAAQID/8QAGxEBAQEBAAMBAAAAAAAAAAAAAAEREgIhMUH/2gAMAwEAAhEDEQA/AHhqxiyedSqgek6uhmGUyDBIMEWNwcLbrl6YPRpLk8uxWrXWXcTK0p0wsfSYgi2wVvEY+9R/H0bKvlC3eoOSgJuaVTvgx5EsDG1vHEDOxi+VJr0al1xq0yNWnaY3jzx71+RxzZ1i8YqpxrM1qNRkelUVFdDBGimsiR6tKm284DpWcGK11e9J2z+QpV3GlzKPGxZCVJHgDExymOWLITij7gx8nBOA+4MGDAGDBgwBgwYMAYMGDAGDBgwBgwYMAYMGDAJLr8qImYyjBm7RqbBlXchGU0zcW7z1PyLrWhmVcAnS0lpBBtEGb3gz/Hli79f9fTxHLd0NGWBg7frX/hii5WgO9zvpsbKWJJBN4mIAO+MVqM9IACQFEiTpDaiTJiVubC/mY5HGJ2WoCUYGIAGkW0gkIRHsm4tGxJ2vlpMiCWUEAQd4M8z5yB9vriHOYiqKikAyJ0SvrG8eHP34kUzujPTvN5HLpQpigyDbXTIOo95+8jqGuTvGwHMDEtU64s5b5vLXuO7UuNpvUEXtfmMUHIHu7E7DukXEm22lgQTvsQNsbIpidIFpgXJJixXugKQ1iRf6PMYaYudTrWz+nfLi927F/MX1VIAkRPjG848N1w5ymSHFAnc/MuI8rVBHvn1xUCp9qIJUmSLydKsJB7wBgkc5Mi+PGboQs6YBYBd4AkgBZ3FoAw2mLzS66MzuyZc2naov262+7EjS66HE68rTaADKZg2B8dVP8cLWplB7MQQYPhYx99vuwIkKBa/nvH5Nzbcc8NphrUuuujbXlqo/dZGj1kqcbS9cuVi9HMA8xoW2251xz8cJrsvED4fH0wHLTy8Bebfb+bYu0yHSnXFkjuK4/up/+pMe/wAMbFPrZyBiXqD1ovb7MI1aHj6enp/A4EQfSG0jc78ja8bWw2ph90es3h7T/WAsfWR1n0lb+7GX+kbh9v61Tv8Avf5cI8ZRZ5ry9t97XB1gD0I8b4juIEU9GrWssFcltQ8iJg7bgkwQMOjl0Zk+mOTqkCnmqLE7DtFBPoCQTiYDY5gfKiJktcjmZjflv6eIxu8G6TZvKH+r1mRAL0ydVP0CtIHujfDox0ngwuui/W7TraUzaig5gdoD80SdtU3pT5yv7XLDEGN6y+4MGDAJv9IbgpKZXNKLozUmIBnvDWh8oZG97jCTo5llVlWoyq8agrGG0mRqEgGCSRPPa+OuOlfR5c9lKuWcwKiwGidLC6t7mAOOWOKdF6tCs9Ku9OjUpmGV33m4ZLd5SIg8/ulVqVc+7i5O9vG/iTvGNZacuBO58R7/AExu00y6qTUD1XjSArBKYIkBixl38YAX947Yw1mRXLUtaiJGojUpPmu4FwDYm222MixUYI1XZSSxhhdQyg6dRBLd+CAJMgwBYbVSsxhSULTohnINhAIYmIGnST8Ra9eo5vleIIE7i4C6vEAeH8sbdPNar96AsGUDQpbWhPK7kj4XuYmNJepXBGpTHdLe3JWwJDQZSYEiIkSIxI5XO0q2UR6kKaNZUMb6fALt4nnscVfMZ0mTIBJLMNKiGMLFuRt5A+Bvjd6KZikWelXB0OCJUSQRJHs3N9vPxjExdWLP5umSGWGFRjEA/q1Yyb+LEjxAAjGnk6k1CGIustNt/EfSte3441hQ7MJJ1FaZg3sf2Qecmf7XljyXVIOmAQpC3WQRvBu1zOpTBvsDaCWNGnKH6JBESReJWfdNvLHz5IpgarEaR46lPoNwfPbEVX41aNirah67mJ5b40qvGTJEmPqja9r+mGKnzlQIBIudJJERYyTfy93uxghYMnygeR0mZ2BjY4hn4qSOe/Pxx5GdsbkXk2ufXx/38cXETnDa8JpfbaQOew53nx8uePPHStWm6nvNEA7XBkC9+bcv5RtDiNIWaqi3vcz5gQPUY2aLJUIFLM03MjuyVbzgVANXPa98Bj6KZsVabUye8plbmQIgwJi5icbdXK8pjkDqHj+P2xiqZgnLZo7rDG1wYMTMzeD92Llk37ZZkMbWt+1fb44UiJWkRJB2MG/qL/mLYb/VD0iapSfLOdXZBWpEmT2RldHidDLEn6LoOWFIywXUzYn15/nnixdUPE9HFESbVaToR5wHH/5nx3xYzT/wYMGOjIxHcU6O5bMx8ooUqsba6asRzsSJGJHBgKtmOq/hjtqbJUZPgpA+CkDEVxLqR4bVB0UnoGImlUIjzhpX7MX7BgOf+kvUPmaMtlKgzCb6DCVQL7X0OYj6s+GFrmqD0nNOpTZKimCrAhl9xE/xB+HZMYhek3Q7K59NGZpK8ey4s6fusLj028sTBya+ZlTuPIifKPSIPuGNng2diqOc2ja/IyPzfEj0/wChj8NzZokl0Ya6bm2pCYvykEaSNtjYHEJw5PnLfvC/mD9t8ZqrPmqzFmJAHc2Ajb08vE8sRuZ4vqXQCRFipbUsgDvKPoEkmYmQW22xbsp0Wd1ZipWE1EabyORmIHdPuHnihUaBDMN4MT+b4kar321t/TwE/fgauDPr8P4cvhjzUpEC/wAPXx8MGVpB20s3PeZ/PhioFzG9vS0/hjbyyahtHuP4Y0c0iK0A84vuPvtiR4bxTRII3FuYgDcSLe7EHmlkJYSmkbEmSPH7pxs8U6NAUe0T2RbzB2Ab7IPnjUzfFShKj62qY3H4iB9p542MxxduxeiwZTqvMiHUwQRE78iLHlh7X0iMxn3cBah1abAn2lFhEncCBA5RbbE5wLPaRdgABeT67z+fXFYevJkCMZsrmipkb29D64tias4zALvcez48xy/l5csHRbiHYZ7LVTAFPMpJJ+i50N8A/wBmI7K5ybixO4mxiZkx6W2xhzlOVi1552v/ALH1j34kV2AMfcRPRTivynJ5evM9pRRj+8VGr/qnEtjowMGDBgDBgwYAwYMGARv6Sj97JDwWsT6E0B+GFBkmIZY5xhufpDDVmMuvMZdm+NRP4YUmQg1ADtHL78Zqxbc9x+pU1NqIYAKioTz2VYuZPje+PnGugGcyDVHqUyadIrqqqO73xII5wD3SbgHTO+M/V9w0ZnieWp8hV7ZrnajLx/iCiMdMV8uHUq4DKwhgwkEHcEGxH8cJC0qehXVRSq8Pds4hFfNLKkjvUEsU0z7LbM3rpNpGKB0n6pczkctUzLMHWnXKWEE0raasyYBYwV+jvJx0Rx/iBy+Vr1lAJpUXqAGYJRSwBi8SOWOZK3SCvmM5qf55zVWHadVmkFGH6sSBAWFEW3nFvoNzK9UNJuEJla5WnmWc1e1sSld4lRcahpAUgG+gHkMa3S/qPpP2JyPzWkrTqLMyhMNVBY/rApMz7UDaL1SrxnN5ngwrOWrDK5olnkmpS0lHSoGkEjS1RDcwGQ2g43n6bZ1afy5TUZKUUmK1Jp1CpATt0ZpR2BEsqrOsb2OJoZOZ6s8k+YytfQQcqgpooI0sEjs9c3YoRIM35zGEp0k43TzHGK9b5qmEqFVlmp96kSgdikliSJlSG7oAPI33pn12ItOkMhDNUTW7us9kDMJp+uSDMyAPGRC3ocI+U1PlDB6j1qt100zrY3cDbSZK30kGTPMFbCRA8fVagSusS7OrsNnZSDquBchgTYcpuTiIptB25fgcWzpH0a7JwHdaZC+wXDHTe/dAIN9iBJAgXGKuV0nlv+fwxJVq49M+hTZNaWaohjlMwivTY3NMuocU6h8QCYbnHIg4rbOWHKZmZ8t+c7zO1zh69VOYo8S4Q2SzCh+xPZMvPQZem45g7gN40zhR9LeiNXh1c06okEk035VEBiQRzgjUu6lhaCCbUOXqK432vDzQY97LvAH7FSXU+V+0X+xhlY5i6rulQyWdps7BaTfNVJNhTqGQ17QjgG2wZsdOA4sR9wYMGKDBgwYAwYMGASvXzlpr0W/9M8f2atPb/FhM0W0u0iO7H4Ww5+vbMgZrKo1gcvVEwbFikbbXQCeUycJzK5Y1a3ZoNReppUePh9324zVNj9H7hZfM5jMEWp0lpC30qh1tB8ggH9vD0xROpjg/YcLpMRDZhmrtP7Rhf+hV+OL3jURW+sHj5yeRq1F09oYp0wwkF6h0iRzABJI8BjnbLMO1FOi/ZBRKsRqlu7Mdms3JOkMQAAJM4cPXTw/N1fkXySk9XRXZiEBJDhRomNh7fekR4icJ/pKKmWzSgL2dWkFDBGB0MQrhSwVe8skE35XN8ZqxNU6+coMtOmajNVYoaNNSA8LrI0sDTeUJsQTESsETt9C+D5pqy5RspmRlqgajWNSm6TQaWUuWAXXSbvKQfpGBc4i+i7zxXJaiqA5rV7WoAsAwXVqMnvBfEFo3GOi+OZ40MtWqqupqdF3C3glEZgLeMYnjFpN8T6pRkchncxmqortTpMtAKpCrJCiowb6dxCiy3MsYIV2TzjKIIkGbBo7wkBgRcRM+B54uXSPpq2dogVczVq61lqSqKdOm0gL3QT2gkagb7b3MUWm0W0nVvby3wG7X7SFrVJId2XWzSXZdDMHJMse+pveIgwMWfrD6LNSp5TOBOzGbpA1UAgU62kO0CBpDgl9PIh/GMXvqPyyNRzOXr01YrVSuFcKwhkChlnmCm8WkXxI9fyL/AMOpTc/Kl0jxJSoD9k4qFR1a8eqZHiVGB3ajihVXxFRlWfVWKsI/HHQXTXodS4lljRqd1gdVOoBJpvETB3BFivMeBghF9UvBflHF6cgFaE1j56IVDffvMp92OlYxYjkfN8FrUMxUy7qO0psQ0m1gJvzBDC/gRscPTqW6WnN5V6Lks2WKqrHc03BKAnmV0Ms8wqncnC+62eCTxrvsStWgtW59kKChAgW9gx5kYsP6PWTrAZmrpXsKrBZnvdpSNotddNUiZN088SfVOXBgwY0gwYMGAMfJwHC964uKVRQpZSiDOach2BAimmksBJ+kWUc7ahzAIULr/wA8r5/LIpB7Ol3oIMM1TY+BhQY3uMLDLZJnACDU9R+zUDcsbAD1LD44nu/UGk0yoVxT0ooEszQFAj2jadr8ztiR6JZhFz+VSqjdnlKjsQq6iWViwHKTqKCbWUW3xjVx0rwvIijRp0l9mnTVB6IoUfdjbxSz1pUf/AzG8XCC5uBd/LHj+k9DOnLVrbyaY+5jjXUMr51pdMHyVKktNuyNdmXt+z1ikFXV7MiWYkATYDUeWEh0qWorlqiOtSrLGowBNZWhi9pHMWBYqRG1sM/pR1g5bNUmy+ZyepG+tXVSG5MpUEqfPCtymeSXpOdVNJ7GodJddJOmQQAym66SVE32AGM2rGhwfMslWjVYqBQdaoDW1FGRwogcwoudh6iXTwXrmTMMUr5R1U2ZqLdsFDD6ahFYDcWDHe2FNkujyVqYd6zACULKi92pNwV3AKgmZ38ZgbD8FXLy2WzrdqEDALKTDeySrb7GNvGN8TcMZOAcDX/idDLlhWyrZnShN6dWj3oMwJkKotzEYYHT3qsytDJZrMZZHDLS1LTmUQhk1Ms94HQGEaisE22hf5XjVLt6dYqKVdCjkMAtOowMs8oB2J2IOkyZB3vY+jvTLM5l8yrVKvZlRIdlcfO1GUKQw0wUaIEXWbi2Grj11b8eVM7lCO6DlKiZhjYdwGpqJnYdmL8r43+tXpTQz9PKUqDFk7btXZlKgKFZRZxN9TGdu754iMt0IoUy+k1b0iBqYQoMLMrBm5sQRAggzjXz3Req7zrULyOnvGF7NSdRiQAJ5WGJ1+LyuHUHwcLQzOZgzVq9mpP1KQ5c/bdgZ+qPDDXnFF6O9LKOXpJQ+TtSp01CrobtBbedmnnMHffGDp51jrRymrJ1B27OFUFbqILElagFjGkGCJYc8dJYxlUvrjzQHFZm6cOYW5Mxq6Zj1GGJ1Q8O7HhGVBEF0NUz/wCYxYfYRhHcdzlTMOXFTtcxX0IGIXVVFQPS0qIXSFNo031rcae90xwrJLRo06S+zTprTE+CKFH2DCFbeDBgxUGDBgwHw4UfWtmDT4hQYzHyfuxvK1GLem6fDDdOF51j9DcznMxQegEKpTZWLPpILMDI8dvHEvxYWeT4fRVVHYTfW2pyAxvBKgkWnfyHhiRp0kB7lClT8lkecwJ8RicpdXmeW3Z0+X/NFzvN/hjao9Bs7zppH/uL+HnjnldNiEGZJWCi3PJ2tfytP5vj7lsxc/NLYzuR47wDy+0Ymx0Czg2p0h/eDw9MZqPQHNzJWkP73/sOJlNiGp5vWt8uhHgwnz5i485v5YhMx0aoVKgZqOkAezTfs1Y7kmZOxgAaeZnF6/o5zO+qhM/Wb/Tt7sel6AZubtQ91R/9PDKbFfy9QoqrTpIAq6V1OzMLyQCT5/jzx5zVUERU+Tc+61MfEEtPPmeeLSvQLMDnS/8Akc299O2MP9H+alwGoaH3ksbHcRoKm1p3w5p1FQq8Ho1FhqKAbkKagIPiO9Fhaf8AbHjh3DBk+17EWqRIqjUVC6rLEahLHceGL0OgmZgDXSsALkzbz04+t0EzB+nRPnLf5MMpsVJuL1h9WSLjszYzsBjBX4tXF9Sjz0fHy5+fPFtfq8zFoahbxL/dpg/zxhbq2zEyHoztct6H/l88OadRVKfE65MFl5SezFp8fAYxZyrUZolWCrfuCwgE8iIJExcExaxOLuOgGZNi9LnszHf1p39MYG6ra5J+doibXQny8oOHNNiiVndWU09KOrhlZUCaWUnvWsDAKyd484w9+AZxquWoVWjVUoo7QIEsqsbct9sUR+qusR+vog6SoIosdMiARL+v2YYeQyvZUkpjZEVf8IA/DHTxljHlWxgwYMaZGDBgwBgwYMAYMGDAGDBgwBgwYMAYMGDAGDBgwBgwYMAYMGDAGDBgwH//2Q=="/>
          <p:cNvSpPr>
            <a:spLocks noChangeAspect="1" noChangeArrowheads="1"/>
          </p:cNvSpPr>
          <p:nvPr/>
        </p:nvSpPr>
        <p:spPr bwMode="auto">
          <a:xfrm>
            <a:off x="0" y="-601663"/>
            <a:ext cx="1676400" cy="12573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6632" name="Picture 8" descr="http://t3.gstatic.com/images?q=tbn:ANd9GcTQ6esQWG0UIMyUsKO58-WLvkeeIZKxzYtup6dqLuJHfF8MGE8Q"/>
          <p:cNvPicPr>
            <a:picLocks noChangeAspect="1" noChangeArrowheads="1"/>
          </p:cNvPicPr>
          <p:nvPr/>
        </p:nvPicPr>
        <p:blipFill>
          <a:blip r:embed="rId2" cstate="print"/>
          <a:srcRect/>
          <a:stretch>
            <a:fillRect/>
          </a:stretch>
        </p:blipFill>
        <p:spPr bwMode="auto">
          <a:xfrm>
            <a:off x="2819400" y="3581400"/>
            <a:ext cx="3505200" cy="233680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4" name="Picture 6" descr="http://2.bp.blogspot.com/-AXuec7RSo8E/TfLHIdcKHkI/AAAAAAAAADw/hnstA_a2n9s/s1600/caesar6.jpg"/>
          <p:cNvPicPr>
            <a:picLocks noChangeAspect="1" noChangeArrowheads="1"/>
          </p:cNvPicPr>
          <p:nvPr/>
        </p:nvPicPr>
        <p:blipFill>
          <a:blip r:embed="rId2" cstate="print"/>
          <a:srcRect/>
          <a:stretch>
            <a:fillRect/>
          </a:stretch>
        </p:blipFill>
        <p:spPr bwMode="auto">
          <a:xfrm>
            <a:off x="838200" y="990600"/>
            <a:ext cx="7392268" cy="4800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death of Caesar</a:t>
            </a:r>
            <a:endParaRPr lang="en-US" dirty="0"/>
          </a:p>
        </p:txBody>
      </p:sp>
      <p:sp>
        <p:nvSpPr>
          <p:cNvPr id="3" name="Content Placeholder 2"/>
          <p:cNvSpPr>
            <a:spLocks noGrp="1"/>
          </p:cNvSpPr>
          <p:nvPr>
            <p:ph idx="1"/>
          </p:nvPr>
        </p:nvSpPr>
        <p:spPr>
          <a:xfrm>
            <a:off x="3733800" y="1600200"/>
            <a:ext cx="5181600" cy="4800600"/>
          </a:xfrm>
        </p:spPr>
        <p:txBody>
          <a:bodyPr>
            <a:normAutofit/>
          </a:bodyPr>
          <a:lstStyle/>
          <a:p>
            <a:pPr algn="ctr">
              <a:buNone/>
            </a:pPr>
            <a:r>
              <a:rPr lang="en-US" dirty="0" smtClean="0"/>
              <a:t>Three of Caesars supporters took control of Rome = 2</a:t>
            </a:r>
            <a:r>
              <a:rPr lang="en-US" baseline="30000" dirty="0" smtClean="0"/>
              <a:t>nd</a:t>
            </a:r>
            <a:r>
              <a:rPr lang="en-US" dirty="0" smtClean="0"/>
              <a:t> triumvirate.  Although there alliance quickly turned to war with Octavian  (Caesar’s adopted son) winning and being renamed AUGUSTUS (derived from emperor)</a:t>
            </a:r>
          </a:p>
          <a:p>
            <a:pPr>
              <a:buNone/>
            </a:pPr>
            <a:endParaRPr lang="en-US" dirty="0"/>
          </a:p>
        </p:txBody>
      </p:sp>
      <p:pic>
        <p:nvPicPr>
          <p:cNvPr id="44034" name="Picture 2" descr="http://t1.gstatic.com/images?q=tbn:ANd9GcRzszYRfwbZzeqNeusAUBhImEnAr7eubhKrPG0S7qr9oOb2H5mP"/>
          <p:cNvPicPr>
            <a:picLocks noChangeAspect="1" noChangeArrowheads="1"/>
          </p:cNvPicPr>
          <p:nvPr/>
        </p:nvPicPr>
        <p:blipFill>
          <a:blip r:embed="rId2" cstate="print"/>
          <a:srcRect/>
          <a:stretch>
            <a:fillRect/>
          </a:stretch>
        </p:blipFill>
        <p:spPr bwMode="auto">
          <a:xfrm>
            <a:off x="685800" y="1905000"/>
            <a:ext cx="3200399" cy="3657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971800"/>
            <a:ext cx="8229600" cy="3429000"/>
          </a:xfrm>
        </p:spPr>
        <p:txBody>
          <a:bodyPr/>
          <a:lstStyle/>
          <a:p>
            <a:pPr algn="ctr">
              <a:buNone/>
            </a:pPr>
            <a:r>
              <a:rPr lang="en-US" sz="3200" dirty="0" smtClean="0"/>
              <a:t>Rome was at the peak of their power during 27 BC –180 AD which is known as Pax Romana: 60-80 million people living in peace! This was due to Augustus stabilizing the government and creating civil service jobs.</a:t>
            </a:r>
          </a:p>
          <a:p>
            <a:pPr>
              <a:buNone/>
            </a:pPr>
            <a:endParaRPr lang="en-US" dirty="0"/>
          </a:p>
        </p:txBody>
      </p:sp>
      <p:pic>
        <p:nvPicPr>
          <p:cNvPr id="45058" name="Picture 2" descr="http://t2.gstatic.com/images?q=tbn:ANd9GcTkptjiTZj8OzX0gML1RwT1R36xwE50gxVR8PfIjkaRbTxaJI0b"/>
          <p:cNvPicPr>
            <a:picLocks noChangeAspect="1" noChangeArrowheads="1"/>
          </p:cNvPicPr>
          <p:nvPr/>
        </p:nvPicPr>
        <p:blipFill>
          <a:blip r:embed="rId2" cstate="print"/>
          <a:srcRect/>
          <a:stretch>
            <a:fillRect/>
          </a:stretch>
        </p:blipFill>
        <p:spPr bwMode="auto">
          <a:xfrm>
            <a:off x="2438400" y="533400"/>
            <a:ext cx="4572000" cy="204716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Roads Lead to…ROME!</a:t>
            </a:r>
            <a:endParaRPr lang="en-US" dirty="0"/>
          </a:p>
        </p:txBody>
      </p:sp>
      <p:sp>
        <p:nvSpPr>
          <p:cNvPr id="3" name="Content Placeholder 2"/>
          <p:cNvSpPr>
            <a:spLocks noGrp="1"/>
          </p:cNvSpPr>
          <p:nvPr>
            <p:ph idx="1"/>
          </p:nvPr>
        </p:nvSpPr>
        <p:spPr>
          <a:xfrm>
            <a:off x="457200" y="1600200"/>
            <a:ext cx="2743200" cy="4419600"/>
          </a:xfrm>
        </p:spPr>
        <p:txBody>
          <a:bodyPr>
            <a:normAutofit lnSpcReduction="10000"/>
          </a:bodyPr>
          <a:lstStyle/>
          <a:p>
            <a:pPr algn="ctr">
              <a:buNone/>
            </a:pPr>
            <a:r>
              <a:rPr lang="en-US" dirty="0" smtClean="0"/>
              <a:t>90% of Romans engaged in agriculture and trade was huge in Roman thanks to the roads the military built.</a:t>
            </a:r>
          </a:p>
          <a:p>
            <a:pPr>
              <a:buNone/>
            </a:pPr>
            <a:endParaRPr lang="en-US" dirty="0"/>
          </a:p>
        </p:txBody>
      </p:sp>
      <p:pic>
        <p:nvPicPr>
          <p:cNvPr id="46084" name="Picture 4" descr="http://historylink102.com/rome-pic/roman-roads-map.gif"/>
          <p:cNvPicPr>
            <a:picLocks noChangeAspect="1" noChangeArrowheads="1"/>
          </p:cNvPicPr>
          <p:nvPr/>
        </p:nvPicPr>
        <p:blipFill>
          <a:blip r:embed="rId2" cstate="print"/>
          <a:srcRect/>
          <a:stretch>
            <a:fillRect/>
          </a:stretch>
        </p:blipFill>
        <p:spPr bwMode="auto">
          <a:xfrm>
            <a:off x="3505200" y="1981200"/>
            <a:ext cx="5007429" cy="3505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Life</a:t>
            </a:r>
            <a:endParaRPr lang="en-US" dirty="0"/>
          </a:p>
        </p:txBody>
      </p:sp>
      <p:sp>
        <p:nvSpPr>
          <p:cNvPr id="3" name="Content Placeholder 2"/>
          <p:cNvSpPr>
            <a:spLocks noGrp="1"/>
          </p:cNvSpPr>
          <p:nvPr>
            <p:ph idx="1"/>
          </p:nvPr>
        </p:nvSpPr>
        <p:spPr>
          <a:xfrm>
            <a:off x="457200" y="1600200"/>
            <a:ext cx="5181600" cy="4709160"/>
          </a:xfrm>
        </p:spPr>
        <p:txBody>
          <a:bodyPr/>
          <a:lstStyle/>
          <a:p>
            <a:r>
              <a:rPr lang="en-US" sz="3200" dirty="0" smtClean="0"/>
              <a:t>They valued discipline, strength and loyalty. (Very practical people)</a:t>
            </a:r>
          </a:p>
          <a:p>
            <a:r>
              <a:rPr lang="en-US" sz="3200" dirty="0" smtClean="0"/>
              <a:t>Slaves were a big part of the culture possibly 1/3 of their population </a:t>
            </a:r>
          </a:p>
          <a:p>
            <a:r>
              <a:rPr lang="en-US" sz="3200" dirty="0" smtClean="0"/>
              <a:t>Gladiators!</a:t>
            </a:r>
          </a:p>
          <a:p>
            <a:pPr>
              <a:buNone/>
            </a:pPr>
            <a:endParaRPr lang="en-US" dirty="0"/>
          </a:p>
        </p:txBody>
      </p:sp>
      <p:pic>
        <p:nvPicPr>
          <p:cNvPr id="47106" name="Picture 2" descr="http://t2.gstatic.com/images?q=tbn:ANd9GcS-caW56AkLH-wUiPdIgGYYOgCozwNaXuyvJ3RGoXApCZGtVAUj"/>
          <p:cNvPicPr>
            <a:picLocks noChangeAspect="1" noChangeArrowheads="1"/>
          </p:cNvPicPr>
          <p:nvPr/>
        </p:nvPicPr>
        <p:blipFill>
          <a:blip r:embed="rId2" cstate="print"/>
          <a:srcRect/>
          <a:stretch>
            <a:fillRect/>
          </a:stretch>
        </p:blipFill>
        <p:spPr bwMode="auto">
          <a:xfrm>
            <a:off x="5791200" y="2209800"/>
            <a:ext cx="2953657" cy="28194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5200"/>
            <a:ext cx="8382000" cy="2590800"/>
          </a:xfrm>
        </p:spPr>
        <p:txBody>
          <a:bodyPr/>
          <a:lstStyle/>
          <a:p>
            <a:pPr algn="ctr">
              <a:buNone/>
            </a:pPr>
            <a:r>
              <a:rPr lang="en-US" sz="3600" dirty="0" smtClean="0"/>
              <a:t>God and Goddess were worshipped and so was worshipping the emperor (official religion)</a:t>
            </a:r>
          </a:p>
          <a:p>
            <a:pPr>
              <a:buNone/>
            </a:pPr>
            <a:endParaRPr lang="en-US" dirty="0"/>
          </a:p>
        </p:txBody>
      </p:sp>
      <p:pic>
        <p:nvPicPr>
          <p:cNvPr id="48130" name="Picture 2" descr="http://rome.mrdonn.org/banner_rome_gods_goddesses%5b1%5d.GIF"/>
          <p:cNvPicPr>
            <a:picLocks noChangeAspect="1" noChangeArrowheads="1"/>
          </p:cNvPicPr>
          <p:nvPr/>
        </p:nvPicPr>
        <p:blipFill>
          <a:blip r:embed="rId2" cstate="print"/>
          <a:srcRect/>
          <a:stretch>
            <a:fillRect/>
          </a:stretch>
        </p:blipFill>
        <p:spPr bwMode="auto">
          <a:xfrm>
            <a:off x="1524000" y="762000"/>
            <a:ext cx="6438900" cy="240030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Wealth</a:t>
            </a:r>
            <a:endParaRPr lang="en-US" dirty="0"/>
          </a:p>
        </p:txBody>
      </p:sp>
      <p:sp>
        <p:nvSpPr>
          <p:cNvPr id="3" name="Content Placeholder 2"/>
          <p:cNvSpPr>
            <a:spLocks noGrp="1"/>
          </p:cNvSpPr>
          <p:nvPr>
            <p:ph idx="1"/>
          </p:nvPr>
        </p:nvSpPr>
        <p:spPr>
          <a:xfrm>
            <a:off x="457200" y="4800600"/>
            <a:ext cx="8229600" cy="1447800"/>
          </a:xfrm>
        </p:spPr>
        <p:txBody>
          <a:bodyPr/>
          <a:lstStyle/>
          <a:p>
            <a:pPr algn="ctr">
              <a:buNone/>
            </a:pPr>
            <a:r>
              <a:rPr lang="en-US" sz="3600" dirty="0" smtClean="0"/>
              <a:t>The rich lived extravagantly, however most barely had enough to survive.</a:t>
            </a:r>
          </a:p>
          <a:p>
            <a:pPr>
              <a:buNone/>
            </a:pPr>
            <a:endParaRPr lang="en-US" dirty="0"/>
          </a:p>
        </p:txBody>
      </p:sp>
      <p:pic>
        <p:nvPicPr>
          <p:cNvPr id="49154" name="Picture 2" descr="http://t2.gstatic.com/images?q=tbn:ANd9GcQwdBj2U5NBH3xDaRDJ9Iu9fGaMhz538GiwMcqlamS-kO0P7d_JAg"/>
          <p:cNvPicPr>
            <a:picLocks noChangeAspect="1" noChangeArrowheads="1"/>
          </p:cNvPicPr>
          <p:nvPr/>
        </p:nvPicPr>
        <p:blipFill>
          <a:blip r:embed="rId2" cstate="print"/>
          <a:srcRect/>
          <a:stretch>
            <a:fillRect/>
          </a:stretch>
        </p:blipFill>
        <p:spPr bwMode="auto">
          <a:xfrm>
            <a:off x="2667000" y="1752600"/>
            <a:ext cx="3657600" cy="264622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Christianity and Rome</a:t>
            </a:r>
            <a:endParaRPr lang="en-US" dirty="0"/>
          </a:p>
        </p:txBody>
      </p:sp>
      <p:sp>
        <p:nvSpPr>
          <p:cNvPr id="3" name="Content Placeholder 2"/>
          <p:cNvSpPr>
            <a:spLocks noGrp="1"/>
          </p:cNvSpPr>
          <p:nvPr>
            <p:ph idx="1"/>
          </p:nvPr>
        </p:nvSpPr>
        <p:spPr/>
        <p:txBody>
          <a:bodyPr/>
          <a:lstStyle/>
          <a:p>
            <a:pPr algn="ctr">
              <a:buNone/>
            </a:pPr>
            <a:r>
              <a:rPr lang="en-US" sz="4000" dirty="0" smtClean="0"/>
              <a:t>Christianity rose through the Roman Empire; Jewish people who believed Jesus was the Messiah.  Pontius Pilate the Roman governor accused him of defying Rome’s authority = crucified.</a:t>
            </a:r>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Christianity and Rome</a:t>
            </a:r>
            <a:endParaRPr lang="en-US" dirty="0"/>
          </a:p>
        </p:txBody>
      </p:sp>
      <p:sp>
        <p:nvSpPr>
          <p:cNvPr id="3" name="Content Placeholder 2"/>
          <p:cNvSpPr>
            <a:spLocks noGrp="1"/>
          </p:cNvSpPr>
          <p:nvPr>
            <p:ph idx="1"/>
          </p:nvPr>
        </p:nvSpPr>
        <p:spPr>
          <a:xfrm>
            <a:off x="228600" y="1524000"/>
            <a:ext cx="5181600" cy="4709160"/>
          </a:xfrm>
        </p:spPr>
        <p:txBody>
          <a:bodyPr>
            <a:normAutofit/>
          </a:bodyPr>
          <a:lstStyle/>
          <a:p>
            <a:pPr algn="ctr">
              <a:buNone/>
            </a:pPr>
            <a:r>
              <a:rPr lang="en-US" dirty="0" smtClean="0"/>
              <a:t>The religion Christianity was created and spread thanks to Paul (apostle), common language (Latin and Greek), and easier travel.  Twice the Jews rebelled and died in fighting.  Christians were also killed for going against Rome and persecuted (killed/exiled)</a:t>
            </a:r>
          </a:p>
          <a:p>
            <a:pPr>
              <a:buNone/>
            </a:pPr>
            <a:endParaRPr lang="en-US" dirty="0"/>
          </a:p>
        </p:txBody>
      </p:sp>
      <p:pic>
        <p:nvPicPr>
          <p:cNvPr id="50178" name="Picture 2" descr="http://t3.gstatic.com/images?q=tbn:ANd9GcQdoJtZMTE_vrHVgnULuwa0LT6K5MZtA3znBssfqSUMU0XbO_85mA"/>
          <p:cNvPicPr>
            <a:picLocks noChangeAspect="1" noChangeArrowheads="1"/>
          </p:cNvPicPr>
          <p:nvPr/>
        </p:nvPicPr>
        <p:blipFill>
          <a:blip r:embed="rId2" cstate="print"/>
          <a:srcRect/>
          <a:stretch>
            <a:fillRect/>
          </a:stretch>
        </p:blipFill>
        <p:spPr bwMode="auto">
          <a:xfrm>
            <a:off x="5562600" y="2057400"/>
            <a:ext cx="3206883" cy="3505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Constantine</a:t>
            </a:r>
            <a:endParaRPr lang="en-US" dirty="0"/>
          </a:p>
        </p:txBody>
      </p:sp>
      <p:sp>
        <p:nvSpPr>
          <p:cNvPr id="3" name="Content Placeholder 2"/>
          <p:cNvSpPr>
            <a:spLocks noGrp="1"/>
          </p:cNvSpPr>
          <p:nvPr>
            <p:ph idx="1"/>
          </p:nvPr>
        </p:nvSpPr>
        <p:spPr>
          <a:xfrm>
            <a:off x="4267200" y="1600200"/>
            <a:ext cx="4495800" cy="4709160"/>
          </a:xfrm>
        </p:spPr>
        <p:txBody>
          <a:bodyPr>
            <a:normAutofit lnSpcReduction="10000"/>
          </a:bodyPr>
          <a:lstStyle/>
          <a:p>
            <a:pPr algn="ctr">
              <a:buNone/>
            </a:pPr>
            <a:r>
              <a:rPr lang="en-US" dirty="0" smtClean="0"/>
              <a:t>In 313 a Roman emperor Constantine ended the conflict when after praying saying he says an image of a cross and therefore now approved of the religion and by 380 A.D it was the official religion of the Roman Empire.</a:t>
            </a:r>
          </a:p>
          <a:p>
            <a:pPr>
              <a:buNone/>
            </a:pPr>
            <a:endParaRPr lang="en-US" dirty="0"/>
          </a:p>
        </p:txBody>
      </p:sp>
      <p:pic>
        <p:nvPicPr>
          <p:cNvPr id="52226" name="Picture 2" descr="http://t3.gstatic.com/images?q=tbn:ANd9GcQLvyMH04nsuJCyihywfE2RaI-akTcMvlh4OEJJFTcTqXg9XmP1"/>
          <p:cNvPicPr>
            <a:picLocks noChangeAspect="1" noChangeArrowheads="1"/>
          </p:cNvPicPr>
          <p:nvPr/>
        </p:nvPicPr>
        <p:blipFill>
          <a:blip r:embed="rId2" cstate="print"/>
          <a:srcRect/>
          <a:stretch>
            <a:fillRect/>
          </a:stretch>
        </p:blipFill>
        <p:spPr bwMode="auto">
          <a:xfrm>
            <a:off x="609600" y="1752600"/>
            <a:ext cx="3326399" cy="4267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Creation of a Republic</a:t>
            </a:r>
            <a:endParaRPr lang="en-US" dirty="0"/>
          </a:p>
        </p:txBody>
      </p:sp>
      <p:sp>
        <p:nvSpPr>
          <p:cNvPr id="3" name="Content Placeholder 2"/>
          <p:cNvSpPr>
            <a:spLocks noGrp="1"/>
          </p:cNvSpPr>
          <p:nvPr>
            <p:ph idx="1"/>
          </p:nvPr>
        </p:nvSpPr>
        <p:spPr>
          <a:xfrm>
            <a:off x="457200" y="1600200"/>
            <a:ext cx="4191000" cy="4495800"/>
          </a:xfrm>
        </p:spPr>
        <p:txBody>
          <a:bodyPr>
            <a:normAutofit fontScale="92500" lnSpcReduction="20000"/>
          </a:bodyPr>
          <a:lstStyle/>
          <a:p>
            <a:pPr algn="ctr">
              <a:buNone/>
            </a:pPr>
            <a:r>
              <a:rPr lang="en-US" sz="3500" dirty="0" smtClean="0"/>
              <a:t>After Rome last king (Tarquin the Proud) a harsh leader they vowed never again to be ruled and created a Republic.  Allowing citizens rights and freeborn males the right to vote.</a:t>
            </a:r>
          </a:p>
          <a:p>
            <a:pPr>
              <a:buNone/>
            </a:pPr>
            <a:endParaRPr lang="en-US" dirty="0"/>
          </a:p>
        </p:txBody>
      </p:sp>
      <p:pic>
        <p:nvPicPr>
          <p:cNvPr id="27650" name="Picture 2" descr="http://t0.gstatic.com/images?q=tbn:ANd9GcRjFTFOzSzCqBTYOJlLWzQd9jfdE0-qqskbOLl6-d__dqhsrMQW3g"/>
          <p:cNvPicPr>
            <a:picLocks noChangeAspect="1" noChangeArrowheads="1"/>
          </p:cNvPicPr>
          <p:nvPr/>
        </p:nvPicPr>
        <p:blipFill>
          <a:blip r:embed="rId2" cstate="print"/>
          <a:srcRect/>
          <a:stretch>
            <a:fillRect/>
          </a:stretch>
        </p:blipFill>
        <p:spPr bwMode="auto">
          <a:xfrm>
            <a:off x="5257800" y="1828800"/>
            <a:ext cx="3190153" cy="35814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Decline of Rome</a:t>
            </a:r>
            <a:endParaRPr lang="en-US" dirty="0"/>
          </a:p>
        </p:txBody>
      </p:sp>
      <p:sp>
        <p:nvSpPr>
          <p:cNvPr id="3" name="Content Placeholder 2"/>
          <p:cNvSpPr>
            <a:spLocks noGrp="1"/>
          </p:cNvSpPr>
          <p:nvPr>
            <p:ph idx="1"/>
          </p:nvPr>
        </p:nvSpPr>
        <p:spPr>
          <a:xfrm>
            <a:off x="457200" y="2971800"/>
            <a:ext cx="8305800" cy="3276600"/>
          </a:xfrm>
        </p:spPr>
        <p:txBody>
          <a:bodyPr>
            <a:normAutofit/>
          </a:bodyPr>
          <a:lstStyle/>
          <a:p>
            <a:pPr>
              <a:buNone/>
            </a:pPr>
            <a:r>
              <a:rPr lang="en-US" sz="3200" dirty="0" smtClean="0"/>
              <a:t>After Pax Romana Rome begin to decline: </a:t>
            </a:r>
          </a:p>
          <a:p>
            <a:pPr marL="594360" indent="-457200">
              <a:buAutoNum type="arabicParenR"/>
            </a:pPr>
            <a:r>
              <a:rPr lang="en-US" sz="2400" dirty="0" smtClean="0"/>
              <a:t>Economy weakened because hostile tribes, limited expansion, no new resources, raised taxes, created inflation by making coins with less silver and farms hurt (soil and destroyed during war)</a:t>
            </a:r>
          </a:p>
          <a:p>
            <a:pPr marL="594360" indent="-457200">
              <a:buFont typeface="Wingdings 2"/>
              <a:buAutoNum type="arabicParenR"/>
            </a:pPr>
            <a:r>
              <a:rPr lang="en-US" sz="2400" dirty="0" smtClean="0"/>
              <a:t>Military/political turmoil: soldiers not as loyal and citizens not as loyal. (Pg. 174 chart)</a:t>
            </a:r>
          </a:p>
          <a:p>
            <a:pPr marL="594360" indent="-457200" algn="ctr">
              <a:buAutoNum type="arabicParenR"/>
            </a:pPr>
            <a:endParaRPr lang="en-US" sz="2400" dirty="0" smtClean="0"/>
          </a:p>
          <a:p>
            <a:pPr>
              <a:buNone/>
            </a:pPr>
            <a:endParaRPr lang="en-US" dirty="0" smtClean="0"/>
          </a:p>
          <a:p>
            <a:pPr>
              <a:buNone/>
            </a:pPr>
            <a:endParaRPr lang="en-US" dirty="0"/>
          </a:p>
        </p:txBody>
      </p:sp>
      <p:pic>
        <p:nvPicPr>
          <p:cNvPr id="54274" name="Picture 2" descr="http://t3.gstatic.com/images?q=tbn:ANd9GcRdd7HgtUzqGv0mtDLTZf2KHsGaikeRmjjXwYs-gGInaL4o1CGsnQ"/>
          <p:cNvPicPr>
            <a:picLocks noChangeAspect="1" noChangeArrowheads="1"/>
          </p:cNvPicPr>
          <p:nvPr/>
        </p:nvPicPr>
        <p:blipFill>
          <a:blip r:embed="rId2" cstate="print"/>
          <a:srcRect/>
          <a:stretch>
            <a:fillRect/>
          </a:stretch>
        </p:blipFill>
        <p:spPr bwMode="auto">
          <a:xfrm>
            <a:off x="1981200" y="1447800"/>
            <a:ext cx="5189989" cy="12192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Rome Holds On</a:t>
            </a:r>
            <a:endParaRPr lang="en-US" dirty="0"/>
          </a:p>
        </p:txBody>
      </p:sp>
      <p:sp>
        <p:nvSpPr>
          <p:cNvPr id="3" name="Content Placeholder 2"/>
          <p:cNvSpPr>
            <a:spLocks noGrp="1"/>
          </p:cNvSpPr>
          <p:nvPr>
            <p:ph idx="1"/>
          </p:nvPr>
        </p:nvSpPr>
        <p:spPr>
          <a:xfrm>
            <a:off x="457200" y="1600200"/>
            <a:ext cx="8229600" cy="1600200"/>
          </a:xfrm>
        </p:spPr>
        <p:txBody>
          <a:bodyPr/>
          <a:lstStyle/>
          <a:p>
            <a:pPr algn="ctr">
              <a:buNone/>
            </a:pPr>
            <a:r>
              <a:rPr lang="en-US" dirty="0" smtClean="0"/>
              <a:t>Although Rome still lasted for another 200 years due to reform minded emperors like Diocletian and Constantine.</a:t>
            </a:r>
          </a:p>
          <a:p>
            <a:pPr>
              <a:buNone/>
            </a:pPr>
            <a:endParaRPr lang="en-US" dirty="0"/>
          </a:p>
        </p:txBody>
      </p:sp>
      <p:pic>
        <p:nvPicPr>
          <p:cNvPr id="55298" name="Picture 2" descr="http://t3.gstatic.com/images?q=tbn:ANd9GcQQ5WiGv81AEWiUzHKSkruHsEc4z0hTRKDIwdnKrdQs6-qsnwFe"/>
          <p:cNvPicPr>
            <a:picLocks noChangeAspect="1" noChangeArrowheads="1"/>
          </p:cNvPicPr>
          <p:nvPr/>
        </p:nvPicPr>
        <p:blipFill>
          <a:blip r:embed="rId2" cstate="print"/>
          <a:srcRect/>
          <a:stretch>
            <a:fillRect/>
          </a:stretch>
        </p:blipFill>
        <p:spPr bwMode="auto">
          <a:xfrm>
            <a:off x="5257800" y="3048000"/>
            <a:ext cx="2514600" cy="3343275"/>
          </a:xfrm>
          <a:prstGeom prst="rect">
            <a:avLst/>
          </a:prstGeom>
          <a:noFill/>
        </p:spPr>
      </p:pic>
      <p:sp>
        <p:nvSpPr>
          <p:cNvPr id="55300" name="AutoShape 4" descr="data:image/jpeg;base64,/9j/4AAQSkZJRgABAQAAAQABAAD/2wCEAAkGBhQSERUUExQWFRUWGRgXFxgYFBcXFxgaGBcYFxoXFxgXHCYiGBwjGhcUHy8gIycpLCwsGB4xNTAqNSYrLCkBCQoKDgwOGg8PGiwkHyQpLCwsLCksLCwpKSwsLCwsLCwsLCwsLCwpLCkpLCwsLCwsLCwsLCwpLCwsLCwsLCwsLP/AABEIALcBEwMBIgACEQEDEQH/xAAbAAACAwEBAQAAAAAAAAAAAAACAwABBAUGB//EADQQAAEDAgMGBQQCAwEBAQEAAAEAAhEDITFBUQQSYXGB8JGhscHRBSIy4RPxQlJiBhSScv/EABoBAAMBAQEBAAAAAAAAAAAAAAABAgMEBQb/xAAkEQACAgICAQUBAQEAAAAAAAAAAQIRAyESMUEEEyJRYTJxsf/aAAwDAQACEQMRAD8A5B04nvxUpu+1s45+QKc6loYS4tylfH2fRhV228EGzi/L9HwR1XG18bd+ISaTrm9o693RugC11At5LRszRMRbHzQbskXwvHHUJ1Ix8JMYn+UTmIJE62J+UVI5ZT8DvmjfSH3Y3GHp6pbKcTGs+JT0Ae/48uMd81VJ0jy+PZF/FYRY9lO3QB1U/wCDEugQ3XDpdU0STIzBHfP3TSJgaJL3EER3nrzR4AsbMN2xg5ZjO3KEwVLCcRrnjoqa2WIa1AloIMOAvxGnvPyjvsYNe34xpfgD+kNHaDvbrhEwWkXmB+JnNR7SWgkQSL3nFL2Gs4GH+3jPin4F5G7UJdTP/XtPstTW/PFJq07iTnOFr/2Vo3tMcOih+CkE5kA+Ph2VnAIPLzWuxwQGzsOMqUMzPALXNi7p6b1pnopSb5RPHiDqnvYHOEZY4+Ec4VOE4Rz4/wBpgDtEgAgZ3yxGPfFBWBBFsdLIqQkCcYgjrBCtzSBb7uHDuU+gE06xIl0AjP3jQ/KY1wBMXPzpqjp4AeU380DKEOLjE3GFzhmloZne4jegZg2scMbqjWmBBO9cGMDl7phZcambZ928lHQ3dgG+dyBnfQSSqTESlpAi8DPJXSrzPAFEHNcYscMMuIV0tl+8nUY63t8JOvIDf4hjwSmbULyep9/FMecpBsLWHDwWLdb+O9jJzOGXn3CI/oM6IfFjMG28MOE/6n1SqmzuaN6d/hafLoio4Ynon7xFieXBH+DoRS3oEgf/AKA8psonFw/2A4bs+airmLicybA8f79VA+SD49UFMkyDlIw4I2nsZp9GRe0EbsdeglY6UTAN465fpaHf5NSadG4165foKlpCH0zbP17w8k2mbzFxMdR+gl7PTi052TabMu+8FL/BhB0G+vsfgKBuXdkL2RFs4PqpSdDozxHEWlKiiUXFsjinNN/DzSm0wXGRhx5QnunpbxvbwQCFb+PNLfcHhPmmluqp9OY7wPwkAFF3221HrdMpYEZYxzJwOkpdJkAjomPZEEjLdw5EeeaPtAiqlSADkLHK2vRLpPiCcjeJ5+60VqP2mDjbqsdNu7Z18jzR4GWKm+M7WPjY88loabJFGhAcBcZcx/fkhoVxuidSO9ME2mxGtj5Pr5JlVpI+ccPNZ6eoOHfymN78FLKTG03HvwVUjHnwzQOqkCRePGOS5W1/+hYwD/IkWAMQOOicISm6QnJR7Nu1sN2gxeQfa607O+GS6PtNzwj+1z/qG3tLcSSR4Zgrg7f9UJbulxOcTPU6raGGWTRMsiievADhvNIIImRcGeyl/wAm6NIPvC8//wCa+u40nm2LJ0F933XXJBd9v4m94vPsoyYZY5OLHDIpxtGjaaQab535TopSP3ZzjKXtFOQ0xNpGtsxrb0SqtTDUX8YWaVlNj3NvMXnGBJGU66dFQ+xwGsm5Nri0+FkD2ySRIwtOuXinzNid7p3mixiKteN7xiOFo6hXTpSZ/XHJFtFOecdhZm1DG7nrKfaF12bXbQGjM46e+Ca10xcZx8rK+sYwk55CeqdRdaIA094U+BoYKsY+iizuLJu5s8XCeqiumGjPiTkinp793QudETy8lYZaO+7p35MhNXUXvB4C0+yKn+WeABHumluJA4xy/RWYg70iwz8DCrsRqdbnIMpmyvBIJzwthbC/XwSm3t33inUSZUFBOdEjilVD0Iw4Xj3RCpf7he19bfKz7dTIIIzx8R30TXdAzWH4nh35KNdhwOuiCg7EeHgo0Xgae4SVjDrMnePdoQtO8LHP9QiJMnlIShI5XlLwAwm44z6IH1iW2xwMZWx8Qo/AePfigofaYjGOyhMB7as9R/YWPaGEvEmATY34WWmpTIM5CMPPvgjcQRyP7QmBRZEQbRf2PFcLbnOFV0AwTMweV9IK9BUBxFo4+N0jaKAnWdPVXjlxCSszbDtY3YJvgZELe29s8clyfqGxPAluBxju6TsX1zdbun8mW4clXt8lygTyrTOj9Q+o/wANIxBe4kN8pJHC3kvF1HHe1M4Zpn1P6karsbZd6LX9O2cNvmc/hejjx+xC32zklL3ZUukXT2eo65BPA2H7WvZ/pxBvSYRwsfhaG1k+nWXLLLLwbqCMlT6a1pB/igTILJa4HkCR5FdJ+3tLsN0gRDhAPUYZom1ZF0dTZ2VLOE6HMcisXk5f2aRjXRopbQQ0QB8GLX8llq7OIk5QR6EcdeiDZtgfTk72804CMsb8cVta0buHQ/tZP4vTNO+wAcXQRGPCNOiY6sbDXQefBIhwOBtax8OVkW4ZkGMI04zGqmqYBvYSMxzsfHTmku/6j58eOYT3nQ3vlNpxt0WI1Q07rnGRe4TSvoASQXE6YicxdbRVBN5FuR6HxWIURJMi/mLHA5Jzswd2wH9SqlQkN/8Alb/uerb+iiyMqujMclE+Mh2voJ7J59whFT7R0nXQ88/BRxIi2BjyB+VdP8ogQZ8Rr5J+DIOo42EzrF+fikEw6YOEH59VocMzM/uPdJfeREgXn2REGaGibjKMtP0UYeAbGJxy6rM+zsTcSRlYgTYYwVqa7DPGQcVLQ0xs3nXp3kl1rjlZXc2JwPfl6qRnz9EDJSMYZ8EFQXysD5HLxR0SYgqmHDk7+vPNC8gG0GAVUSFTHfcRp79nwTXGPVS1QwG6WsUO/Ak5fKNwmD3dWG5ZHH0+EATeFo6o24nxWDaAQJE2tPfNaaTiWzngfHFDVDsJ7ryFW7gNFW7fuEZtee9UuwOd9X+pGm07pvEDgdeePgvF1KuWtzqSux9e2jek6m3K65uxUbb2Z8l7Hpoxx4+TPPztznxRNk2Ek7ziANF12tIGAIWRtTd/HxTaf1Ij/KeYSyOU3ZcFGCof/JCJlTikVK7ScYP+sHyhRpWLjrZqmdGjUK0tBx/Sw06nIdR7rVSfJiRwuPSVzyRaZ0Nk2mQWnOya10W0wi3PyWCnAvjGPDVattbg4G0ZciflYNbNUyqpmBm4TjOH9q9ncScbgiRe6BlSYnEZkarSScsfCVL+hoJuz2tNicxzN0FdoIdhOfDv3VOvOV/ixRCoCMjpz0OmSlfZRl2W32kSGmATGGHlgmVKN5B88VZaL2z8OSMVAYELRvyKjBTbAgtm5vA1UWtwbN5J114qK9vwTRnJ3sr3I8ETGtaBFp5cvZYNuZUa0uZaPugc7+U+CdQ23f3cjGGeJnmq4fG10ZXujYRxShd1rREjhM+iE1SWyIxGZ0E+qVTrxVINpAjpOCSixtmtgExrgeHFMBEj+++aUwWHAeU/pMoC3VRYxrjgdce4QCmMNDn1+Ub80LNMbfCOQwmjdjjbWc/QJTQQSMo05cOKOq2YOMEn9o92RlgPCxSTHQZseKQapmCJ+JTqb72y90ogTPCEAUKmM99yiqPtLe9ChDLmTPqpWFjaCkIpx8+KWXwYAImYIyI7CNtPPw6/0j2g/bIxB/Sa7AOkDAJxPxfzhK+oGKTuXrl5ohUkWnFJ+oOP8TxMiJnSL+xSj/SG3o82NoYS5jiGyAAefY8VlpOG6YNgcdbrnfUKk1DGcei37OwtAaMdY9F7bxqEU/s86ORyk19ELpylW5qaXa+MKmsHRZ2aVYdCmmudohB0V/yrN7ZqtIy1dqAsbnkjpOLgY54Afta2tY/HFW3YoMQOh3T6QVXONVWyFGV9nPofV36knDuV6fYdtcGDfuw2BaJg5AjJed/+Ddcuj9N2rcduuux1iPfmozqE18UPFyj/AEzrloE2wi/kj2erJjCD5dwrfSLcLy2QdQUdFouJxvyMf0vNZ2DKlSHRr+kLokgYnSx0lWWb3+RB5cInvVAHR1spWhjtme7/ADi9pGZwul1qoE3Ei4BkH980VMk8QSOY15XRvZvfiRvCR/Rz5J3vYGMQ64JvxhRJe+o0wGtgf9jO+qi14Px/0mwatQADQ3Hx5pFXYpc1zCQcINwQLgcOaZtAnebwk99E2gyBGMW/fkqUqVoyqxWx/gN4XMT3yhFUpDfLsYEgcQD8lL2jaxT3hBP27wjMhxtqsex7cS8k2Bww4SBoVajJ3JE2ujtExJm1sdFbrXy0VMcCImxVtcMMoXOaDt6R3KUDBblJPp8lWc+iMC3EI6GXPLEeSovyMaefwheDB5IWEObMXxxwx+ULoAqYi4Bxvwt34Io8p/pLNQBwGo/rzVg88J6JMCTxTSybzaIWcC15+ETK558QkwHGzZ6qbwt3isrtrAkEE45zaJ6JzHbzYjKQI5J1Q7CcQ3hnosv1Mb1GoALlj46DBMZMXxByvjkmF3C3dkJ1JNCe1R82DhIOi7tI4EZhcn6lsZp1X0/9TA4g4HwhdHZftaG5juF9B6ipRUkeX6e1JpgVal7C2qJrzlB5o6jdIHeuaFtP+1zWqOmnZbQQbqyimyCUiim0TMrq7G4xdcwLdsjuKzy7Q4aG7VAxWGvtNOLG63uphwM4LmbRsFKYmDoDdTi4+bCbkujq/Rfqzqk04JABM6f3gu4MJAywwWD6V/GwAMOIBNscYmMbg3XSL8O40XFma5/FUdOO+O2ZnVLzMTIv4RIzkIgYAm/d+qa6mCCCJ9+cJdeiYscCSAetpWd2WJ2iru4Z89MkplUggXAIkGcDoVzNl+pgksfvWywjQc7LoUy47plsTcG5xseC3eNw0zNS5dGx2wB/3EwYEiRkI04KLV/KNFFz85fppSObUH3T06Y/CY2MM7FBUbYcD6QrBBMrTwZC61KTxi374fCz0NiDTEWxIiYzkHmtrou7MDyJHwpEg8cVpy1RNbE0wQZxE24TrzK0hyWxkNLTfHGOK51Ta3McIEi+9GUWw5hHHn0DdHXZPPv1R0zMnj2Vl2Xaw8WymRxxA9U+kYBWco1opMNgvf8AV0unSDSb2MeOCa8SLhA9loGt54Skhiq9InDI+WKZhAzggcbI8SJ7wVH8gcuaYCASWyQZsjoMDQZOJ18FesTcz7W8io5pItw54n2QxEp7MBJ1z8PhMouFog28u7IKVUmRpayoNiOUX16Jf6Me5wLrZYhIqGAMT3iowH8jjHPl4IWVL8xyGhSrygOZ/wCg2Brg2rEOBjmDceF/FcVxhei+sMmkeBDvAwfVeaf4r0fTtuCs58lJ6CZWBFwYRGu0wG2S4QuABldFJmVs1N8slTqaUx6bTq5RyUNNFp2U1yZQqXRgA4q/4WmRhxUtoqmZ9q2x7vtp2vcqUdnpizqv3cWSOU4rdR2CAAIPIo6myNEEtwOmKXuRXxRPBvbN30V5FNzSBZxuD9uAIg9ZW+k6+6TJGtpBmD7LFsGwANLR+LrgzeC2MswQRK2txFhOAOIiBjpmuHJTkzqjdBh0PLRiL44g4WyzCKnVuZxByVfxzcY/j0xC59SoWVJAsRedcL+KyUeXRd0L2rYR/JvXxBg8IuYT9mptlzS22o0JwkGRHBMaN4gm1v1BS30mtIIMTOXcK+V6Yq8gVXAEgF0ch7qkk14xmf8A+SfRRaUyLNtpn+gpTp/djeSPKysxhkceuCz1atxxk9VmhD6RxHDTmqfSA5GfMXSt0yTMTbkSMuoCaG2Ax7lN6AougYC9vX4XLoP/ACmd5jo5g6yuh/Jl+Q8Iwj1KzVdkJJcIkxIv4+HotIOtMllUaIDiRIJgk4XE3cI4lbqe2N3RvEA4GbCb59CsOz0yCSYtvHgQcvGfBamHdMgTwHgUTpvY1o20qwcJa4EYWIIteLcEU+p9PlYW1yDezTxzBjvktdOtIMYg/pZNUUmHUN4S6eV8o58U0skHik0RFuCjwMKST5eRPsFC306yJ/aFrbz3iiqVMOd/lOvAimxJVERjcKgy4VhnfHFIYJqRHfeaY9vyEqq3USD8JI+pNMxpF7FVTfQrHV6e+CNZHC4I9CvL1NnLHOByPiNV6ahtgOPtyXn/AKkHF5JEXtpGS6fT2m0zPJXZlIVPZaUQCIldhj2ZQbaImuHXyQVbpX8hC2UbRg5UzZ/LZUdvdY6YLH/ImU6gR7Vdj9yzo0/q4gzN40j0W/ZfrLT/AJAY2+F5yVbB0UT9PBlRzSPbbPtAdZuf3WB0uJwGC1BpE2g815DYNkqkj+PeH/Vw3qc16snC99V5efGovTO3HJtbGONrRI9ZlZtoH3A45HgmE3752V1wC24WS0zRgU5IvY3uhrUCRYiwngewUQeBcaxGSXXcYzGcQJjPmhdh4A/nYLBg6gz6qJIYcpIyz81FpSJsdUq4cEFWpPLgmgYBIe0jlGAFyRNihUQFspFxyjvomileZuex5+qzbIyCbiE8EeaJd6BBbx0zsenyqoVJBR1BAmYvKGmZ+VPgYTqItOXujCzfyxlab+iM3Mib24c/FFMC3t34AuJ+4cL3HVHU2bdaSLk9MBnHNTZmxvTc+MhG0xvTgTbh3cov6GI2Wu5rfvsOtua0SCN4EHkZ/tLrtBHj1WelsgBJba82wyOHgjTVgbS6CrqOAbfDv4WWptO7EnH8ovGqwfWK4cGQbX9kQxuTSE3RqrfVWtsPu5IW/WG5COZsuJKsldfsRM+bOy76q0zh4YpLtppGJpjmItyXMaEW+msSXQcjqN2FrvuY6RpofUYpdWmYINtRl0KybJtRY6R1GXVd3ZqrKoi04xNxqs58ov8AClTOI/ZIt35rJVoEYrt1tj3TjHp4aLJWrFlntt/sMPJXDI30TKP2cYgc0moy665o03m26TwO674Ky1tgGAcWnRwjzC64ZFezmljdHNe1N2PZS9waMSQOF7JlXY3txB5i48lr/wDOU5rDgtsmWoOSZjDH80mjuUf/AC9FrZcXO6+dgtNPYqbBIYLYGPu0uStZfZZ90jHXHhf2XhvLOfbPVUIx6Q946c0mtTJIOMDC2No9CiDZAuIjjmOPNE5swNAI6ZeChOiuwK7/ALd4i4Hhe6qhUEzlj3wVvGAJsRe3ullwAAI/G2tjfPLBNK0JjWOyHfNZqtSd5aaj4DeKxbQxzTMwe/BOC2D6F/8A0NFpb1En0URVjc/aDx3R8K1tSI2Ndw71UedEsO+1ELj1WdCM9EGXWsSSFo3p9clkoS2SDMScszPyn0af3mMMfHvzWsluxIc2pIAzi9knZju8T7I6f5DMg35EeeSeaIm2JJlZuloYFanvOi2s+3ohNTdyt38o6zSCJEGw8rclnFTeH/JwPI/2hLQ2ahMT7crJriIvh38oGEiQMLKPcC2L4kccB7KKsYVWCIz+QgpjTuykWB77shDoGn6Pwl+ALrNGGoxwiPdYdu2Vzg0tEkSDHT9rV9RqONBxa6HWuOYnHC0+KdsX4X9O9FtFuKUv0l03R511Jw/xPGx80IfC9SWRhb9pNXZhUBDhNrai2I6rVeoXlEOH0edZWlEAh2/YTSdHdwk06xHFdVJq4mV06ZoKdSfEQb+CVvAoWVFDVou6PQbFtwqfa/8ALI6/tFW2fLyyXC38F29g24PG678suMLlnjcdo1TvTOTtH02+9TMHT4WYbYRZ4nmvQVqMH39lg23YmvH3DrmPkLWGVPUjOUK2jLSqMdgd06E26HJW2oabpgTyF+RwKxbRsZZxGRRbP9QIG677m6HJbcLVraI5fZ3dk+tgn7rEd+q3vqhwBaR6rzQotfem6/8Aq7HocUAruYYO8081zywRb+Josj8npnki5GXIi2NkymSRjdcjZvrhdZ/3DVuIjgccMl1aYk3Hr7LmnjcdNG8Wn0MrNJmLce+qzufg3XU/rFPqGySWWnEqIjZbHyBA4jNZ9skQWgRhGHeSa2kGiGndBk4apVUmIOMeitd6JfQhtxkOZMqK5Ki0EGRIscQgZU+0g4gXUqv3TZCWzfDX4QkQL2XGDyOHBaHe3osrm7ru4/S0hhA8Crl9iRTqRxkk5eK0UXnA3WemftPPyTY7Gl4WckUh+0Vft3TJkW1xHtK5+yiCQMATE4wb3Ws3aL59jksv8IDpabxafTzKcemgfZqqgi+OvLsprHDCPPz8EDRrz5z2VVOngc878BdRWhh3Az6quByjvyVObI4jNE7LjzUjOd9bpE0ratBxnE+4HitP06pFNtsLHLW/oq2qdxxxwkevfBHsjvtvfAX07K2bvHX6Qlux9V9lKbvuSS4zGfeCtjjPHmsmtFDtqZ9szeLiBBifS649bYAXAltnA4ECDkdCutv7zS3mOkftIDJ3QcsxgrhJwBpM5o+jPFw8OthuxppKyVKUcCLFehYeNvbKOC879RrbtZ2ESJ8AunFOU20zKaUUAJmyfSrQRqkOycFBqVu1ZCZ3dn20PO6bHnimup2nsLgg3EG82K7my7SXt/6GPHj8rkyY+O0bRdiq1CbEdNeS4+1fTM2Y6ZdF6BojHCfAqO2eZyI8ClDK4ClBS7PLU3wdDmt7PqFoe0PbxxHI5LTt/wBMBuBfz6Li1mFp4Lsi45TF3A7Gy7HTc4OY60yWkwehzXdLiNY4LxVPaIwK9F9Eruc1zjhNvf2WHqMTSts0w5E9I6DonCM7cM0TTilkb3T0OiIMM45YZdhcDOgqZEA2Si4dcOyjLhN5GXOeylUgB49wqSEK3hq5RMcy9nDzCiuxUIq0hvdfj3V0T5eht8KKLTwZWDtF4PeoTKVWWgqKKq0Fidm2qHFv/UDqtG7cmFFEpqmNPRHSMMpBE8r+asGQDy9QoooHYdSrGAnWT1RzMRz8VFFPgdll1jCjm2lWopHYmo8fcMLGeClBv249Y6qKK60IMNkh3eCp1yRobqKKfIWGwXtyQVmQeqiildjAL4M5rzX1YzWfzUUXf6T+jm9R/InYq8GDgVtdZRRdWaKUjPFJ8SmG6fs21mm6R1UUWLSejZNnoGNDgCMHD2/tC0Xib5Hhp6K1FwV2b2W6nvCc1ztp+n7xj/LyI4qKJRk1tA1Zx2/TRvCcJuM+IXqWBrWjdaA0xa8C+iii2zzcqsjFFR6CZTidNEttT7onOPESoouaO+zVsqsBHBLa28dVSia6BkNIm6iiiOTA/9k="/>
          <p:cNvSpPr>
            <a:spLocks noChangeAspect="1" noChangeArrowheads="1"/>
          </p:cNvSpPr>
          <p:nvPr/>
        </p:nvSpPr>
        <p:spPr bwMode="auto">
          <a:xfrm>
            <a:off x="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5302" name="AutoShape 6" descr="data:image/jpeg;base64,/9j/4AAQSkZJRgABAQAAAQABAAD/2wCEAAkGBhQSERUUExQWFRUWGRgXFxgYFBcXFxgaGBcYFxoXFxgXHCYiGBwjGhcUHy8gIycpLCwsGB4xNTAqNSYrLCkBCQoKDgwOGg8PGiwkHyQpLCwsLCksLCwpKSwsLCwsLCwsLCwsLCwpLCkpLCwsLCwsLCwsLCwpLCwsLCwsLCwsLP/AABEIALcBEwMBIgACEQEDEQH/xAAbAAACAwEBAQAAAAAAAAAAAAACAwABBAUGB//EADQQAAEDAgMGBQQCAwEBAQEAAAEAAhEDITFBUQQSYXGB8JGhscHRBSIy4RPxQlJiBhSScv/EABoBAAMBAQEBAAAAAAAAAAAAAAABAgMEBQb/xAAkEQACAgICAQUBAQEAAAAAAAAAAQIRAyESMUEEEyJRYTJxsf/aAAwDAQACEQMRAD8A5B04nvxUpu+1s45+QKc6loYS4tylfH2fRhV228EGzi/L9HwR1XG18bd+ISaTrm9o693RugC11At5LRszRMRbHzQbskXwvHHUJ1Ix8JMYn+UTmIJE62J+UVI5ZT8DvmjfSH3Y3GHp6pbKcTGs+JT0Ae/48uMd81VJ0jy+PZF/FYRY9lO3QB1U/wCDEugQ3XDpdU0STIzBHfP3TSJgaJL3EER3nrzR4AsbMN2xg5ZjO3KEwVLCcRrnjoqa2WIa1AloIMOAvxGnvPyjvsYNe34xpfgD+kNHaDvbrhEwWkXmB+JnNR7SWgkQSL3nFL2Gs4GH+3jPin4F5G7UJdTP/XtPstTW/PFJq07iTnOFr/2Vo3tMcOih+CkE5kA+Ph2VnAIPLzWuxwQGzsOMqUMzPALXNi7p6b1pnopSb5RPHiDqnvYHOEZY4+Ec4VOE4Rz4/wBpgDtEgAgZ3yxGPfFBWBBFsdLIqQkCcYgjrBCtzSBb7uHDuU+gE06xIl0AjP3jQ/KY1wBMXPzpqjp4AeU380DKEOLjE3GFzhmloZne4jegZg2scMbqjWmBBO9cGMDl7phZcambZ928lHQ3dgG+dyBnfQSSqTESlpAi8DPJXSrzPAFEHNcYscMMuIV0tl+8nUY63t8JOvIDf4hjwSmbULyep9/FMecpBsLWHDwWLdb+O9jJzOGXn3CI/oM6IfFjMG28MOE/6n1SqmzuaN6d/hafLoio4Ynon7xFieXBH+DoRS3oEgf/AKA8psonFw/2A4bs+airmLicybA8f79VA+SD49UFMkyDlIw4I2nsZp9GRe0EbsdeglY6UTAN465fpaHf5NSadG4165foKlpCH0zbP17w8k2mbzFxMdR+gl7PTi052TabMu+8FL/BhB0G+vsfgKBuXdkL2RFs4PqpSdDozxHEWlKiiUXFsjinNN/DzSm0wXGRhx5QnunpbxvbwQCFb+PNLfcHhPmmluqp9OY7wPwkAFF3221HrdMpYEZYxzJwOkpdJkAjomPZEEjLdw5EeeaPtAiqlSADkLHK2vRLpPiCcjeJ5+60VqP2mDjbqsdNu7Z18jzR4GWKm+M7WPjY88loabJFGhAcBcZcx/fkhoVxuidSO9ME2mxGtj5Pr5JlVpI+ccPNZ6eoOHfymN78FLKTG03HvwVUjHnwzQOqkCRePGOS5W1/+hYwD/IkWAMQOOicISm6QnJR7Nu1sN2gxeQfa607O+GS6PtNzwj+1z/qG3tLcSSR4Zgrg7f9UJbulxOcTPU6raGGWTRMsiievADhvNIIImRcGeyl/wAm6NIPvC8//wCa+u40nm2LJ0F933XXJBd9v4m94vPsoyYZY5OLHDIpxtGjaaQab535TopSP3ZzjKXtFOQ0xNpGtsxrb0SqtTDUX8YWaVlNj3NvMXnGBJGU66dFQ+xwGsm5Nri0+FkD2ySRIwtOuXinzNid7p3mixiKteN7xiOFo6hXTpSZ/XHJFtFOecdhZm1DG7nrKfaF12bXbQGjM46e+Ca10xcZx8rK+sYwk55CeqdRdaIA094U+BoYKsY+iizuLJu5s8XCeqiumGjPiTkinp793QudETy8lYZaO+7p35MhNXUXvB4C0+yKn+WeABHumluJA4xy/RWYg70iwz8DCrsRqdbnIMpmyvBIJzwthbC/XwSm3t33inUSZUFBOdEjilVD0Iw4Xj3RCpf7he19bfKz7dTIIIzx8R30TXdAzWH4nh35KNdhwOuiCg7EeHgo0Xgae4SVjDrMnePdoQtO8LHP9QiJMnlIShI5XlLwAwm44z6IH1iW2xwMZWx8Qo/AePfigofaYjGOyhMB7as9R/YWPaGEvEmATY34WWmpTIM5CMPPvgjcQRyP7QmBRZEQbRf2PFcLbnOFV0AwTMweV9IK9BUBxFo4+N0jaKAnWdPVXjlxCSszbDtY3YJvgZELe29s8clyfqGxPAluBxju6TsX1zdbun8mW4clXt8lygTyrTOj9Q+o/wANIxBe4kN8pJHC3kvF1HHe1M4Zpn1P6karsbZd6LX9O2cNvmc/hejjx+xC32zklL3ZUukXT2eo65BPA2H7WvZ/pxBvSYRwsfhaG1k+nWXLLLLwbqCMlT6a1pB/igTILJa4HkCR5FdJ+3tLsN0gRDhAPUYZom1ZF0dTZ2VLOE6HMcisXk5f2aRjXRopbQQ0QB8GLX8llq7OIk5QR6EcdeiDZtgfTk72804CMsb8cVta0buHQ/tZP4vTNO+wAcXQRGPCNOiY6sbDXQefBIhwOBtax8OVkW4ZkGMI04zGqmqYBvYSMxzsfHTmku/6j58eOYT3nQ3vlNpxt0WI1Q07rnGRe4TSvoASQXE6YicxdbRVBN5FuR6HxWIURJMi/mLHA5Jzswd2wH9SqlQkN/8Alb/uerb+iiyMqujMclE+Mh2voJ7J59whFT7R0nXQ88/BRxIi2BjyB+VdP8ogQZ8Rr5J+DIOo42EzrF+fikEw6YOEH59VocMzM/uPdJfeREgXn2REGaGibjKMtP0UYeAbGJxy6rM+zsTcSRlYgTYYwVqa7DPGQcVLQ0xs3nXp3kl1rjlZXc2JwPfl6qRnz9EDJSMYZ8EFQXysD5HLxR0SYgqmHDk7+vPNC8gG0GAVUSFTHfcRp79nwTXGPVS1QwG6WsUO/Ak5fKNwmD3dWG5ZHH0+EATeFo6o24nxWDaAQJE2tPfNaaTiWzngfHFDVDsJ7ryFW7gNFW7fuEZtee9UuwOd9X+pGm07pvEDgdeePgvF1KuWtzqSux9e2jek6m3K65uxUbb2Z8l7Hpoxx4+TPPztznxRNk2Ek7ziANF12tIGAIWRtTd/HxTaf1Ij/KeYSyOU3ZcFGCof/JCJlTikVK7ScYP+sHyhRpWLjrZqmdGjUK0tBx/Sw06nIdR7rVSfJiRwuPSVzyRaZ0Nk2mQWnOya10W0wi3PyWCnAvjGPDVattbg4G0ZciflYNbNUyqpmBm4TjOH9q9ncScbgiRe6BlSYnEZkarSScsfCVL+hoJuz2tNicxzN0FdoIdhOfDv3VOvOV/ixRCoCMjpz0OmSlfZRl2W32kSGmATGGHlgmVKN5B88VZaL2z8OSMVAYELRvyKjBTbAgtm5vA1UWtwbN5J114qK9vwTRnJ3sr3I8ETGtaBFp5cvZYNuZUa0uZaPugc7+U+CdQ23f3cjGGeJnmq4fG10ZXujYRxShd1rREjhM+iE1SWyIxGZ0E+qVTrxVINpAjpOCSixtmtgExrgeHFMBEj+++aUwWHAeU/pMoC3VRYxrjgdce4QCmMNDn1+Ub80LNMbfCOQwmjdjjbWc/QJTQQSMo05cOKOq2YOMEn9o92RlgPCxSTHQZseKQapmCJ+JTqb72y90ogTPCEAUKmM99yiqPtLe9ChDLmTPqpWFjaCkIpx8+KWXwYAImYIyI7CNtPPw6/0j2g/bIxB/Sa7AOkDAJxPxfzhK+oGKTuXrl5ohUkWnFJ+oOP8TxMiJnSL+xSj/SG3o82NoYS5jiGyAAefY8VlpOG6YNgcdbrnfUKk1DGcei37OwtAaMdY9F7bxqEU/s86ORyk19ELpylW5qaXa+MKmsHRZ2aVYdCmmudohB0V/yrN7ZqtIy1dqAsbnkjpOLgY54Afta2tY/HFW3YoMQOh3T6QVXONVWyFGV9nPofV36knDuV6fYdtcGDfuw2BaJg5AjJed/+Ddcuj9N2rcduuux1iPfmozqE18UPFyj/AEzrloE2wi/kj2erJjCD5dwrfSLcLy2QdQUdFouJxvyMf0vNZ2DKlSHRr+kLokgYnSx0lWWb3+RB5cInvVAHR1spWhjtme7/ADi9pGZwul1qoE3Ei4BkH980VMk8QSOY15XRvZvfiRvCR/Rz5J3vYGMQ64JvxhRJe+o0wGtgf9jO+qi14Px/0mwatQADQ3Hx5pFXYpc1zCQcINwQLgcOaZtAnebwk99E2gyBGMW/fkqUqVoyqxWx/gN4XMT3yhFUpDfLsYEgcQD8lL2jaxT3hBP27wjMhxtqsex7cS8k2Bww4SBoVajJ3JE2ujtExJm1sdFbrXy0VMcCImxVtcMMoXOaDt6R3KUDBblJPp8lWc+iMC3EI6GXPLEeSovyMaefwheDB5IWEObMXxxwx+ULoAqYi4Bxvwt34Io8p/pLNQBwGo/rzVg88J6JMCTxTSybzaIWcC15+ETK558QkwHGzZ6qbwt3isrtrAkEE45zaJ6JzHbzYjKQI5J1Q7CcQ3hnosv1Mb1GoALlj46DBMZMXxByvjkmF3C3dkJ1JNCe1R82DhIOi7tI4EZhcn6lsZp1X0/9TA4g4HwhdHZftaG5juF9B6ipRUkeX6e1JpgVal7C2qJrzlB5o6jdIHeuaFtP+1zWqOmnZbQQbqyimyCUiim0TMrq7G4xdcwLdsjuKzy7Q4aG7VAxWGvtNOLG63uphwM4LmbRsFKYmDoDdTi4+bCbkujq/Rfqzqk04JABM6f3gu4MJAywwWD6V/GwAMOIBNscYmMbg3XSL8O40XFma5/FUdOO+O2ZnVLzMTIv4RIzkIgYAm/d+qa6mCCCJ9+cJdeiYscCSAetpWd2WJ2iru4Z89MkplUggXAIkGcDoVzNl+pgksfvWywjQc7LoUy47plsTcG5xseC3eNw0zNS5dGx2wB/3EwYEiRkI04KLV/KNFFz85fppSObUH3T06Y/CY2MM7FBUbYcD6QrBBMrTwZC61KTxi374fCz0NiDTEWxIiYzkHmtrou7MDyJHwpEg8cVpy1RNbE0wQZxE24TrzK0hyWxkNLTfHGOK51Ta3McIEi+9GUWw5hHHn0DdHXZPPv1R0zMnj2Vl2Xaw8WymRxxA9U+kYBWco1opMNgvf8AV0unSDSb2MeOCa8SLhA9loGt54Skhiq9InDI+WKZhAzggcbI8SJ7wVH8gcuaYCASWyQZsjoMDQZOJ18FesTcz7W8io5pItw54n2QxEp7MBJ1z8PhMouFog28u7IKVUmRpayoNiOUX16Jf6Me5wLrZYhIqGAMT3iowH8jjHPl4IWVL8xyGhSrygOZ/wCg2Brg2rEOBjmDceF/FcVxhei+sMmkeBDvAwfVeaf4r0fTtuCs58lJ6CZWBFwYRGu0wG2S4QuABldFJmVs1N8slTqaUx6bTq5RyUNNFp2U1yZQqXRgA4q/4WmRhxUtoqmZ9q2x7vtp2vcqUdnpizqv3cWSOU4rdR2CAAIPIo6myNEEtwOmKXuRXxRPBvbN30V5FNzSBZxuD9uAIg9ZW+k6+6TJGtpBmD7LFsGwANLR+LrgzeC2MswQRK2txFhOAOIiBjpmuHJTkzqjdBh0PLRiL44g4WyzCKnVuZxByVfxzcY/j0xC59SoWVJAsRedcL+KyUeXRd0L2rYR/JvXxBg8IuYT9mptlzS22o0JwkGRHBMaN4gm1v1BS30mtIIMTOXcK+V6Yq8gVXAEgF0ch7qkk14xmf8A+SfRRaUyLNtpn+gpTp/djeSPKysxhkceuCz1atxxk9VmhD6RxHDTmqfSA5GfMXSt0yTMTbkSMuoCaG2Ax7lN6AougYC9vX4XLoP/ACmd5jo5g6yuh/Jl+Q8Iwj1KzVdkJJcIkxIv4+HotIOtMllUaIDiRIJgk4XE3cI4lbqe2N3RvEA4GbCb59CsOz0yCSYtvHgQcvGfBamHdMgTwHgUTpvY1o20qwcJa4EYWIIteLcEU+p9PlYW1yDezTxzBjvktdOtIMYg/pZNUUmHUN4S6eV8o58U0skHik0RFuCjwMKST5eRPsFC306yJ/aFrbz3iiqVMOd/lOvAimxJVERjcKgy4VhnfHFIYJqRHfeaY9vyEqq3USD8JI+pNMxpF7FVTfQrHV6e+CNZHC4I9CvL1NnLHOByPiNV6ahtgOPtyXn/AKkHF5JEXtpGS6fT2m0zPJXZlIVPZaUQCIldhj2ZQbaImuHXyQVbpX8hC2UbRg5UzZ/LZUdvdY6YLH/ImU6gR7Vdj9yzo0/q4gzN40j0W/ZfrLT/AJAY2+F5yVbB0UT9PBlRzSPbbPtAdZuf3WB0uJwGC1BpE2g815DYNkqkj+PeH/Vw3qc16snC99V5efGovTO3HJtbGONrRI9ZlZtoH3A45HgmE3752V1wC24WS0zRgU5IvY3uhrUCRYiwngewUQeBcaxGSXXcYzGcQJjPmhdh4A/nYLBg6gz6qJIYcpIyz81FpSJsdUq4cEFWpPLgmgYBIe0jlGAFyRNihUQFspFxyjvomileZuex5+qzbIyCbiE8EeaJd6BBbx0zsenyqoVJBR1BAmYvKGmZ+VPgYTqItOXujCzfyxlab+iM3Mib24c/FFMC3t34AuJ+4cL3HVHU2bdaSLk9MBnHNTZmxvTc+MhG0xvTgTbh3cov6GI2Wu5rfvsOtua0SCN4EHkZ/tLrtBHj1WelsgBJba82wyOHgjTVgbS6CrqOAbfDv4WWptO7EnH8ovGqwfWK4cGQbX9kQxuTSE3RqrfVWtsPu5IW/WG5COZsuJKsldfsRM+bOy76q0zh4YpLtppGJpjmItyXMaEW+msSXQcjqN2FrvuY6RpofUYpdWmYINtRl0KybJtRY6R1GXVd3ZqrKoi04xNxqs58ov8AClTOI/ZIt35rJVoEYrt1tj3TjHp4aLJWrFlntt/sMPJXDI30TKP2cYgc0moy665o03m26TwO674Ky1tgGAcWnRwjzC64ZFezmljdHNe1N2PZS9waMSQOF7JlXY3txB5i48lr/wDOU5rDgtsmWoOSZjDH80mjuUf/AC9FrZcXO6+dgtNPYqbBIYLYGPu0uStZfZZ90jHXHhf2XhvLOfbPVUIx6Q946c0mtTJIOMDC2No9CiDZAuIjjmOPNE5swNAI6ZeChOiuwK7/ALd4i4Hhe6qhUEzlj3wVvGAJsRe3ullwAAI/G2tjfPLBNK0JjWOyHfNZqtSd5aaj4DeKxbQxzTMwe/BOC2D6F/8A0NFpb1En0URVjc/aDx3R8K1tSI2Ndw71UedEsO+1ELj1WdCM9EGXWsSSFo3p9clkoS2SDMScszPyn0af3mMMfHvzWsluxIc2pIAzi9knZju8T7I6f5DMg35EeeSeaIm2JJlZuloYFanvOi2s+3ohNTdyt38o6zSCJEGw8rclnFTeH/JwPI/2hLQ2ahMT7crJriIvh38oGEiQMLKPcC2L4kccB7KKsYVWCIz+QgpjTuykWB77shDoGn6Pwl+ALrNGGoxwiPdYdu2Vzg0tEkSDHT9rV9RqONBxa6HWuOYnHC0+KdsX4X9O9FtFuKUv0l03R511Jw/xPGx80IfC9SWRhb9pNXZhUBDhNrai2I6rVeoXlEOH0edZWlEAh2/YTSdHdwk06xHFdVJq4mV06ZoKdSfEQb+CVvAoWVFDVou6PQbFtwqfa/8ALI6/tFW2fLyyXC38F29g24PG678suMLlnjcdo1TvTOTtH02+9TMHT4WYbYRZ4nmvQVqMH39lg23YmvH3DrmPkLWGVPUjOUK2jLSqMdgd06E26HJW2oabpgTyF+RwKxbRsZZxGRRbP9QIG677m6HJbcLVraI5fZ3dk+tgn7rEd+q3vqhwBaR6rzQotfem6/8Aq7HocUAruYYO8081zywRb+Josj8npnki5GXIi2NkymSRjdcjZvrhdZ/3DVuIjgccMl1aYk3Hr7LmnjcdNG8Wn0MrNJmLce+qzufg3XU/rFPqGySWWnEqIjZbHyBA4jNZ9skQWgRhGHeSa2kGiGndBk4apVUmIOMeitd6JfQhtxkOZMqK5Ki0EGRIscQgZU+0g4gXUqv3TZCWzfDX4QkQL2XGDyOHBaHe3osrm7ru4/S0hhA8Crl9iRTqRxkk5eK0UXnA3WemftPPyTY7Gl4WckUh+0Vft3TJkW1xHtK5+yiCQMATE4wb3Ws3aL59jksv8IDpabxafTzKcemgfZqqgi+OvLsprHDCPPz8EDRrz5z2VVOngc878BdRWhh3Az6quByjvyVObI4jNE7LjzUjOd9bpE0ratBxnE+4HitP06pFNtsLHLW/oq2qdxxxwkevfBHsjvtvfAX07K2bvHX6Qlux9V9lKbvuSS4zGfeCtjjPHmsmtFDtqZ9szeLiBBifS649bYAXAltnA4ECDkdCutv7zS3mOkftIDJ3QcsxgrhJwBpM5o+jPFw8OthuxppKyVKUcCLFehYeNvbKOC879RrbtZ2ESJ8AunFOU20zKaUUAJmyfSrQRqkOycFBqVu1ZCZ3dn20PO6bHnimup2nsLgg3EG82K7my7SXt/6GPHj8rkyY+O0bRdiq1CbEdNeS4+1fTM2Y6ZdF6BojHCfAqO2eZyI8ClDK4ClBS7PLU3wdDmt7PqFoe0PbxxHI5LTt/wBMBuBfz6Li1mFp4Lsi45TF3A7Gy7HTc4OY60yWkwehzXdLiNY4LxVPaIwK9F9Eruc1zjhNvf2WHqMTSts0w5E9I6DonCM7cM0TTilkb3T0OiIMM45YZdhcDOgqZEA2Si4dcOyjLhN5GXOeylUgB49wqSEK3hq5RMcy9nDzCiuxUIq0hvdfj3V0T5eht8KKLTwZWDtF4PeoTKVWWgqKKq0Fidm2qHFv/UDqtG7cmFFEpqmNPRHSMMpBE8r+asGQDy9QoooHYdSrGAnWT1RzMRz8VFFPgdll1jCjm2lWopHYmo8fcMLGeClBv249Y6qKK60IMNkh3eCp1yRobqKKfIWGwXtyQVmQeqiildjAL4M5rzX1YzWfzUUXf6T+jm9R/InYq8GDgVtdZRRdWaKUjPFJ8SmG6fs21mm6R1UUWLSejZNnoGNDgCMHD2/tC0Xib5Hhp6K1FwV2b2W6nvCc1ztp+n7xj/LyI4qKJRk1tA1Zx2/TRvCcJuM+IXqWBrWjdaA0xa8C+iii2zzcqsjFFR6CZTidNEttT7onOPESoouaO+zVsqsBHBLa28dVSia6BkNIm6iiiOTA/9k="/>
          <p:cNvSpPr>
            <a:spLocks noChangeAspect="1" noChangeArrowheads="1"/>
          </p:cNvSpPr>
          <p:nvPr/>
        </p:nvSpPr>
        <p:spPr bwMode="auto">
          <a:xfrm>
            <a:off x="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5304" name="Picture 8" descr="http://t2.gstatic.com/images?q=tbn:ANd9GcTHV4yOMo6Q9cToQ4CvKYQvH4V0lapNjpd8SR0JRjsu82YURCmeSg"/>
          <p:cNvPicPr>
            <a:picLocks noChangeAspect="1" noChangeArrowheads="1"/>
          </p:cNvPicPr>
          <p:nvPr/>
        </p:nvPicPr>
        <p:blipFill>
          <a:blip r:embed="rId3" cstate="print"/>
          <a:srcRect/>
          <a:stretch>
            <a:fillRect/>
          </a:stretch>
        </p:blipFill>
        <p:spPr bwMode="auto">
          <a:xfrm>
            <a:off x="1676400" y="3124200"/>
            <a:ext cx="2799943" cy="328993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Diocletian</a:t>
            </a:r>
            <a:endParaRPr lang="en-US" dirty="0"/>
          </a:p>
        </p:txBody>
      </p:sp>
      <p:sp>
        <p:nvSpPr>
          <p:cNvPr id="3" name="Content Placeholder 2"/>
          <p:cNvSpPr>
            <a:spLocks noGrp="1"/>
          </p:cNvSpPr>
          <p:nvPr>
            <p:ph idx="1"/>
          </p:nvPr>
        </p:nvSpPr>
        <p:spPr>
          <a:xfrm>
            <a:off x="4038600" y="1600200"/>
            <a:ext cx="4648200" cy="4709160"/>
          </a:xfrm>
        </p:spPr>
        <p:txBody>
          <a:bodyPr/>
          <a:lstStyle/>
          <a:p>
            <a:pPr>
              <a:buNone/>
            </a:pPr>
            <a:r>
              <a:rPr lang="en-US" dirty="0" smtClean="0"/>
              <a:t>Diocletian: ruled with an iron fist but double the army, set prices which fixed inflation, claim his ancestors were Gods, divided the empire into east and west.  Sadly after he retired civil war broke out.</a:t>
            </a:r>
          </a:p>
          <a:p>
            <a:pPr>
              <a:buNone/>
            </a:pPr>
            <a:endParaRPr lang="en-US" dirty="0"/>
          </a:p>
        </p:txBody>
      </p:sp>
      <p:pic>
        <p:nvPicPr>
          <p:cNvPr id="4" name="Picture 8" descr="http://t2.gstatic.com/images?q=tbn:ANd9GcTHV4yOMo6Q9cToQ4CvKYQvH4V0lapNjpd8SR0JRjsu82YURCmeSg"/>
          <p:cNvPicPr>
            <a:picLocks noChangeAspect="1" noChangeArrowheads="1"/>
          </p:cNvPicPr>
          <p:nvPr/>
        </p:nvPicPr>
        <p:blipFill>
          <a:blip r:embed="rId2" cstate="print"/>
          <a:srcRect/>
          <a:stretch>
            <a:fillRect/>
          </a:stretch>
        </p:blipFill>
        <p:spPr bwMode="auto">
          <a:xfrm>
            <a:off x="1143000" y="2057400"/>
            <a:ext cx="2799943" cy="328993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Constantine</a:t>
            </a:r>
            <a:endParaRPr lang="en-US" dirty="0"/>
          </a:p>
        </p:txBody>
      </p:sp>
      <p:sp>
        <p:nvSpPr>
          <p:cNvPr id="3" name="Content Placeholder 2"/>
          <p:cNvSpPr>
            <a:spLocks noGrp="1"/>
          </p:cNvSpPr>
          <p:nvPr>
            <p:ph idx="1"/>
          </p:nvPr>
        </p:nvSpPr>
        <p:spPr>
          <a:xfrm>
            <a:off x="457200" y="1600200"/>
            <a:ext cx="5029200" cy="4709160"/>
          </a:xfrm>
        </p:spPr>
        <p:txBody>
          <a:bodyPr>
            <a:normAutofit lnSpcReduction="10000"/>
          </a:bodyPr>
          <a:lstStyle/>
          <a:p>
            <a:pPr>
              <a:buNone/>
            </a:pPr>
            <a:r>
              <a:rPr lang="en-US" dirty="0" smtClean="0"/>
              <a:t>Constantine was able to regain control over west and then east restoring order to Rome: he moved the capital to Byzantine which was in the middle of east and west and later rename Constantinople. After his death the empire would be divided again with the west crumbling</a:t>
            </a:r>
          </a:p>
          <a:p>
            <a:pPr>
              <a:buNone/>
            </a:pPr>
            <a:endParaRPr lang="en-US" dirty="0"/>
          </a:p>
        </p:txBody>
      </p:sp>
      <p:pic>
        <p:nvPicPr>
          <p:cNvPr id="4" name="Picture 2" descr="http://t3.gstatic.com/images?q=tbn:ANd9GcQQ5WiGv81AEWiUzHKSkruHsEc4z0hTRKDIwdnKrdQs6-qsnwFe"/>
          <p:cNvPicPr>
            <a:picLocks noChangeAspect="1" noChangeArrowheads="1"/>
          </p:cNvPicPr>
          <p:nvPr/>
        </p:nvPicPr>
        <p:blipFill>
          <a:blip r:embed="rId2" cstate="print"/>
          <a:srcRect/>
          <a:stretch>
            <a:fillRect/>
          </a:stretch>
        </p:blipFill>
        <p:spPr bwMode="auto">
          <a:xfrm>
            <a:off x="5943600" y="2057400"/>
            <a:ext cx="2743200" cy="364720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of Rome</a:t>
            </a:r>
            <a:endParaRPr lang="en-US" dirty="0"/>
          </a:p>
        </p:txBody>
      </p:sp>
      <p:sp>
        <p:nvSpPr>
          <p:cNvPr id="3" name="Content Placeholder 2"/>
          <p:cNvSpPr>
            <a:spLocks noGrp="1"/>
          </p:cNvSpPr>
          <p:nvPr>
            <p:ph idx="1"/>
          </p:nvPr>
        </p:nvSpPr>
        <p:spPr>
          <a:xfrm>
            <a:off x="457200" y="1600200"/>
            <a:ext cx="6019800" cy="4709160"/>
          </a:xfrm>
        </p:spPr>
        <p:txBody>
          <a:bodyPr/>
          <a:lstStyle/>
          <a:p>
            <a:pPr>
              <a:buNone/>
            </a:pPr>
            <a:r>
              <a:rPr lang="en-US" dirty="0" smtClean="0">
                <a:solidFill>
                  <a:srgbClr val="FFC000"/>
                </a:solidFill>
              </a:rPr>
              <a:t>Why did the Western Empire crumble? </a:t>
            </a:r>
          </a:p>
          <a:p>
            <a:pPr>
              <a:buNone/>
            </a:pPr>
            <a:endParaRPr lang="en-US" dirty="0" smtClean="0"/>
          </a:p>
          <a:p>
            <a:pPr marL="651510" indent="-514350">
              <a:buAutoNum type="arabicParenR"/>
            </a:pPr>
            <a:r>
              <a:rPr lang="en-US" dirty="0" smtClean="0"/>
              <a:t>German invading; due to the Huns (Mongols) </a:t>
            </a:r>
          </a:p>
          <a:p>
            <a:pPr marL="651510" indent="-514350">
              <a:buAutoNum type="arabicParenR"/>
            </a:pPr>
            <a:r>
              <a:rPr lang="en-US" dirty="0" smtClean="0"/>
              <a:t>Attila the Hun became a direct threat waging war but never able to take Constantinople 3) No emperor to rule. Pg. 177</a:t>
            </a:r>
          </a:p>
          <a:p>
            <a:pPr>
              <a:buNone/>
            </a:pPr>
            <a:endParaRPr lang="en-US" dirty="0"/>
          </a:p>
        </p:txBody>
      </p:sp>
      <p:pic>
        <p:nvPicPr>
          <p:cNvPr id="56322" name="Picture 2" descr="http://t2.gstatic.com/images?q=tbn:ANd9GcQehRGU-0yvcEJ4pcH6HYVZ6Sh-kTa4PYvFg2ZP6BWPHQILr9lC6Q"/>
          <p:cNvPicPr>
            <a:picLocks noChangeAspect="1" noChangeArrowheads="1"/>
          </p:cNvPicPr>
          <p:nvPr/>
        </p:nvPicPr>
        <p:blipFill>
          <a:blip r:embed="rId2" cstate="print"/>
          <a:srcRect/>
          <a:stretch>
            <a:fillRect/>
          </a:stretch>
        </p:blipFill>
        <p:spPr bwMode="auto">
          <a:xfrm>
            <a:off x="6477000" y="2362200"/>
            <a:ext cx="2254981" cy="28956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of Rome</a:t>
            </a:r>
            <a:endParaRPr lang="en-US" dirty="0"/>
          </a:p>
        </p:txBody>
      </p:sp>
      <p:sp>
        <p:nvSpPr>
          <p:cNvPr id="3" name="Content Placeholder 2"/>
          <p:cNvSpPr>
            <a:spLocks noGrp="1"/>
          </p:cNvSpPr>
          <p:nvPr>
            <p:ph idx="1"/>
          </p:nvPr>
        </p:nvSpPr>
        <p:spPr>
          <a:xfrm>
            <a:off x="457200" y="1600200"/>
            <a:ext cx="4876800" cy="4709160"/>
          </a:xfrm>
        </p:spPr>
        <p:txBody>
          <a:bodyPr>
            <a:normAutofit fontScale="92500"/>
          </a:bodyPr>
          <a:lstStyle/>
          <a:p>
            <a:r>
              <a:rPr lang="en-US" sz="3600" dirty="0" smtClean="0"/>
              <a:t>The East on the other hand became known as the </a:t>
            </a:r>
            <a:r>
              <a:rPr lang="en-US" sz="3600" dirty="0" smtClean="0">
                <a:solidFill>
                  <a:srgbClr val="FFC000"/>
                </a:solidFill>
              </a:rPr>
              <a:t>Byzantine </a:t>
            </a:r>
            <a:r>
              <a:rPr lang="en-US" sz="3600" dirty="0" smtClean="0"/>
              <a:t>and did great until 1453 when they fell to the Ottoman Empire Turks, Arabs, and European Crusades.</a:t>
            </a:r>
          </a:p>
          <a:p>
            <a:pPr>
              <a:buNone/>
            </a:pPr>
            <a:endParaRPr lang="en-US" dirty="0"/>
          </a:p>
        </p:txBody>
      </p:sp>
      <p:pic>
        <p:nvPicPr>
          <p:cNvPr id="60418" name="Picture 2" descr="http://t0.gstatic.com/images?q=tbn:ANd9GcRLO2EwUE8wCPX-LD3xBdVsxqdWP4mMewXamtqa2KCgJChur9Ke"/>
          <p:cNvPicPr>
            <a:picLocks noChangeAspect="1" noChangeArrowheads="1"/>
          </p:cNvPicPr>
          <p:nvPr/>
        </p:nvPicPr>
        <p:blipFill>
          <a:blip r:embed="rId2" cstate="print"/>
          <a:srcRect/>
          <a:stretch>
            <a:fillRect/>
          </a:stretch>
        </p:blipFill>
        <p:spPr bwMode="auto">
          <a:xfrm>
            <a:off x="6019800" y="2286000"/>
            <a:ext cx="2475533" cy="304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Rome Left Us…</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sz="3600" dirty="0" smtClean="0"/>
              <a:t>Roman’s last impact on the world: Art, mosaics, paintings, aqueducts (brought water into towns) literature, philosophy, government (509 B.C influenced us in 1776) Latin language, Christianity, Architectural structures and bridges, (Coliseum) system of laws (equality, need to be proved guilty etc)  </a:t>
            </a:r>
          </a:p>
          <a:p>
            <a:pPr>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t1.gstatic.com/images?q=tbn:ANd9GcR4Yt_L_uX1COkxo781nNNn35u7xwtqCc_36Xjq3rASdPHKwUFMJw"/>
          <p:cNvPicPr>
            <a:picLocks noChangeAspect="1" noChangeArrowheads="1"/>
          </p:cNvPicPr>
          <p:nvPr/>
        </p:nvPicPr>
        <p:blipFill>
          <a:blip r:embed="rId2" cstate="print"/>
          <a:srcRect/>
          <a:stretch>
            <a:fillRect/>
          </a:stretch>
        </p:blipFill>
        <p:spPr bwMode="auto">
          <a:xfrm>
            <a:off x="6705600" y="457200"/>
            <a:ext cx="1676400" cy="1917384"/>
          </a:xfrm>
          <a:prstGeom prst="rect">
            <a:avLst/>
          </a:prstGeom>
          <a:noFill/>
        </p:spPr>
      </p:pic>
      <p:pic>
        <p:nvPicPr>
          <p:cNvPr id="62468" name="Picture 4" descr="http://t3.gstatic.com/images?q=tbn:ANd9GcQ2m0u3MYh9Y2VnN2K1FYzcZamb8pkR7X3AkvASIRxNzobYmUt3"/>
          <p:cNvPicPr>
            <a:picLocks noChangeAspect="1" noChangeArrowheads="1"/>
          </p:cNvPicPr>
          <p:nvPr/>
        </p:nvPicPr>
        <p:blipFill>
          <a:blip r:embed="rId3" cstate="print"/>
          <a:srcRect/>
          <a:stretch>
            <a:fillRect/>
          </a:stretch>
        </p:blipFill>
        <p:spPr bwMode="auto">
          <a:xfrm>
            <a:off x="3810000" y="457200"/>
            <a:ext cx="2209800" cy="3590926"/>
          </a:xfrm>
          <a:prstGeom prst="rect">
            <a:avLst/>
          </a:prstGeom>
          <a:noFill/>
        </p:spPr>
      </p:pic>
      <p:pic>
        <p:nvPicPr>
          <p:cNvPr id="62470" name="Picture 6" descr="http://t3.gstatic.com/images?q=tbn:ANd9GcTioCTYS7PhVBEzZjJeeyWPkU2wMUIKc9XgAowhFP9i0payAMBDQg"/>
          <p:cNvPicPr>
            <a:picLocks noChangeAspect="1" noChangeArrowheads="1"/>
          </p:cNvPicPr>
          <p:nvPr/>
        </p:nvPicPr>
        <p:blipFill>
          <a:blip r:embed="rId4" cstate="print"/>
          <a:srcRect/>
          <a:stretch>
            <a:fillRect/>
          </a:stretch>
        </p:blipFill>
        <p:spPr bwMode="auto">
          <a:xfrm>
            <a:off x="381000" y="381000"/>
            <a:ext cx="2848464" cy="2133600"/>
          </a:xfrm>
          <a:prstGeom prst="rect">
            <a:avLst/>
          </a:prstGeom>
          <a:noFill/>
        </p:spPr>
      </p:pic>
      <p:pic>
        <p:nvPicPr>
          <p:cNvPr id="62472" name="Picture 8" descr="http://t3.gstatic.com/images?q=tbn:ANd9GcR2n9dy-yLZFevVPO-0PmR-_gdB25nT0VbYuwXnJr5JL2bY5jalpg"/>
          <p:cNvPicPr>
            <a:picLocks noChangeAspect="1" noChangeArrowheads="1"/>
          </p:cNvPicPr>
          <p:nvPr/>
        </p:nvPicPr>
        <p:blipFill>
          <a:blip r:embed="rId5" cstate="print"/>
          <a:srcRect/>
          <a:stretch>
            <a:fillRect/>
          </a:stretch>
        </p:blipFill>
        <p:spPr bwMode="auto">
          <a:xfrm>
            <a:off x="6248400" y="2590800"/>
            <a:ext cx="2628900" cy="1743076"/>
          </a:xfrm>
          <a:prstGeom prst="rect">
            <a:avLst/>
          </a:prstGeom>
          <a:noFill/>
        </p:spPr>
      </p:pic>
      <p:pic>
        <p:nvPicPr>
          <p:cNvPr id="62474" name="Picture 10" descr="http://t3.gstatic.com/images?q=tbn:ANd9GcQgNc723x4wPMAnYAopKvmgqrmIxmAbEPOWbm2clJ9C5yuqpV8j6Q"/>
          <p:cNvPicPr>
            <a:picLocks noChangeAspect="1" noChangeArrowheads="1"/>
          </p:cNvPicPr>
          <p:nvPr/>
        </p:nvPicPr>
        <p:blipFill>
          <a:blip r:embed="rId6" cstate="print"/>
          <a:srcRect/>
          <a:stretch>
            <a:fillRect/>
          </a:stretch>
        </p:blipFill>
        <p:spPr bwMode="auto">
          <a:xfrm>
            <a:off x="381000" y="2743200"/>
            <a:ext cx="2783392" cy="1828800"/>
          </a:xfrm>
          <a:prstGeom prst="rect">
            <a:avLst/>
          </a:prstGeom>
          <a:noFill/>
        </p:spPr>
      </p:pic>
      <p:pic>
        <p:nvPicPr>
          <p:cNvPr id="62476" name="Picture 12" descr="http://t3.gstatic.com/images?q=tbn:ANd9GcTLudw_XjBjnJwFr-SKCyIBgO8L5PBZwOHNKgChPkPUB8b7K4Q4Lw"/>
          <p:cNvPicPr>
            <a:picLocks noChangeAspect="1" noChangeArrowheads="1"/>
          </p:cNvPicPr>
          <p:nvPr/>
        </p:nvPicPr>
        <p:blipFill>
          <a:blip r:embed="rId7" cstate="print"/>
          <a:srcRect/>
          <a:stretch>
            <a:fillRect/>
          </a:stretch>
        </p:blipFill>
        <p:spPr bwMode="auto">
          <a:xfrm>
            <a:off x="3733800" y="4419600"/>
            <a:ext cx="2219325" cy="2057401"/>
          </a:xfrm>
          <a:prstGeom prst="rect">
            <a:avLst/>
          </a:prstGeom>
          <a:noFill/>
        </p:spPr>
      </p:pic>
      <p:pic>
        <p:nvPicPr>
          <p:cNvPr id="62478" name="Picture 14" descr="http://t3.gstatic.com/images?q=tbn:ANd9GcTjaKhv_AZDbuPabNtNLoLmUaqihxa3lc_4uM_ocop6z6T1nh1PRA"/>
          <p:cNvPicPr>
            <a:picLocks noChangeAspect="1" noChangeArrowheads="1"/>
          </p:cNvPicPr>
          <p:nvPr/>
        </p:nvPicPr>
        <p:blipFill>
          <a:blip r:embed="rId8" cstate="print"/>
          <a:srcRect/>
          <a:stretch>
            <a:fillRect/>
          </a:stretch>
        </p:blipFill>
        <p:spPr bwMode="auto">
          <a:xfrm>
            <a:off x="6400800" y="4495800"/>
            <a:ext cx="2190750" cy="2085976"/>
          </a:xfrm>
          <a:prstGeom prst="rect">
            <a:avLst/>
          </a:prstGeom>
          <a:noFill/>
        </p:spPr>
      </p:pic>
      <p:pic>
        <p:nvPicPr>
          <p:cNvPr id="62480" name="Picture 16" descr="http://t1.gstatic.com/images?q=tbn:ANd9GcSVqHRpamsypKvEHx4eQ5-L5eQCMlXFPM6L-ka2Qj1CcObw_w_yeg"/>
          <p:cNvPicPr>
            <a:picLocks noChangeAspect="1" noChangeArrowheads="1"/>
          </p:cNvPicPr>
          <p:nvPr/>
        </p:nvPicPr>
        <p:blipFill>
          <a:blip r:embed="rId9" cstate="print"/>
          <a:srcRect t="12355" b="16602"/>
          <a:stretch>
            <a:fillRect/>
          </a:stretch>
        </p:blipFill>
        <p:spPr bwMode="auto">
          <a:xfrm>
            <a:off x="990600" y="4724400"/>
            <a:ext cx="1857375" cy="17526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http://booksofart.com/wp-content/gallery/roman-art/roman-art-02.jpg"/>
          <p:cNvPicPr>
            <a:picLocks noChangeAspect="1" noChangeArrowheads="1"/>
          </p:cNvPicPr>
          <p:nvPr/>
        </p:nvPicPr>
        <p:blipFill>
          <a:blip r:embed="rId2" cstate="print"/>
          <a:srcRect/>
          <a:stretch>
            <a:fillRect/>
          </a:stretch>
        </p:blipFill>
        <p:spPr bwMode="auto">
          <a:xfrm>
            <a:off x="990600" y="838200"/>
            <a:ext cx="7093691" cy="5029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Early Republic Power Struggles</a:t>
            </a:r>
            <a:endParaRPr lang="en-US" dirty="0"/>
          </a:p>
        </p:txBody>
      </p:sp>
      <p:sp>
        <p:nvSpPr>
          <p:cNvPr id="3" name="Content Placeholder 2"/>
          <p:cNvSpPr>
            <a:spLocks noGrp="1"/>
          </p:cNvSpPr>
          <p:nvPr>
            <p:ph idx="1"/>
          </p:nvPr>
        </p:nvSpPr>
        <p:spPr/>
        <p:txBody>
          <a:bodyPr>
            <a:normAutofit/>
          </a:bodyPr>
          <a:lstStyle/>
          <a:p>
            <a:r>
              <a:rPr lang="en-US" sz="3200" dirty="0" smtClean="0"/>
              <a:t>In early republic days two groups struggled for power:</a:t>
            </a:r>
          </a:p>
          <a:p>
            <a:pPr lvl="1"/>
            <a:r>
              <a:rPr lang="en-US" sz="3200" dirty="0" smtClean="0"/>
              <a:t> </a:t>
            </a:r>
            <a:r>
              <a:rPr lang="en-US" sz="3200" dirty="0" smtClean="0">
                <a:solidFill>
                  <a:srgbClr val="FFC000"/>
                </a:solidFill>
              </a:rPr>
              <a:t>The Patricians </a:t>
            </a:r>
            <a:r>
              <a:rPr lang="en-US" sz="3200" dirty="0" smtClean="0"/>
              <a:t>(wealthy landowners who held most of the power) </a:t>
            </a:r>
          </a:p>
          <a:p>
            <a:pPr lvl="1"/>
            <a:r>
              <a:rPr lang="en-US" sz="3200" dirty="0" smtClean="0">
                <a:solidFill>
                  <a:srgbClr val="FFC000"/>
                </a:solidFill>
              </a:rPr>
              <a:t>The Plebeians </a:t>
            </a:r>
            <a:r>
              <a:rPr lang="en-US" sz="3200" dirty="0" smtClean="0"/>
              <a:t>(farmers/merchants) who had the majority of the population.  </a:t>
            </a:r>
          </a:p>
          <a:p>
            <a:pPr lvl="1"/>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52160"/>
          </a:xfrm>
        </p:spPr>
        <p:txBody>
          <a:bodyPr/>
          <a:lstStyle/>
          <a:p>
            <a:pPr marL="548640" lvl="1" indent="-411480" algn="ctr">
              <a:buClr>
                <a:schemeClr val="tx1">
                  <a:shade val="95000"/>
                </a:schemeClr>
              </a:buClr>
              <a:buSzPct val="65000"/>
              <a:buNone/>
            </a:pPr>
            <a:r>
              <a:rPr lang="en-US" sz="3600" dirty="0" smtClean="0"/>
              <a:t>Plebeians were allowed to form their own assembly called the Tribunes; they protected their rights from unfair treatment.</a:t>
            </a:r>
          </a:p>
          <a:p>
            <a:pPr>
              <a:buNone/>
            </a:pPr>
            <a:endParaRPr lang="en-US" dirty="0"/>
          </a:p>
        </p:txBody>
      </p:sp>
      <p:pic>
        <p:nvPicPr>
          <p:cNvPr id="28674" name="Picture 2" descr="http://t0.gstatic.com/images?q=tbn:ANd9GcT-_h0h-3lH7op-edTBQdWU2GYYxJozgYT3rnEL_BAEyAopLYjU"/>
          <p:cNvPicPr>
            <a:picLocks noChangeAspect="1" noChangeArrowheads="1"/>
          </p:cNvPicPr>
          <p:nvPr/>
        </p:nvPicPr>
        <p:blipFill>
          <a:blip r:embed="rId2" cstate="print"/>
          <a:srcRect/>
          <a:stretch>
            <a:fillRect/>
          </a:stretch>
        </p:blipFill>
        <p:spPr bwMode="auto">
          <a:xfrm>
            <a:off x="2514600" y="3200400"/>
            <a:ext cx="4801875" cy="304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962400" cy="5257800"/>
          </a:xfrm>
        </p:spPr>
        <p:txBody>
          <a:bodyPr>
            <a:normAutofit fontScale="90000"/>
          </a:bodyPr>
          <a:lstStyle/>
          <a:p>
            <a:r>
              <a:rPr lang="en-US" dirty="0" smtClean="0"/>
              <a:t>A victory for the Plebeians was a set of written laws the twelve tables; giving them protection from the law.</a:t>
            </a:r>
            <a:br>
              <a:rPr lang="en-US" dirty="0" smtClean="0"/>
            </a:br>
            <a:endParaRPr lang="en-US" dirty="0"/>
          </a:p>
        </p:txBody>
      </p:sp>
      <p:pic>
        <p:nvPicPr>
          <p:cNvPr id="30722" name="Picture 2" descr="http://t2.gstatic.com/images?q=tbn:ANd9GcR31-qMauAldtxxmICHCCfvaQuV9VqKDwsKxAtDEgP8848ReVM9"/>
          <p:cNvPicPr>
            <a:picLocks noChangeAspect="1" noChangeArrowheads="1"/>
          </p:cNvPicPr>
          <p:nvPr/>
        </p:nvPicPr>
        <p:blipFill>
          <a:blip r:embed="rId2" cstate="print"/>
          <a:srcRect/>
          <a:stretch>
            <a:fillRect/>
          </a:stretch>
        </p:blipFill>
        <p:spPr bwMode="auto">
          <a:xfrm>
            <a:off x="4953000" y="1066800"/>
            <a:ext cx="3650195" cy="4419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Government</a:t>
            </a:r>
            <a:endParaRPr lang="en-US" dirty="0"/>
          </a:p>
        </p:txBody>
      </p:sp>
      <p:sp>
        <p:nvSpPr>
          <p:cNvPr id="3" name="Content Placeholder 2"/>
          <p:cNvSpPr>
            <a:spLocks noGrp="1"/>
          </p:cNvSpPr>
          <p:nvPr>
            <p:ph idx="1"/>
          </p:nvPr>
        </p:nvSpPr>
        <p:spPr>
          <a:xfrm>
            <a:off x="228600" y="1600200"/>
            <a:ext cx="5486400" cy="4709160"/>
          </a:xfrm>
        </p:spPr>
        <p:txBody>
          <a:bodyPr/>
          <a:lstStyle/>
          <a:p>
            <a:pPr algn="ctr">
              <a:buNone/>
            </a:pPr>
            <a:r>
              <a:rPr lang="en-US" dirty="0" smtClean="0"/>
              <a:t>In their government they had a consuls, like a king that controlled the army and government but limited terms, a senate with 300 members creating policy/laws and it times of crisis they could appoint a dictator with absolute power only lasting 6 months.</a:t>
            </a:r>
          </a:p>
          <a:p>
            <a:endParaRPr lang="en-US" dirty="0"/>
          </a:p>
        </p:txBody>
      </p:sp>
      <p:pic>
        <p:nvPicPr>
          <p:cNvPr id="31746" name="Picture 2" descr="http://t1.gstatic.com/images?q=tbn:ANd9GcTkD389-WEepKU7HBwExdfnj2kLAfq24TkwobQYddH4LPJoJ3g1CQ"/>
          <p:cNvPicPr>
            <a:picLocks noChangeAspect="1" noChangeArrowheads="1"/>
          </p:cNvPicPr>
          <p:nvPr/>
        </p:nvPicPr>
        <p:blipFill>
          <a:blip r:embed="rId2" cstate="print"/>
          <a:srcRect/>
          <a:stretch>
            <a:fillRect/>
          </a:stretch>
        </p:blipFill>
        <p:spPr bwMode="auto">
          <a:xfrm>
            <a:off x="5715000" y="2133600"/>
            <a:ext cx="2932351" cy="2971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Greatness of Rome</a:t>
            </a:r>
            <a:endParaRPr lang="en-US" dirty="0"/>
          </a:p>
        </p:txBody>
      </p:sp>
      <p:sp>
        <p:nvSpPr>
          <p:cNvPr id="3" name="Content Placeholder 2"/>
          <p:cNvSpPr>
            <a:spLocks noGrp="1"/>
          </p:cNvSpPr>
          <p:nvPr>
            <p:ph idx="1"/>
          </p:nvPr>
        </p:nvSpPr>
        <p:spPr>
          <a:xfrm>
            <a:off x="457200" y="1600200"/>
            <a:ext cx="4191000" cy="4709160"/>
          </a:xfrm>
        </p:spPr>
        <p:txBody>
          <a:bodyPr>
            <a:normAutofit lnSpcReduction="10000"/>
          </a:bodyPr>
          <a:lstStyle/>
          <a:p>
            <a:pPr algn="ctr">
              <a:buNone/>
            </a:pPr>
            <a:r>
              <a:rPr lang="en-US" sz="3600" dirty="0" smtClean="0"/>
              <a:t>Great value was placed on their military; land ownership was required to serve; organized into legions; key factor to their rise to greatness!</a:t>
            </a:r>
          </a:p>
          <a:p>
            <a:pPr>
              <a:buNone/>
            </a:pPr>
            <a:endParaRPr lang="en-US" dirty="0"/>
          </a:p>
        </p:txBody>
      </p:sp>
      <p:pic>
        <p:nvPicPr>
          <p:cNvPr id="32770" name="Picture 2" descr="http://t1.gstatic.com/images?q=tbn:ANd9GcSEkeShyNTwepSt1uDgW_gXnaj5pXNohYRCzH-eR13WLjXnfKOF"/>
          <p:cNvPicPr>
            <a:picLocks noChangeAspect="1" noChangeArrowheads="1"/>
          </p:cNvPicPr>
          <p:nvPr/>
        </p:nvPicPr>
        <p:blipFill>
          <a:blip r:embed="rId2" cstate="print"/>
          <a:srcRect/>
          <a:stretch>
            <a:fillRect/>
          </a:stretch>
        </p:blipFill>
        <p:spPr bwMode="auto">
          <a:xfrm>
            <a:off x="5181600" y="2362200"/>
            <a:ext cx="3309255" cy="2895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WEALTH</a:t>
            </a:r>
            <a:endParaRPr lang="en-US" dirty="0"/>
          </a:p>
        </p:txBody>
      </p:sp>
      <p:sp>
        <p:nvSpPr>
          <p:cNvPr id="3" name="Content Placeholder 2"/>
          <p:cNvSpPr>
            <a:spLocks noGrp="1"/>
          </p:cNvSpPr>
          <p:nvPr>
            <p:ph idx="1"/>
          </p:nvPr>
        </p:nvSpPr>
        <p:spPr/>
        <p:txBody>
          <a:bodyPr/>
          <a:lstStyle/>
          <a:p>
            <a:r>
              <a:rPr lang="en-US" dirty="0" smtClean="0"/>
              <a:t>The Roman Empire grew to increase their wealth!  There location in the Italian peninsular  helped them develop; because of its location it helped the Roman’s control the Mediterranean region $$$</a:t>
            </a:r>
            <a:endParaRPr lang="en-US" dirty="0"/>
          </a:p>
        </p:txBody>
      </p:sp>
      <p:pic>
        <p:nvPicPr>
          <p:cNvPr id="29698" name="Picture 2" descr="http://t0.gstatic.com/images?q=tbn:ANd9GcQfn3K23xhtMkVGaa074s6RYTKSSlR5atAGZP0Vo8SM7qlhe4raEg"/>
          <p:cNvPicPr>
            <a:picLocks noChangeAspect="1" noChangeArrowheads="1"/>
          </p:cNvPicPr>
          <p:nvPr/>
        </p:nvPicPr>
        <p:blipFill>
          <a:blip r:embed="rId2" cstate="print"/>
          <a:srcRect/>
          <a:stretch>
            <a:fillRect/>
          </a:stretch>
        </p:blipFill>
        <p:spPr bwMode="auto">
          <a:xfrm>
            <a:off x="5181600" y="3581400"/>
            <a:ext cx="2667000" cy="2667000"/>
          </a:xfrm>
          <a:prstGeom prst="rect">
            <a:avLst/>
          </a:prstGeom>
          <a:noFill/>
        </p:spPr>
      </p:pic>
      <p:sp>
        <p:nvSpPr>
          <p:cNvPr id="6" name="Right Arrow 5"/>
          <p:cNvSpPr/>
          <p:nvPr/>
        </p:nvSpPr>
        <p:spPr>
          <a:xfrm>
            <a:off x="1447800" y="3886200"/>
            <a:ext cx="3733800" cy="2057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76400" y="4419600"/>
            <a:ext cx="2971800" cy="954107"/>
          </a:xfrm>
          <a:prstGeom prst="rect">
            <a:avLst/>
          </a:prstGeom>
          <a:noFill/>
        </p:spPr>
        <p:txBody>
          <a:bodyPr wrap="square" rtlCol="0">
            <a:spAutoFit/>
          </a:bodyPr>
          <a:lstStyle/>
          <a:p>
            <a:r>
              <a:rPr lang="en-US" sz="2800" dirty="0" err="1" smtClean="0"/>
              <a:t>Mmmm</a:t>
            </a:r>
            <a:r>
              <a:rPr lang="en-US" sz="2800" dirty="0" smtClean="0"/>
              <a:t>….gold coins….</a:t>
            </a:r>
            <a:endParaRPr lang="en-US" sz="2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3379</TotalTime>
  <Words>1219</Words>
  <Application>Microsoft Office PowerPoint</Application>
  <PresentationFormat>On-screen Show (4:3)</PresentationFormat>
  <Paragraphs>84</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Apex</vt:lpstr>
      <vt:lpstr>The Roman Empire</vt:lpstr>
      <vt:lpstr>Romulus and Remus</vt:lpstr>
      <vt:lpstr>The Creation of a Republic</vt:lpstr>
      <vt:lpstr>Early Republic Power Struggles</vt:lpstr>
      <vt:lpstr>Slide 5</vt:lpstr>
      <vt:lpstr>A victory for the Plebeians was a set of written laws the twelve tables; giving them protection from the law. </vt:lpstr>
      <vt:lpstr>Roman Government</vt:lpstr>
      <vt:lpstr>Greatness of Rome</vt:lpstr>
      <vt:lpstr>WEALTH</vt:lpstr>
      <vt:lpstr>Rome Expands</vt:lpstr>
      <vt:lpstr>Rome Expands</vt:lpstr>
      <vt:lpstr>Rome Expands</vt:lpstr>
      <vt:lpstr>Punic Wars</vt:lpstr>
      <vt:lpstr>Punic Wars</vt:lpstr>
      <vt:lpstr>Roman Empire 70 BC</vt:lpstr>
      <vt:lpstr>Roman Problems</vt:lpstr>
      <vt:lpstr>Julius Caesar</vt:lpstr>
      <vt:lpstr>Julius Caesar </vt:lpstr>
      <vt:lpstr>Julius Caesar </vt:lpstr>
      <vt:lpstr>Slide 20</vt:lpstr>
      <vt:lpstr>After the death of Caesar</vt:lpstr>
      <vt:lpstr>Slide 22</vt:lpstr>
      <vt:lpstr>All Roads Lead to…ROME!</vt:lpstr>
      <vt:lpstr>Roman Life</vt:lpstr>
      <vt:lpstr>Slide 25</vt:lpstr>
      <vt:lpstr>Distribution of Wealth</vt:lpstr>
      <vt:lpstr>Christianity and Rome</vt:lpstr>
      <vt:lpstr>Christianity and Rome</vt:lpstr>
      <vt:lpstr>Constantine</vt:lpstr>
      <vt:lpstr>The Decline of Rome</vt:lpstr>
      <vt:lpstr>Rome Holds On</vt:lpstr>
      <vt:lpstr>Diocletian</vt:lpstr>
      <vt:lpstr>Constantine</vt:lpstr>
      <vt:lpstr>Fall of Rome</vt:lpstr>
      <vt:lpstr>Fall of Rome</vt:lpstr>
      <vt:lpstr>What Rome Left Us…</vt:lpstr>
      <vt:lpstr>Slide 37</vt:lpstr>
      <vt:lpstr>Slide 38</vt:lpstr>
    </vt:vector>
  </TitlesOfParts>
  <Company>OPSD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Roman Empire</dc:title>
  <dc:creator>zangle</dc:creator>
  <cp:lastModifiedBy>zangle</cp:lastModifiedBy>
  <cp:revision>204</cp:revision>
  <dcterms:created xsi:type="dcterms:W3CDTF">2012-10-11T13:40:36Z</dcterms:created>
  <dcterms:modified xsi:type="dcterms:W3CDTF">2013-09-23T13:58:51Z</dcterms:modified>
</cp:coreProperties>
</file>