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5" r:id="rId4"/>
    <p:sldId id="286" r:id="rId5"/>
    <p:sldId id="258" r:id="rId6"/>
    <p:sldId id="285" r:id="rId7"/>
    <p:sldId id="259" r:id="rId8"/>
    <p:sldId id="260" r:id="rId9"/>
    <p:sldId id="261" r:id="rId10"/>
    <p:sldId id="262" r:id="rId11"/>
    <p:sldId id="263" r:id="rId12"/>
    <p:sldId id="287" r:id="rId13"/>
    <p:sldId id="264" r:id="rId14"/>
    <p:sldId id="265" r:id="rId15"/>
    <p:sldId id="266" r:id="rId16"/>
    <p:sldId id="267" r:id="rId17"/>
    <p:sldId id="281" r:id="rId18"/>
    <p:sldId id="268" r:id="rId19"/>
    <p:sldId id="269" r:id="rId20"/>
    <p:sldId id="270" r:id="rId21"/>
    <p:sldId id="271" r:id="rId22"/>
    <p:sldId id="272" r:id="rId23"/>
    <p:sldId id="282" r:id="rId24"/>
    <p:sldId id="273" r:id="rId25"/>
    <p:sldId id="283" r:id="rId26"/>
    <p:sldId id="274" r:id="rId27"/>
    <p:sldId id="276" r:id="rId28"/>
    <p:sldId id="277" r:id="rId29"/>
    <p:sldId id="284" r:id="rId30"/>
    <p:sldId id="278"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C0803EE9-A54E-4AAC-B4E6-2EFAB0C35A6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803EE9-A54E-4AAC-B4E6-2EFAB0C35A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803EE9-A54E-4AAC-B4E6-2EFAB0C35A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803EE9-A54E-4AAC-B4E6-2EFAB0C35A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C0803EE9-A54E-4AAC-B4E6-2EFAB0C35A6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803EE9-A54E-4AAC-B4E6-2EFAB0C35A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803EE9-A54E-4AAC-B4E6-2EFAB0C35A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803EE9-A54E-4AAC-B4E6-2EFAB0C35A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803EE9-A54E-4AAC-B4E6-2EFAB0C35A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803EE9-A54E-4AAC-B4E6-2EFAB0C35A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10412F-28BB-433D-AF25-5EDB2DFB59CE}" type="datetimeFigureOut">
              <a:rPr lang="en-US" smtClean="0"/>
              <a:pPr/>
              <a:t>2/15/2013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803EE9-A54E-4AAC-B4E6-2EFAB0C35A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510412F-28BB-433D-AF25-5EDB2DFB59CE}" type="datetimeFigureOut">
              <a:rPr lang="en-US" smtClean="0"/>
              <a:pPr/>
              <a:t>2/15/2013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0803EE9-A54E-4AAC-B4E6-2EFAB0C35A6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23030" cy="1066800"/>
          </a:xfrm>
        </p:spPr>
        <p:txBody>
          <a:bodyPr/>
          <a:lstStyle/>
          <a:p>
            <a:r>
              <a:rPr lang="en-US" dirty="0" smtClean="0"/>
              <a:t>The </a:t>
            </a:r>
            <a:r>
              <a:rPr lang="en-US" dirty="0" smtClean="0"/>
              <a:t>French Revolution</a:t>
            </a:r>
            <a:endParaRPr lang="en-US" dirty="0"/>
          </a:p>
        </p:txBody>
      </p:sp>
      <p:sp>
        <p:nvSpPr>
          <p:cNvPr id="3" name="Subtitle 2"/>
          <p:cNvSpPr>
            <a:spLocks noGrp="1"/>
          </p:cNvSpPr>
          <p:nvPr>
            <p:ph type="subTitle" idx="1"/>
          </p:nvPr>
        </p:nvSpPr>
        <p:spPr>
          <a:xfrm>
            <a:off x="4114800" y="3429000"/>
            <a:ext cx="4343400" cy="1752600"/>
          </a:xfrm>
        </p:spPr>
        <p:txBody>
          <a:bodyPr/>
          <a:lstStyle/>
          <a:p>
            <a:r>
              <a:rPr lang="en-US" dirty="0" smtClean="0"/>
              <a:t>OPHS</a:t>
            </a:r>
          </a:p>
          <a:p>
            <a:r>
              <a:rPr lang="en-US" dirty="0" smtClean="0"/>
              <a:t>World History</a:t>
            </a:r>
            <a:endParaRPr lang="en-US" dirty="0" smtClean="0"/>
          </a:p>
          <a:p>
            <a:endParaRPr lang="en-US" dirty="0"/>
          </a:p>
        </p:txBody>
      </p:sp>
      <p:pic>
        <p:nvPicPr>
          <p:cNvPr id="29698" name="Picture 2" descr="http://jeunhotsang.com/blog/wp-content/uploads/2011/05/French-flag.png"/>
          <p:cNvPicPr>
            <a:picLocks noChangeAspect="1" noChangeArrowheads="1"/>
          </p:cNvPicPr>
          <p:nvPr/>
        </p:nvPicPr>
        <p:blipFill>
          <a:blip r:embed="rId2" cstate="print"/>
          <a:srcRect/>
          <a:stretch>
            <a:fillRect/>
          </a:stretch>
        </p:blipFill>
        <p:spPr bwMode="auto">
          <a:xfrm>
            <a:off x="685800" y="1828800"/>
            <a:ext cx="4283425" cy="4400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begins….</a:t>
            </a:r>
            <a:endParaRPr lang="en-US" dirty="0"/>
          </a:p>
        </p:txBody>
      </p:sp>
      <p:sp>
        <p:nvSpPr>
          <p:cNvPr id="3" name="Content Placeholder 2"/>
          <p:cNvSpPr>
            <a:spLocks noGrp="1"/>
          </p:cNvSpPr>
          <p:nvPr>
            <p:ph idx="1"/>
          </p:nvPr>
        </p:nvSpPr>
        <p:spPr>
          <a:xfrm>
            <a:off x="0" y="1600200"/>
            <a:ext cx="4419600" cy="4709160"/>
          </a:xfrm>
        </p:spPr>
        <p:txBody>
          <a:bodyPr>
            <a:normAutofit lnSpcReduction="10000"/>
          </a:bodyPr>
          <a:lstStyle/>
          <a:p>
            <a:r>
              <a:rPr lang="en-US" dirty="0"/>
              <a:t> Since this was all seen as the start of the revolution no one knew how the government would respond so they started gossiping, saying the government was going to start killing citizens.  So citizens started gathering weapons.</a:t>
            </a:r>
          </a:p>
          <a:p>
            <a:endParaRPr lang="en-US" dirty="0" smtClean="0"/>
          </a:p>
          <a:p>
            <a:endParaRPr lang="en-US" dirty="0"/>
          </a:p>
          <a:p>
            <a:endParaRPr lang="en-US" dirty="0"/>
          </a:p>
        </p:txBody>
      </p:sp>
      <p:pic>
        <p:nvPicPr>
          <p:cNvPr id="21506" name="Picture 2" descr="http://alphahistory.com/frenchrevolution/wp-content/uploads/2012/10/frenchrevolution.jpeg"/>
          <p:cNvPicPr>
            <a:picLocks noChangeAspect="1" noChangeArrowheads="1"/>
          </p:cNvPicPr>
          <p:nvPr/>
        </p:nvPicPr>
        <p:blipFill>
          <a:blip r:embed="rId2" cstate="print"/>
          <a:srcRect/>
          <a:stretch>
            <a:fillRect/>
          </a:stretch>
        </p:blipFill>
        <p:spPr bwMode="auto">
          <a:xfrm>
            <a:off x="4572000" y="1981200"/>
            <a:ext cx="4081936" cy="37814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begins….</a:t>
            </a:r>
            <a:endParaRPr lang="en-US" dirty="0"/>
          </a:p>
        </p:txBody>
      </p:sp>
      <p:sp>
        <p:nvSpPr>
          <p:cNvPr id="3" name="Content Placeholder 2"/>
          <p:cNvSpPr>
            <a:spLocks noGrp="1"/>
          </p:cNvSpPr>
          <p:nvPr>
            <p:ph idx="1"/>
          </p:nvPr>
        </p:nvSpPr>
        <p:spPr>
          <a:xfrm>
            <a:off x="457200" y="1600200"/>
            <a:ext cx="8229600" cy="2057400"/>
          </a:xfrm>
        </p:spPr>
        <p:txBody>
          <a:bodyPr>
            <a:normAutofit lnSpcReduction="10000"/>
          </a:bodyPr>
          <a:lstStyle/>
          <a:p>
            <a:r>
              <a:rPr lang="en-US" dirty="0"/>
              <a:t>One event, </a:t>
            </a:r>
            <a:r>
              <a:rPr lang="en-US" b="1" dirty="0"/>
              <a:t>Bastille, </a:t>
            </a:r>
            <a:r>
              <a:rPr lang="en-US" dirty="0"/>
              <a:t>(which is now </a:t>
            </a:r>
            <a:r>
              <a:rPr lang="en-US" b="1" dirty="0"/>
              <a:t>France’s 4</a:t>
            </a:r>
            <a:r>
              <a:rPr lang="en-US" b="1" baseline="30000" dirty="0"/>
              <a:t>th</a:t>
            </a:r>
            <a:r>
              <a:rPr lang="en-US" b="1" dirty="0"/>
              <a:t> of July-</a:t>
            </a:r>
            <a:r>
              <a:rPr lang="en-US" dirty="0"/>
              <a:t>like</a:t>
            </a:r>
            <a:r>
              <a:rPr lang="en-US" b="1" dirty="0"/>
              <a:t> </a:t>
            </a:r>
            <a:r>
              <a:rPr lang="en-US" dirty="0"/>
              <a:t>holiday</a:t>
            </a:r>
            <a:r>
              <a:rPr lang="en-US" b="1" dirty="0"/>
              <a:t>) Citizens </a:t>
            </a:r>
            <a:r>
              <a:rPr lang="en-US" dirty="0"/>
              <a:t>looking for gunpowder </a:t>
            </a:r>
            <a:r>
              <a:rPr lang="en-US" b="1" dirty="0"/>
              <a:t>stormed a prison, killing guards </a:t>
            </a:r>
            <a:r>
              <a:rPr lang="en-US" dirty="0"/>
              <a:t>and then placed the </a:t>
            </a:r>
            <a:r>
              <a:rPr lang="en-US" b="1" dirty="0"/>
              <a:t>guards heads on pikes </a:t>
            </a:r>
            <a:r>
              <a:rPr lang="en-US" dirty="0"/>
              <a:t>and paraded them around town! </a:t>
            </a:r>
          </a:p>
          <a:p>
            <a:endParaRPr lang="en-US" dirty="0"/>
          </a:p>
        </p:txBody>
      </p:sp>
      <p:pic>
        <p:nvPicPr>
          <p:cNvPr id="20482" name="Picture 2" descr="http://0.tqn.com/d/goparis/1/0/7/E/-/-/stormingthebastille1789-hultonarchivegetty.jpg"/>
          <p:cNvPicPr>
            <a:picLocks noChangeAspect="1" noChangeArrowheads="1"/>
          </p:cNvPicPr>
          <p:nvPr/>
        </p:nvPicPr>
        <p:blipFill>
          <a:blip r:embed="rId2" cstate="print"/>
          <a:srcRect/>
          <a:stretch>
            <a:fillRect/>
          </a:stretch>
        </p:blipFill>
        <p:spPr bwMode="auto">
          <a:xfrm>
            <a:off x="228600" y="3657600"/>
            <a:ext cx="4333875" cy="3026523"/>
          </a:xfrm>
          <a:prstGeom prst="rect">
            <a:avLst/>
          </a:prstGeom>
          <a:noFill/>
        </p:spPr>
      </p:pic>
      <p:pic>
        <p:nvPicPr>
          <p:cNvPr id="20484" name="Picture 4" descr="http://www.emersonkent.com/images/bastille_today_outline_map.jpg"/>
          <p:cNvPicPr>
            <a:picLocks noChangeAspect="1" noChangeArrowheads="1"/>
          </p:cNvPicPr>
          <p:nvPr/>
        </p:nvPicPr>
        <p:blipFill>
          <a:blip r:embed="rId3" cstate="print"/>
          <a:srcRect/>
          <a:stretch>
            <a:fillRect/>
          </a:stretch>
        </p:blipFill>
        <p:spPr bwMode="auto">
          <a:xfrm>
            <a:off x="4800600" y="3886200"/>
            <a:ext cx="4095750" cy="259149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Remains of the Bastille</a:t>
            </a:r>
            <a:endParaRPr lang="en-US" dirty="0"/>
          </a:p>
        </p:txBody>
      </p:sp>
      <p:pic>
        <p:nvPicPr>
          <p:cNvPr id="45058" name="Picture 2" descr="http://3.bp.blogspot.com/-T2dW1N1ES7w/UADHN3ON0jI/AAAAAAAAjIQ/HLlhGn69xHk/s1600/bastille%2Bnow.jpg"/>
          <p:cNvPicPr>
            <a:picLocks noChangeAspect="1" noChangeArrowheads="1"/>
          </p:cNvPicPr>
          <p:nvPr/>
        </p:nvPicPr>
        <p:blipFill>
          <a:blip r:embed="rId2" cstate="print"/>
          <a:srcRect/>
          <a:stretch>
            <a:fillRect/>
          </a:stretch>
        </p:blipFill>
        <p:spPr bwMode="auto">
          <a:xfrm>
            <a:off x="1295400" y="1752600"/>
            <a:ext cx="6299200" cy="4724400"/>
          </a:xfrm>
          <a:prstGeom prst="rect">
            <a:avLst/>
          </a:prstGeom>
          <a:noFill/>
        </p:spPr>
      </p:pic>
      <p:cxnSp>
        <p:nvCxnSpPr>
          <p:cNvPr id="6" name="Straight Arrow Connector 5"/>
          <p:cNvCxnSpPr/>
          <p:nvPr/>
        </p:nvCxnSpPr>
        <p:spPr>
          <a:xfrm>
            <a:off x="1143000" y="1219200"/>
            <a:ext cx="1295400" cy="12954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724400" y="3505200"/>
            <a:ext cx="39624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4038600"/>
            <a:ext cx="3505200" cy="2308324"/>
          </a:xfrm>
          <a:prstGeom prst="rect">
            <a:avLst/>
          </a:prstGeom>
          <a:noFill/>
        </p:spPr>
        <p:txBody>
          <a:bodyPr wrap="square" rtlCol="0">
            <a:spAutoFit/>
          </a:bodyPr>
          <a:lstStyle/>
          <a:p>
            <a:pPr algn="ctr"/>
            <a:r>
              <a:rPr lang="en-US" sz="2400" dirty="0" smtClean="0"/>
              <a:t>This is a crowded street in Paris, and the shape in the ground that you see is what remains of the guard tower of the Bastille.</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begins….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This gossip and fear was soon called the GREAT FEAR, citizens continued to freak out</a:t>
            </a:r>
            <a:r>
              <a:rPr lang="en-US" dirty="0"/>
              <a:t>, burning down manor houses and breaking into palace demanding to see the</a:t>
            </a:r>
            <a:r>
              <a:rPr lang="en-US" b="1" dirty="0"/>
              <a:t> King and Queen</a:t>
            </a:r>
          </a:p>
          <a:p>
            <a:endParaRPr lang="en-US" dirty="0"/>
          </a:p>
          <a:p>
            <a:r>
              <a:rPr lang="en-US" dirty="0"/>
              <a:t>They agreed and then </a:t>
            </a:r>
            <a:r>
              <a:rPr lang="en-US" b="1" dirty="0"/>
              <a:t>left the country </a:t>
            </a:r>
            <a:r>
              <a:rPr lang="en-US" dirty="0"/>
              <a:t>never again to see their palace</a:t>
            </a:r>
          </a:p>
          <a:p>
            <a:endParaRPr lang="en-US" dirty="0"/>
          </a:p>
          <a:p>
            <a:r>
              <a:rPr lang="en-US" dirty="0"/>
              <a:t>On August 4, 1789 the old regime was dead and they started drafting their version of the our declaration of independence (very similar. no rights for women)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a:xfrm>
            <a:off x="3733800" y="1600200"/>
            <a:ext cx="4953000" cy="4709160"/>
          </a:xfrm>
        </p:spPr>
        <p:txBody>
          <a:bodyPr>
            <a:normAutofit fontScale="92500" lnSpcReduction="10000"/>
          </a:bodyPr>
          <a:lstStyle/>
          <a:p>
            <a:r>
              <a:rPr lang="en-US" dirty="0"/>
              <a:t>First step was to make the </a:t>
            </a:r>
            <a:r>
              <a:rPr lang="en-US" b="1" dirty="0"/>
              <a:t>Church priests elected and paid as state officials</a:t>
            </a:r>
            <a:r>
              <a:rPr lang="en-US" dirty="0"/>
              <a:t>, all land and money they owned went to the country’s debt</a:t>
            </a:r>
          </a:p>
          <a:p>
            <a:pPr>
              <a:buNone/>
            </a:pPr>
            <a:r>
              <a:rPr lang="en-US" dirty="0"/>
              <a:t> </a:t>
            </a:r>
          </a:p>
          <a:p>
            <a:r>
              <a:rPr lang="en-US" b="1" dirty="0"/>
              <a:t>A limited monarchy was created</a:t>
            </a:r>
            <a:r>
              <a:rPr lang="en-US" dirty="0"/>
              <a:t>, which gave the king little power and was</a:t>
            </a:r>
            <a:r>
              <a:rPr lang="en-US" b="1" dirty="0"/>
              <a:t> only able to enforce laws </a:t>
            </a:r>
            <a:r>
              <a:rPr lang="en-US" dirty="0"/>
              <a:t>(not create them that was the legislative assembly’s job)</a:t>
            </a:r>
          </a:p>
          <a:p>
            <a:endParaRPr lang="en-US" dirty="0"/>
          </a:p>
        </p:txBody>
      </p:sp>
      <p:pic>
        <p:nvPicPr>
          <p:cNvPr id="18434" name="Picture 2" descr="http://napoleonstark.files.wordpress.com/2010/11/louisxvisanction.jpg"/>
          <p:cNvPicPr>
            <a:picLocks noChangeAspect="1" noChangeArrowheads="1"/>
          </p:cNvPicPr>
          <p:nvPr/>
        </p:nvPicPr>
        <p:blipFill>
          <a:blip r:embed="rId2" cstate="print"/>
          <a:srcRect/>
          <a:stretch>
            <a:fillRect/>
          </a:stretch>
        </p:blipFill>
        <p:spPr bwMode="auto">
          <a:xfrm>
            <a:off x="304800" y="1600200"/>
            <a:ext cx="3485063" cy="46291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a:p>
          <a:p>
            <a:r>
              <a:rPr lang="en-US" dirty="0"/>
              <a:t>Other countries in Europe watching in fear, afraid that their citizens would do the same to them! </a:t>
            </a:r>
          </a:p>
          <a:p>
            <a:r>
              <a:rPr lang="en-US" dirty="0"/>
              <a:t> </a:t>
            </a:r>
          </a:p>
          <a:p>
            <a:r>
              <a:rPr lang="en-US" b="1" dirty="0"/>
              <a:t>Prussia and Austria urged France to give Louis all of his power back... Legislative Assembly declared war on them instead!</a:t>
            </a:r>
          </a:p>
          <a:p>
            <a:r>
              <a:rPr lang="en-US" dirty="0"/>
              <a:t> </a:t>
            </a:r>
          </a:p>
          <a:p>
            <a:r>
              <a:rPr lang="en-US" dirty="0"/>
              <a:t>Prussian army was warned to leave the royal French family (Louis, Marie, kids) out of it...instead they stormed the palace, killing guards and imprisoning the royal family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Convention</a:t>
            </a:r>
            <a:endParaRPr lang="en-US" dirty="0"/>
          </a:p>
        </p:txBody>
      </p:sp>
      <p:sp>
        <p:nvSpPr>
          <p:cNvPr id="3" name="Content Placeholder 2"/>
          <p:cNvSpPr>
            <a:spLocks noGrp="1"/>
          </p:cNvSpPr>
          <p:nvPr>
            <p:ph idx="1"/>
          </p:nvPr>
        </p:nvSpPr>
        <p:spPr/>
        <p:txBody>
          <a:bodyPr>
            <a:normAutofit/>
          </a:bodyPr>
          <a:lstStyle/>
          <a:p>
            <a:r>
              <a:rPr lang="en-US" b="1" dirty="0"/>
              <a:t>The Legislative Assembly, set aside the Constitution of 1791, declared to get rid of the king, started a new government THE NATIONAL CONVENTION and made a France a Republic.</a:t>
            </a:r>
          </a:p>
          <a:p>
            <a:pPr>
              <a:buNone/>
            </a:pPr>
            <a:r>
              <a:rPr lang="en-US" b="1" dirty="0"/>
              <a:t> </a:t>
            </a:r>
          </a:p>
          <a:p>
            <a:r>
              <a:rPr lang="en-US" b="1" dirty="0"/>
              <a:t>A radical group called the Jacobins</a:t>
            </a:r>
            <a:r>
              <a:rPr lang="en-US" dirty="0"/>
              <a:t>, saw </a:t>
            </a:r>
            <a:r>
              <a:rPr lang="en-US" b="1" dirty="0"/>
              <a:t>Louis</a:t>
            </a:r>
            <a:r>
              <a:rPr lang="en-US" dirty="0"/>
              <a:t> as a spy and since there were no longer kings, voted and sentence him to </a:t>
            </a:r>
            <a:r>
              <a:rPr lang="en-US" b="1" dirty="0"/>
              <a:t>be beheaded by a guillotine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moderneurope.wikispaces.com/file/view/convention.jpg/31892215/480x333/convention.jpg"/>
          <p:cNvPicPr>
            <a:picLocks noChangeAspect="1" noChangeArrowheads="1"/>
          </p:cNvPicPr>
          <p:nvPr/>
        </p:nvPicPr>
        <p:blipFill>
          <a:blip r:embed="rId2" cstate="print"/>
          <a:srcRect/>
          <a:stretch>
            <a:fillRect/>
          </a:stretch>
        </p:blipFill>
        <p:spPr bwMode="auto">
          <a:xfrm>
            <a:off x="609600" y="609600"/>
            <a:ext cx="7711179" cy="5638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Drafting…</a:t>
            </a:r>
            <a:endParaRPr lang="en-US" dirty="0"/>
          </a:p>
        </p:txBody>
      </p:sp>
      <p:sp>
        <p:nvSpPr>
          <p:cNvPr id="3" name="Content Placeholder 2"/>
          <p:cNvSpPr>
            <a:spLocks noGrp="1"/>
          </p:cNvSpPr>
          <p:nvPr>
            <p:ph idx="1"/>
          </p:nvPr>
        </p:nvSpPr>
        <p:spPr/>
        <p:txBody>
          <a:bodyPr>
            <a:normAutofit/>
          </a:bodyPr>
          <a:lstStyle/>
          <a:p>
            <a:pPr>
              <a:buNone/>
            </a:pPr>
            <a:r>
              <a:rPr lang="en-US" dirty="0"/>
              <a:t> </a:t>
            </a:r>
          </a:p>
          <a:p>
            <a:r>
              <a:rPr lang="en-US" dirty="0"/>
              <a:t>However the war was still going on and more countries in Europe were joined, so the National Convention issues a draft of 300,000 French.... including women</a:t>
            </a:r>
          </a:p>
          <a:p>
            <a:r>
              <a:rPr lang="en-US" dirty="0"/>
              <a:t>The French army (besides from foreign armies) had to fear their own citizens who disagreed with how everything with down with the King</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Maximilien</a:t>
            </a:r>
            <a:endParaRPr lang="en-US" dirty="0"/>
          </a:p>
        </p:txBody>
      </p:sp>
      <p:sp>
        <p:nvSpPr>
          <p:cNvPr id="3" name="Content Placeholder 2"/>
          <p:cNvSpPr>
            <a:spLocks noGrp="1"/>
          </p:cNvSpPr>
          <p:nvPr>
            <p:ph idx="1"/>
          </p:nvPr>
        </p:nvSpPr>
        <p:spPr>
          <a:xfrm>
            <a:off x="0" y="1295400"/>
            <a:ext cx="5334000" cy="5105400"/>
          </a:xfrm>
        </p:spPr>
        <p:txBody>
          <a:bodyPr>
            <a:normAutofit fontScale="92500" lnSpcReduction="20000"/>
          </a:bodyPr>
          <a:lstStyle/>
          <a:p>
            <a:r>
              <a:rPr lang="en-US" dirty="0"/>
              <a:t>Because of this Maximilien Robespierre (ROHBZ-peer) </a:t>
            </a:r>
            <a:r>
              <a:rPr lang="en-US" b="1" dirty="0"/>
              <a:t>gained power and became a dictator killing</a:t>
            </a:r>
            <a:r>
              <a:rPr lang="en-US" dirty="0"/>
              <a:t> off (about 40,00 people/ 85% peasants) </a:t>
            </a:r>
            <a:r>
              <a:rPr lang="en-US" b="1" dirty="0"/>
              <a:t>anyone who opposed him </a:t>
            </a:r>
            <a:r>
              <a:rPr lang="en-US" dirty="0"/>
              <a:t>or was not as radical as him.  This was known as the </a:t>
            </a:r>
            <a:r>
              <a:rPr lang="en-US" b="1" dirty="0"/>
              <a:t>Reign of Terror</a:t>
            </a:r>
            <a:r>
              <a:rPr lang="en-US" dirty="0"/>
              <a:t>.</a:t>
            </a:r>
          </a:p>
          <a:p>
            <a:pPr>
              <a:buNone/>
            </a:pPr>
            <a:r>
              <a:rPr lang="en-US" dirty="0"/>
              <a:t> </a:t>
            </a:r>
          </a:p>
          <a:p>
            <a:r>
              <a:rPr lang="en-US" dirty="0"/>
              <a:t>On July 28 1794 the National Convention turned on their leader and sent him to the </a:t>
            </a:r>
            <a:r>
              <a:rPr lang="en-US" b="1" dirty="0"/>
              <a:t>guillotine, </a:t>
            </a:r>
            <a:r>
              <a:rPr lang="en-US" dirty="0"/>
              <a:t>which he used to murder all of the French citizens</a:t>
            </a:r>
          </a:p>
          <a:p>
            <a:endParaRPr lang="en-US" dirty="0"/>
          </a:p>
          <a:p>
            <a:endParaRPr lang="en-US" dirty="0"/>
          </a:p>
        </p:txBody>
      </p:sp>
      <p:pic>
        <p:nvPicPr>
          <p:cNvPr id="13314" name="Picture 2" descr="http://imgc.allpostersimages.com/images/P-473-488-90/40/4034/FJGLF00Z/posters/portrait-of-maximilien-robespierre.jpg"/>
          <p:cNvPicPr>
            <a:picLocks noChangeAspect="1" noChangeArrowheads="1"/>
          </p:cNvPicPr>
          <p:nvPr/>
        </p:nvPicPr>
        <p:blipFill>
          <a:blip r:embed="rId2" cstate="print"/>
          <a:srcRect/>
          <a:stretch>
            <a:fillRect/>
          </a:stretch>
        </p:blipFill>
        <p:spPr bwMode="auto">
          <a:xfrm>
            <a:off x="5486400" y="1447800"/>
            <a:ext cx="3486150" cy="46482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1905000"/>
          </a:xfrm>
        </p:spPr>
        <p:txBody>
          <a:bodyPr/>
          <a:lstStyle/>
          <a:p>
            <a:pPr>
              <a:buNone/>
            </a:pPr>
            <a:r>
              <a:rPr lang="en-US" dirty="0"/>
              <a:t> </a:t>
            </a:r>
          </a:p>
          <a:p>
            <a:pPr>
              <a:buNone/>
            </a:pPr>
            <a:r>
              <a:rPr lang="en-US" dirty="0"/>
              <a:t>How would you handle an unjust government?</a:t>
            </a:r>
          </a:p>
          <a:p>
            <a:pPr>
              <a:buNone/>
            </a:pPr>
            <a:r>
              <a:rPr lang="en-US" dirty="0"/>
              <a:t> </a:t>
            </a:r>
            <a:endParaRPr lang="en-US" dirty="0" smtClean="0"/>
          </a:p>
          <a:p>
            <a:pPr>
              <a:buNone/>
            </a:pPr>
            <a:endParaRPr lang="en-US" dirty="0" smtClean="0"/>
          </a:p>
          <a:p>
            <a:pPr>
              <a:buNone/>
            </a:pPr>
            <a:endParaRPr lang="en-US" dirty="0"/>
          </a:p>
          <a:p>
            <a:pPr>
              <a:buNone/>
            </a:pPr>
            <a:endParaRPr lang="en-US" dirty="0"/>
          </a:p>
        </p:txBody>
      </p:sp>
      <p:pic>
        <p:nvPicPr>
          <p:cNvPr id="28674" name="Picture 2" descr="http://www.diabetesmine.com/wp-content/uploads/2013/02/Let-Them-Eat-Cake.jpg"/>
          <p:cNvPicPr>
            <a:picLocks noChangeAspect="1" noChangeArrowheads="1"/>
          </p:cNvPicPr>
          <p:nvPr/>
        </p:nvPicPr>
        <p:blipFill>
          <a:blip r:embed="rId2" cstate="print"/>
          <a:srcRect/>
          <a:stretch>
            <a:fillRect/>
          </a:stretch>
        </p:blipFill>
        <p:spPr bwMode="auto">
          <a:xfrm>
            <a:off x="5867400" y="3276600"/>
            <a:ext cx="3105150" cy="3105150"/>
          </a:xfrm>
          <a:prstGeom prst="rect">
            <a:avLst/>
          </a:prstGeom>
          <a:noFill/>
        </p:spPr>
      </p:pic>
      <p:pic>
        <p:nvPicPr>
          <p:cNvPr id="28676" name="Picture 4" descr="http://upload.wikimedia.org/wikipedia/commons/thumb/9/98/Marie-Antoinette,_1775_-_Mus%C3%A9e_Antoine_L%C3%A9cuyer.jpg/220px-Marie-Antoinette,_1775_-_Mus%C3%A9e_Antoine_L%C3%A9cuyer.jpg"/>
          <p:cNvPicPr>
            <a:picLocks noChangeAspect="1" noChangeArrowheads="1"/>
          </p:cNvPicPr>
          <p:nvPr/>
        </p:nvPicPr>
        <p:blipFill>
          <a:blip r:embed="rId3" cstate="print"/>
          <a:srcRect/>
          <a:stretch>
            <a:fillRect/>
          </a:stretch>
        </p:blipFill>
        <p:spPr bwMode="auto">
          <a:xfrm>
            <a:off x="3352800" y="3276600"/>
            <a:ext cx="2364316" cy="3095106"/>
          </a:xfrm>
          <a:prstGeom prst="rect">
            <a:avLst/>
          </a:prstGeom>
          <a:noFill/>
        </p:spPr>
      </p:pic>
      <p:pic>
        <p:nvPicPr>
          <p:cNvPr id="28678" name="Picture 6" descr="http://img2.etsystatic.com/000/0/5179219/il_fullxfull.20208990.jpg"/>
          <p:cNvPicPr>
            <a:picLocks noChangeAspect="1" noChangeArrowheads="1"/>
          </p:cNvPicPr>
          <p:nvPr/>
        </p:nvPicPr>
        <p:blipFill>
          <a:blip r:embed="rId4" cstate="print"/>
          <a:srcRect/>
          <a:stretch>
            <a:fillRect/>
          </a:stretch>
        </p:blipFill>
        <p:spPr bwMode="auto">
          <a:xfrm>
            <a:off x="152400" y="3276600"/>
            <a:ext cx="3105150" cy="31051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a:t>
            </a:r>
            <a:endParaRPr lang="en-US" dirty="0"/>
          </a:p>
        </p:txBody>
      </p:sp>
      <p:sp>
        <p:nvSpPr>
          <p:cNvPr id="3" name="Content Placeholder 2"/>
          <p:cNvSpPr>
            <a:spLocks noGrp="1"/>
          </p:cNvSpPr>
          <p:nvPr>
            <p:ph idx="1"/>
          </p:nvPr>
        </p:nvSpPr>
        <p:spPr>
          <a:xfrm>
            <a:off x="3810000" y="1600200"/>
            <a:ext cx="5029200" cy="4709160"/>
          </a:xfrm>
        </p:spPr>
        <p:txBody>
          <a:bodyPr/>
          <a:lstStyle/>
          <a:p>
            <a:r>
              <a:rPr lang="en-US" dirty="0"/>
              <a:t>In 1789 France hit the drawing board again to create a new plan for the government, this one less radical, however they found a new general to lead their army named </a:t>
            </a:r>
            <a:r>
              <a:rPr lang="en-US" b="1" dirty="0"/>
              <a:t>Napoleon, who is one of world’s greatest military geniuses</a:t>
            </a:r>
          </a:p>
          <a:p>
            <a:endParaRPr lang="en-US" dirty="0"/>
          </a:p>
        </p:txBody>
      </p:sp>
      <p:pic>
        <p:nvPicPr>
          <p:cNvPr id="4" name="Picture 2" descr="http://d.gr-assets.com/authors/1291504029p5/210910.jpg"/>
          <p:cNvPicPr>
            <a:picLocks noChangeAspect="1" noChangeArrowheads="1"/>
          </p:cNvPicPr>
          <p:nvPr/>
        </p:nvPicPr>
        <p:blipFill>
          <a:blip r:embed="rId2" cstate="print"/>
          <a:srcRect/>
          <a:stretch>
            <a:fillRect/>
          </a:stretch>
        </p:blipFill>
        <p:spPr bwMode="auto">
          <a:xfrm>
            <a:off x="457200" y="1828800"/>
            <a:ext cx="2949454" cy="3962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Napoleon was </a:t>
            </a:r>
            <a:r>
              <a:rPr lang="en-US" b="1" dirty="0"/>
              <a:t>very successful</a:t>
            </a:r>
            <a:r>
              <a:rPr lang="en-US" dirty="0"/>
              <a:t>, and </a:t>
            </a:r>
            <a:r>
              <a:rPr lang="en-US" dirty="0" smtClean="0"/>
              <a:t>only not once  </a:t>
            </a:r>
            <a:r>
              <a:rPr lang="en-US" dirty="0"/>
              <a:t>but it never made it to the papers, so the French people never found out, so who cares! Napoleon was urged by his people to take charge of France, so he </a:t>
            </a:r>
            <a:r>
              <a:rPr lang="en-US" b="1" dirty="0" smtClean="0"/>
              <a:t>changed </a:t>
            </a:r>
            <a:r>
              <a:rPr lang="en-US" b="1" dirty="0"/>
              <a:t>the national convention, </a:t>
            </a:r>
            <a:r>
              <a:rPr lang="en-US" dirty="0"/>
              <a:t>got rid of most of them, keeping only the people who would vote him and his vision of 2 other leaders in charge! In process he </a:t>
            </a:r>
            <a:r>
              <a:rPr lang="en-US" b="1" dirty="0"/>
              <a:t>signed a peace treaty </a:t>
            </a:r>
            <a:r>
              <a:rPr lang="en-US" dirty="0"/>
              <a:t>with the other countries in </a:t>
            </a:r>
            <a:r>
              <a:rPr lang="en-US" b="1" dirty="0"/>
              <a:t>Europe</a:t>
            </a:r>
            <a:r>
              <a:rPr lang="en-US" dirty="0"/>
              <a:t>! </a:t>
            </a:r>
            <a:r>
              <a:rPr lang="en-US" dirty="0" smtClean="0"/>
              <a:t>WOW</a:t>
            </a:r>
          </a:p>
          <a:p>
            <a:r>
              <a:rPr lang="en-US" dirty="0"/>
              <a:t>The people majority vote YES YES YES to his new </a:t>
            </a:r>
            <a:r>
              <a:rPr lang="en-US" b="1" dirty="0"/>
              <a:t>constitution (giving him all the power </a:t>
            </a:r>
            <a:r>
              <a:rPr lang="en-US" dirty="0"/>
              <a:t>of course)</a:t>
            </a:r>
          </a:p>
          <a:p>
            <a:pPr>
              <a:buNone/>
            </a:pPr>
            <a:r>
              <a:rPr lang="en-US" dirty="0"/>
              <a:t> </a:t>
            </a:r>
          </a:p>
          <a:p>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a:t>
            </a:r>
            <a:endParaRPr lang="en-US" dirty="0"/>
          </a:p>
        </p:txBody>
      </p:sp>
      <p:sp>
        <p:nvSpPr>
          <p:cNvPr id="3" name="Content Placeholder 2"/>
          <p:cNvSpPr>
            <a:spLocks noGrp="1"/>
          </p:cNvSpPr>
          <p:nvPr>
            <p:ph idx="1"/>
          </p:nvPr>
        </p:nvSpPr>
        <p:spPr/>
        <p:txBody>
          <a:bodyPr>
            <a:normAutofit fontScale="92500"/>
          </a:bodyPr>
          <a:lstStyle/>
          <a:p>
            <a:r>
              <a:rPr lang="en-US" dirty="0"/>
              <a:t>Napoleon: </a:t>
            </a:r>
            <a:r>
              <a:rPr lang="en-US" b="1" dirty="0"/>
              <a:t>set up banks and fair taxes, got rid of government corruption, set up public school, official hired by merit not family/friends, recognized the church </a:t>
            </a:r>
            <a:r>
              <a:rPr lang="en-US" dirty="0"/>
              <a:t>but did have them rule the land, and created the Napoleonic code (set of laws limited injustice, but not a lot of individual power)</a:t>
            </a:r>
          </a:p>
          <a:p>
            <a:r>
              <a:rPr lang="en-US" dirty="0"/>
              <a:t> </a:t>
            </a:r>
          </a:p>
          <a:p>
            <a:r>
              <a:rPr lang="en-US" dirty="0"/>
              <a:t>Napoleon was then voted and </a:t>
            </a:r>
            <a:r>
              <a:rPr lang="en-US" b="1" dirty="0"/>
              <a:t>crowned Emperor</a:t>
            </a:r>
            <a:r>
              <a:rPr lang="en-US" dirty="0"/>
              <a:t>!! But he was not happy; he </a:t>
            </a:r>
            <a:r>
              <a:rPr lang="en-US" b="1" dirty="0"/>
              <a:t>wanted</a:t>
            </a:r>
            <a:r>
              <a:rPr lang="en-US" dirty="0"/>
              <a:t> control over </a:t>
            </a:r>
            <a:r>
              <a:rPr lang="en-US" b="1" dirty="0"/>
              <a:t>more</a:t>
            </a:r>
            <a:r>
              <a:rPr lang="en-US" dirty="0"/>
              <a:t> than Europe</a:t>
            </a:r>
            <a:r>
              <a:rPr lang="en-US" b="1" dirty="0"/>
              <a:t>, including parts of the United States!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thumb/0/0e/Napoleon4.jpg/224px-Napoleon4.jpg"/>
          <p:cNvPicPr>
            <a:picLocks noChangeAspect="1" noChangeArrowheads="1"/>
          </p:cNvPicPr>
          <p:nvPr/>
        </p:nvPicPr>
        <p:blipFill>
          <a:blip r:embed="rId2" cstate="print"/>
          <a:srcRect/>
          <a:stretch>
            <a:fillRect/>
          </a:stretch>
        </p:blipFill>
        <p:spPr bwMode="auto">
          <a:xfrm>
            <a:off x="4495800" y="1143000"/>
            <a:ext cx="3958922" cy="4648200"/>
          </a:xfrm>
          <a:prstGeom prst="rect">
            <a:avLst/>
          </a:prstGeom>
          <a:noFill/>
        </p:spPr>
      </p:pic>
      <p:pic>
        <p:nvPicPr>
          <p:cNvPr id="9220" name="Picture 4" descr="http://images.fineartamerica.com/images-medium-large/1-emperor-napoleon-bonaparte-war-is-hell-store.jpg"/>
          <p:cNvPicPr>
            <a:picLocks noChangeAspect="1" noChangeArrowheads="1"/>
          </p:cNvPicPr>
          <p:nvPr/>
        </p:nvPicPr>
        <p:blipFill>
          <a:blip r:embed="rId3" cstate="print"/>
          <a:srcRect/>
          <a:stretch>
            <a:fillRect/>
          </a:stretch>
        </p:blipFill>
        <p:spPr bwMode="auto">
          <a:xfrm>
            <a:off x="685800" y="990600"/>
            <a:ext cx="3086100" cy="50101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a:t>
            </a:r>
            <a:endParaRPr lang="en-US" dirty="0"/>
          </a:p>
        </p:txBody>
      </p:sp>
      <p:sp>
        <p:nvSpPr>
          <p:cNvPr id="3" name="Content Placeholder 2"/>
          <p:cNvSpPr>
            <a:spLocks noGrp="1"/>
          </p:cNvSpPr>
          <p:nvPr>
            <p:ph idx="1"/>
          </p:nvPr>
        </p:nvSpPr>
        <p:spPr/>
        <p:txBody>
          <a:bodyPr>
            <a:normAutofit/>
          </a:bodyPr>
          <a:lstStyle/>
          <a:p>
            <a:r>
              <a:rPr lang="en-US" dirty="0"/>
              <a:t>His plan failed and in the end to get back at England and gain money to take down country’s in Europe he sold Louisiana Territory to the U.S President Madison</a:t>
            </a:r>
          </a:p>
          <a:p>
            <a:endParaRPr lang="en-US" dirty="0"/>
          </a:p>
          <a:p>
            <a:r>
              <a:rPr lang="en-US" dirty="0"/>
              <a:t>So he looked at Europe, he had Italy, Netherlands, and Switzerland under his thumb, but </a:t>
            </a:r>
            <a:r>
              <a:rPr lang="en-US" b="1" dirty="0"/>
              <a:t>Britain, Russia, Austria and Sweden joined to fight him off of their land</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France territory after victories</a:t>
            </a:r>
            <a:endParaRPr lang="en-US" dirty="0"/>
          </a:p>
        </p:txBody>
      </p:sp>
      <p:pic>
        <p:nvPicPr>
          <p:cNvPr id="7170" name="Picture 2" descr="http://www.historyofwar.org/Maps/europe1812.gif"/>
          <p:cNvPicPr>
            <a:picLocks noChangeAspect="1" noChangeArrowheads="1"/>
          </p:cNvPicPr>
          <p:nvPr/>
        </p:nvPicPr>
        <p:blipFill>
          <a:blip r:embed="rId2" cstate="print"/>
          <a:srcRect/>
          <a:stretch>
            <a:fillRect/>
          </a:stretch>
        </p:blipFill>
        <p:spPr bwMode="auto">
          <a:xfrm>
            <a:off x="381000" y="1676400"/>
            <a:ext cx="8187590" cy="4419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a:t>
            </a:r>
            <a:endParaRPr lang="en-US" dirty="0"/>
          </a:p>
        </p:txBody>
      </p:sp>
      <p:sp>
        <p:nvSpPr>
          <p:cNvPr id="3" name="Content Placeholder 2"/>
          <p:cNvSpPr>
            <a:spLocks noGrp="1"/>
          </p:cNvSpPr>
          <p:nvPr>
            <p:ph idx="1"/>
          </p:nvPr>
        </p:nvSpPr>
        <p:spPr/>
        <p:txBody>
          <a:bodyPr>
            <a:normAutofit/>
          </a:bodyPr>
          <a:lstStyle/>
          <a:p>
            <a:endParaRPr lang="en-US" dirty="0"/>
          </a:p>
          <a:p>
            <a:r>
              <a:rPr lang="en-US" dirty="0"/>
              <a:t>By the end after </a:t>
            </a:r>
            <a:r>
              <a:rPr lang="en-US" b="1" dirty="0"/>
              <a:t>many stunning Napoleon victories everyone but Britain signed a peace treaty</a:t>
            </a:r>
          </a:p>
          <a:p>
            <a:r>
              <a:rPr lang="en-US" dirty="0"/>
              <a:t> </a:t>
            </a:r>
          </a:p>
          <a:p>
            <a:r>
              <a:rPr lang="en-US" b="1" dirty="0"/>
              <a:t>The first battle Napoleon lost was called the Battle of Trafalgar </a:t>
            </a:r>
            <a:r>
              <a:rPr lang="en-US" dirty="0"/>
              <a:t>(truh-fal-guhr) this sea battle lead to Britain being the kings of the sea and soon Napoleon down fall.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Napoleon’s 3 mistakes</a:t>
            </a:r>
            <a:endParaRPr lang="en-US" dirty="0"/>
          </a:p>
        </p:txBody>
      </p:sp>
      <p:sp>
        <p:nvSpPr>
          <p:cNvPr id="3" name="Content Placeholder 2"/>
          <p:cNvSpPr>
            <a:spLocks noGrp="1"/>
          </p:cNvSpPr>
          <p:nvPr>
            <p:ph idx="1"/>
          </p:nvPr>
        </p:nvSpPr>
        <p:spPr/>
        <p:txBody>
          <a:bodyPr/>
          <a:lstStyle/>
          <a:p>
            <a:r>
              <a:rPr lang="en-US" dirty="0" smtClean="0"/>
              <a:t>Due to his love of power he was distracted and made three big mistakes</a:t>
            </a:r>
          </a:p>
          <a:p>
            <a:r>
              <a:rPr lang="en-US" b="1" dirty="0" smtClean="0"/>
              <a:t>1) Set up a blockage stopping G.B from trading </a:t>
            </a:r>
            <a:r>
              <a:rPr lang="en-US" dirty="0" smtClean="0"/>
              <a:t>with France = they are able to sneak their stuff in and instead of GB economy being hurt France’s is instead </a:t>
            </a:r>
            <a:r>
              <a:rPr lang="en-US" dirty="0" smtClean="0">
                <a:sym typeface="Wingdings" pitchFamily="2" charset="2"/>
              </a:rPr>
              <a:t></a:t>
            </a:r>
          </a:p>
          <a:p>
            <a:r>
              <a:rPr lang="en-US" b="1" dirty="0" smtClean="0">
                <a:sym typeface="Wingdings" pitchFamily="2" charset="2"/>
              </a:rPr>
              <a:t>2) He invades Spain </a:t>
            </a:r>
            <a:r>
              <a:rPr lang="en-US" dirty="0" smtClean="0">
                <a:sym typeface="Wingdings" pitchFamily="2" charset="2"/>
              </a:rPr>
              <a:t>and makes his brother king and the </a:t>
            </a:r>
            <a:r>
              <a:rPr lang="en-US" b="1" dirty="0" smtClean="0">
                <a:sym typeface="Wingdings" pitchFamily="2" charset="2"/>
              </a:rPr>
              <a:t>Spanish join with Great Britain in war (Peninsular war</a:t>
            </a:r>
            <a:r>
              <a:rPr lang="en-US" dirty="0" smtClean="0">
                <a:sym typeface="Wingdings" pitchFamily="2" charset="2"/>
              </a:rPr>
              <a:t>) weakening the French Army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Napoleon’s 3 mistakes</a:t>
            </a:r>
            <a:endParaRPr lang="en-US" dirty="0"/>
          </a:p>
        </p:txBody>
      </p:sp>
      <p:sp>
        <p:nvSpPr>
          <p:cNvPr id="3" name="Content Placeholder 2"/>
          <p:cNvSpPr>
            <a:spLocks noGrp="1"/>
          </p:cNvSpPr>
          <p:nvPr>
            <p:ph idx="1"/>
          </p:nvPr>
        </p:nvSpPr>
        <p:spPr/>
        <p:txBody>
          <a:bodyPr/>
          <a:lstStyle/>
          <a:p>
            <a:r>
              <a:rPr lang="en-US" b="1" dirty="0" smtClean="0"/>
              <a:t>3) Biggest mistake = invading Russia </a:t>
            </a:r>
            <a:r>
              <a:rPr lang="en-US" dirty="0" smtClean="0"/>
              <a:t>his ally because they refused to stop trade with G. B</a:t>
            </a:r>
          </a:p>
          <a:p>
            <a:endParaRPr lang="en-US" dirty="0" smtClean="0"/>
          </a:p>
          <a:p>
            <a:r>
              <a:rPr lang="en-US" dirty="0" smtClean="0"/>
              <a:t>Russia was clever and used the scorched-the earth policy which destroyed all livestock (food) so the enemies had nothing to eat. They even burned Moscow instead of letting it be conquered by the French.  Then when France started to turn back home </a:t>
            </a:r>
            <a:r>
              <a:rPr lang="en-US" b="1" dirty="0" smtClean="0"/>
              <a:t>Russia attacked them killing off a huge amount of their army!</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back from Russia</a:t>
            </a:r>
            <a:endParaRPr lang="en-US" dirty="0"/>
          </a:p>
        </p:txBody>
      </p:sp>
      <p:pic>
        <p:nvPicPr>
          <p:cNvPr id="3074" name="Picture 2" descr="http://www.pagefarm.net/wiki/images/9/94/Napoleons_retreat_of_moscow.jpg"/>
          <p:cNvPicPr>
            <a:picLocks noChangeAspect="1" noChangeArrowheads="1"/>
          </p:cNvPicPr>
          <p:nvPr/>
        </p:nvPicPr>
        <p:blipFill>
          <a:blip r:embed="rId2" cstate="print"/>
          <a:srcRect/>
          <a:stretch>
            <a:fillRect/>
          </a:stretch>
        </p:blipFill>
        <p:spPr bwMode="auto">
          <a:xfrm>
            <a:off x="1143000" y="1447800"/>
            <a:ext cx="6781800" cy="48255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a:xfrm>
            <a:off x="381000" y="1981200"/>
            <a:ext cx="4191000" cy="4876800"/>
          </a:xfrm>
        </p:spPr>
        <p:txBody>
          <a:bodyPr>
            <a:normAutofit/>
          </a:bodyPr>
          <a:lstStyle/>
          <a:p>
            <a:r>
              <a:rPr lang="en-US" sz="3200" dirty="0" smtClean="0"/>
              <a:t>France appeared to being doing well in the </a:t>
            </a:r>
            <a:r>
              <a:rPr lang="en-US" sz="3200" b="1" dirty="0" smtClean="0"/>
              <a:t>1700’s</a:t>
            </a:r>
            <a:r>
              <a:rPr lang="en-US" sz="3200" dirty="0" smtClean="0"/>
              <a:t> </a:t>
            </a:r>
            <a:r>
              <a:rPr lang="en-US" sz="3200" dirty="0" smtClean="0"/>
              <a:t>however </a:t>
            </a:r>
            <a:r>
              <a:rPr lang="en-US" sz="3200" b="1" dirty="0" smtClean="0"/>
              <a:t>high taxes and prices and bad harvest were affecting their citizens</a:t>
            </a:r>
          </a:p>
          <a:p>
            <a:endParaRPr lang="en-US" dirty="0"/>
          </a:p>
        </p:txBody>
      </p:sp>
      <p:pic>
        <p:nvPicPr>
          <p:cNvPr id="27650" name="Picture 2" descr="http://www.historyguide.org/images/ancien_regime.jpg"/>
          <p:cNvPicPr>
            <a:picLocks noChangeAspect="1" noChangeArrowheads="1"/>
          </p:cNvPicPr>
          <p:nvPr/>
        </p:nvPicPr>
        <p:blipFill>
          <a:blip r:embed="rId2" cstate="print"/>
          <a:srcRect/>
          <a:stretch>
            <a:fillRect/>
          </a:stretch>
        </p:blipFill>
        <p:spPr bwMode="auto">
          <a:xfrm>
            <a:off x="4876800" y="1676400"/>
            <a:ext cx="3810000" cy="464634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Napoleon reign</a:t>
            </a:r>
            <a:endParaRPr lang="en-US" dirty="0"/>
          </a:p>
        </p:txBody>
      </p:sp>
      <p:sp>
        <p:nvSpPr>
          <p:cNvPr id="3" name="Content Placeholder 2"/>
          <p:cNvSpPr>
            <a:spLocks noGrp="1"/>
          </p:cNvSpPr>
          <p:nvPr>
            <p:ph idx="1"/>
          </p:nvPr>
        </p:nvSpPr>
        <p:spPr/>
        <p:txBody>
          <a:bodyPr/>
          <a:lstStyle/>
          <a:p>
            <a:r>
              <a:rPr lang="en-US" dirty="0" smtClean="0"/>
              <a:t>This inspired the rest of Europe, a weekend France, to </a:t>
            </a:r>
            <a:r>
              <a:rPr lang="en-US" b="1" dirty="0" smtClean="0"/>
              <a:t>join forces in war (Britain, Russia, Prussia and Sweden)</a:t>
            </a:r>
          </a:p>
          <a:p>
            <a:r>
              <a:rPr lang="en-US" dirty="0" smtClean="0"/>
              <a:t>With a new inexperienced army, </a:t>
            </a:r>
            <a:r>
              <a:rPr lang="en-US" b="1" dirty="0" smtClean="0"/>
              <a:t>Napoleon</a:t>
            </a:r>
            <a:r>
              <a:rPr lang="en-US" dirty="0" smtClean="0"/>
              <a:t> was quickly defeated and </a:t>
            </a:r>
            <a:r>
              <a:rPr lang="en-US" b="1" dirty="0" smtClean="0"/>
              <a:t>exiled to Elba</a:t>
            </a:r>
            <a:r>
              <a:rPr lang="en-US" dirty="0" smtClean="0"/>
              <a:t>, a tiny island near Italy.</a:t>
            </a:r>
          </a:p>
          <a:p>
            <a:r>
              <a:rPr lang="en-US" dirty="0" smtClean="0"/>
              <a:t>Louis the 16</a:t>
            </a:r>
            <a:r>
              <a:rPr lang="en-US" baseline="30000" dirty="0" smtClean="0"/>
              <a:t>th</a:t>
            </a:r>
            <a:r>
              <a:rPr lang="en-US" dirty="0" smtClean="0"/>
              <a:t>  brother takes power and is unpopular.  Napoleon knew he needed help so he escaped and regained the throne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Napoleon reign</a:t>
            </a:r>
            <a:endParaRPr lang="en-US" dirty="0"/>
          </a:p>
        </p:txBody>
      </p:sp>
      <p:sp>
        <p:nvSpPr>
          <p:cNvPr id="3" name="Content Placeholder 2"/>
          <p:cNvSpPr>
            <a:spLocks noGrp="1"/>
          </p:cNvSpPr>
          <p:nvPr>
            <p:ph idx="1"/>
          </p:nvPr>
        </p:nvSpPr>
        <p:spPr>
          <a:xfrm>
            <a:off x="3429000" y="1600200"/>
            <a:ext cx="5715000" cy="4709160"/>
          </a:xfrm>
        </p:spPr>
        <p:txBody>
          <a:bodyPr/>
          <a:lstStyle/>
          <a:p>
            <a:r>
              <a:rPr lang="en-US" dirty="0" smtClean="0"/>
              <a:t>In the </a:t>
            </a:r>
            <a:r>
              <a:rPr lang="en-US" b="1" dirty="0" smtClean="0"/>
              <a:t>battle of Waterloo</a:t>
            </a:r>
            <a:r>
              <a:rPr lang="en-US" dirty="0" smtClean="0"/>
              <a:t>, Brittan and Prussia attacked again to </a:t>
            </a:r>
            <a:r>
              <a:rPr lang="en-US" b="1" dirty="0" smtClean="0"/>
              <a:t>get rid of Napoleon and defeated the French Army in 3 days!!</a:t>
            </a:r>
          </a:p>
          <a:p>
            <a:endParaRPr lang="en-US" dirty="0" smtClean="0"/>
          </a:p>
          <a:p>
            <a:r>
              <a:rPr lang="en-US" dirty="0" smtClean="0"/>
              <a:t>Again shipped off to another island he</a:t>
            </a:r>
            <a:r>
              <a:rPr lang="en-US" b="1" dirty="0" smtClean="0"/>
              <a:t> died </a:t>
            </a:r>
            <a:r>
              <a:rPr lang="en-US" dirty="0" smtClean="0"/>
              <a:t>of a stomach issue, which is probably what we call </a:t>
            </a:r>
            <a:r>
              <a:rPr lang="en-US" b="1" dirty="0" smtClean="0"/>
              <a:t>cancer </a:t>
            </a:r>
            <a:r>
              <a:rPr lang="en-US" dirty="0" smtClean="0"/>
              <a:t>today!! </a:t>
            </a:r>
            <a:endParaRPr lang="en-US" dirty="0"/>
          </a:p>
        </p:txBody>
      </p:sp>
      <p:pic>
        <p:nvPicPr>
          <p:cNvPr id="1026" name="Picture 2" descr="http://1.bp.blogspot.com/-1YHbi6nQDY0/TaPDxyYQZ3I/AAAAAAAAC6U/UfLB9FHIWM0/s1600/Benjamin-Robert-Haydon-Napoleon-Musing-at-St-Helena--Restrike-Etching--37503.jpg"/>
          <p:cNvPicPr>
            <a:picLocks noChangeAspect="1" noChangeArrowheads="1"/>
          </p:cNvPicPr>
          <p:nvPr/>
        </p:nvPicPr>
        <p:blipFill>
          <a:blip r:embed="rId2" cstate="print"/>
          <a:srcRect/>
          <a:stretch>
            <a:fillRect/>
          </a:stretch>
        </p:blipFill>
        <p:spPr bwMode="auto">
          <a:xfrm>
            <a:off x="304800" y="2057400"/>
            <a:ext cx="3200400" cy="3810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ThreeEstates</a:t>
            </a:r>
            <a:endParaRPr lang="en-US" dirty="0"/>
          </a:p>
        </p:txBody>
      </p:sp>
      <p:pic>
        <p:nvPicPr>
          <p:cNvPr id="44034" name="Picture 2" descr="http://ibabigailo13.edublogs.org/files/2012/11/estates-2cwlxbo.jpg"/>
          <p:cNvPicPr>
            <a:picLocks noChangeAspect="1" noChangeArrowheads="1"/>
          </p:cNvPicPr>
          <p:nvPr/>
        </p:nvPicPr>
        <p:blipFill>
          <a:blip r:embed="rId2" cstate="print"/>
          <a:srcRect/>
          <a:stretch>
            <a:fillRect/>
          </a:stretch>
        </p:blipFill>
        <p:spPr bwMode="auto">
          <a:xfrm>
            <a:off x="1524000" y="1752600"/>
            <a:ext cx="6096000" cy="44600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ESTATES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France was ruled by a system called the OLD REGIME, made up of 3 </a:t>
            </a:r>
            <a:r>
              <a:rPr lang="en-US" b="1" dirty="0"/>
              <a:t>social classes (Estates</a:t>
            </a:r>
            <a:r>
              <a:rPr lang="en-US" dirty="0"/>
              <a:t>)</a:t>
            </a:r>
          </a:p>
          <a:p>
            <a:r>
              <a:rPr lang="en-US" dirty="0"/>
              <a:t> </a:t>
            </a:r>
          </a:p>
          <a:p>
            <a:r>
              <a:rPr lang="en-US" b="1" dirty="0"/>
              <a:t>Two Estates: the Clergy (the 1</a:t>
            </a:r>
            <a:r>
              <a:rPr lang="en-US" b="1" baseline="30000" dirty="0"/>
              <a:t>st</a:t>
            </a:r>
            <a:r>
              <a:rPr lang="en-US" b="1" dirty="0"/>
              <a:t>) and the Rich (the 2</a:t>
            </a:r>
            <a:r>
              <a:rPr lang="en-US" b="1" baseline="30000" dirty="0"/>
              <a:t>nd</a:t>
            </a:r>
            <a:r>
              <a:rPr lang="en-US" dirty="0"/>
              <a:t>) </a:t>
            </a:r>
            <a:r>
              <a:rPr lang="en-US" b="1" dirty="0"/>
              <a:t>paid no to barely any taxes </a:t>
            </a:r>
            <a:r>
              <a:rPr lang="en-US" dirty="0"/>
              <a:t>yet owned 30% of the land</a:t>
            </a:r>
          </a:p>
          <a:p>
            <a:r>
              <a:rPr lang="en-US" dirty="0"/>
              <a:t> </a:t>
            </a:r>
          </a:p>
          <a:p>
            <a:r>
              <a:rPr lang="en-US" b="1" dirty="0"/>
              <a:t>The Third Estate (97% of the people of France</a:t>
            </a:r>
            <a:r>
              <a:rPr lang="en-US" dirty="0"/>
              <a:t>) included the bourgeoisie (middle class), the workers and the poor.  All had little to </a:t>
            </a:r>
            <a:r>
              <a:rPr lang="en-US" b="1" dirty="0"/>
              <a:t>no privileges </a:t>
            </a:r>
            <a:r>
              <a:rPr lang="en-US" dirty="0"/>
              <a:t>and had to pay </a:t>
            </a:r>
            <a:r>
              <a:rPr lang="en-US" b="1" dirty="0"/>
              <a:t>HIGH taxes</a:t>
            </a:r>
          </a:p>
          <a:p>
            <a:pPr>
              <a:buNone/>
            </a:pPr>
            <a:r>
              <a:rPr lang="en-US" dirty="0"/>
              <a:t> </a:t>
            </a:r>
          </a:p>
          <a:p>
            <a:r>
              <a:rPr lang="en-US" dirty="0"/>
              <a:t>Some members of the 3</a:t>
            </a:r>
            <a:r>
              <a:rPr lang="en-US" baseline="30000" dirty="0"/>
              <a:t>rd</a:t>
            </a:r>
            <a:r>
              <a:rPr lang="en-US" dirty="0"/>
              <a:t> estate paid ½ their income in taxes and had to steal bread just to survive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g.docstoccdn.com/thumb/orig/100076426.png"/>
          <p:cNvPicPr>
            <a:picLocks noChangeAspect="1" noChangeArrowheads="1"/>
          </p:cNvPicPr>
          <p:nvPr/>
        </p:nvPicPr>
        <p:blipFill>
          <a:blip r:embed="rId2" cstate="print"/>
          <a:srcRect/>
          <a:stretch>
            <a:fillRect/>
          </a:stretch>
        </p:blipFill>
        <p:spPr bwMode="auto">
          <a:xfrm>
            <a:off x="457200" y="381000"/>
            <a:ext cx="82296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Revolution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1)French </a:t>
            </a:r>
            <a:r>
              <a:rPr lang="en-US" dirty="0"/>
              <a:t>people saw America after the Revolution and wanted things to be equal between citizens</a:t>
            </a:r>
          </a:p>
          <a:p>
            <a:endParaRPr lang="en-US" dirty="0"/>
          </a:p>
          <a:p>
            <a:pPr>
              <a:buNone/>
            </a:pPr>
            <a:r>
              <a:rPr lang="en-US" dirty="0" smtClean="0"/>
              <a:t>2)To </a:t>
            </a:r>
            <a:r>
              <a:rPr lang="en-US" dirty="0"/>
              <a:t>add to France troubles their economy was falling, </a:t>
            </a:r>
            <a:r>
              <a:rPr lang="en-US" b="1" dirty="0"/>
              <a:t>they debt was rising and high taxes </a:t>
            </a:r>
            <a:r>
              <a:rPr lang="en-US" dirty="0"/>
              <a:t>made trade difficult</a:t>
            </a:r>
          </a:p>
          <a:p>
            <a:pPr>
              <a:buNone/>
            </a:pPr>
            <a:r>
              <a:rPr lang="en-US" dirty="0"/>
              <a:t> </a:t>
            </a:r>
          </a:p>
          <a:p>
            <a:pPr>
              <a:buNone/>
            </a:pPr>
            <a:r>
              <a:rPr lang="en-US" dirty="0" smtClean="0"/>
              <a:t>3) Their </a:t>
            </a:r>
            <a:r>
              <a:rPr lang="en-US" dirty="0"/>
              <a:t>leader</a:t>
            </a:r>
            <a:r>
              <a:rPr lang="en-US" b="1" dirty="0"/>
              <a:t>, Louis XVI could have cared less</a:t>
            </a:r>
            <a:r>
              <a:rPr lang="en-US" dirty="0"/>
              <a:t>, letting his </a:t>
            </a:r>
            <a:r>
              <a:rPr lang="en-US" b="1" dirty="0"/>
              <a:t>wife (Marie Antoinette) spend money on gowns and jewels while the debt grew</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Revolution</a:t>
            </a:r>
            <a:endParaRPr lang="en-US" dirty="0"/>
          </a:p>
        </p:txBody>
      </p:sp>
      <p:sp>
        <p:nvSpPr>
          <p:cNvPr id="3" name="Content Placeholder 2"/>
          <p:cNvSpPr>
            <a:spLocks noGrp="1"/>
          </p:cNvSpPr>
          <p:nvPr>
            <p:ph idx="1"/>
          </p:nvPr>
        </p:nvSpPr>
        <p:spPr/>
        <p:txBody>
          <a:bodyPr>
            <a:normAutofit/>
          </a:bodyPr>
          <a:lstStyle/>
          <a:p>
            <a:endParaRPr lang="en-US" dirty="0" smtClean="0"/>
          </a:p>
          <a:p>
            <a:pPr>
              <a:buNone/>
            </a:pPr>
            <a:r>
              <a:rPr lang="en-US" dirty="0" smtClean="0"/>
              <a:t>4) When </a:t>
            </a:r>
            <a:r>
              <a:rPr lang="en-US" dirty="0"/>
              <a:t>Louis XVI acted finally he called a </a:t>
            </a:r>
            <a:r>
              <a:rPr lang="en-US" b="1" dirty="0"/>
              <a:t>meeting (Estates-General</a:t>
            </a:r>
            <a:r>
              <a:rPr lang="en-US" dirty="0"/>
              <a:t>), under medieval rule each estate meet separate and voted separate.  </a:t>
            </a:r>
            <a:endParaRPr lang="en-US" dirty="0" smtClean="0"/>
          </a:p>
          <a:p>
            <a:pPr>
              <a:buNone/>
            </a:pPr>
            <a:endParaRPr lang="en-US" dirty="0" smtClean="0"/>
          </a:p>
          <a:p>
            <a:pPr>
              <a:buNone/>
            </a:pPr>
            <a:r>
              <a:rPr lang="en-US" dirty="0" smtClean="0"/>
              <a:t>This displeased the </a:t>
            </a:r>
            <a:r>
              <a:rPr lang="en-US" b="1" dirty="0" smtClean="0"/>
              <a:t>3</a:t>
            </a:r>
            <a:r>
              <a:rPr lang="en-US" b="1" baseline="30000" dirty="0" smtClean="0"/>
              <a:t>rd</a:t>
            </a:r>
            <a:r>
              <a:rPr lang="en-US" b="1" dirty="0" smtClean="0"/>
              <a:t> </a:t>
            </a:r>
            <a:r>
              <a:rPr lang="en-US" dirty="0" smtClean="0"/>
              <a:t>because although they were 97% of the population they could</a:t>
            </a:r>
            <a:r>
              <a:rPr lang="en-US" b="1" dirty="0" smtClean="0"/>
              <a:t> be out voted.  </a:t>
            </a:r>
            <a:r>
              <a:rPr lang="en-US" dirty="0" smtClean="0"/>
              <a:t>They asked for a</a:t>
            </a:r>
            <a:r>
              <a:rPr lang="en-US" b="1" dirty="0" smtClean="0"/>
              <a:t> meeting were they all joined together and </a:t>
            </a:r>
            <a:r>
              <a:rPr lang="en-US" dirty="0" smtClean="0"/>
              <a:t>voted and was </a:t>
            </a:r>
            <a:r>
              <a:rPr lang="en-US" b="1" dirty="0" smtClean="0"/>
              <a:t>denied!!</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Assembly </a:t>
            </a:r>
            <a:endParaRPr lang="en-US" dirty="0"/>
          </a:p>
        </p:txBody>
      </p:sp>
      <p:sp>
        <p:nvSpPr>
          <p:cNvPr id="3" name="Content Placeholder 2"/>
          <p:cNvSpPr>
            <a:spLocks noGrp="1"/>
          </p:cNvSpPr>
          <p:nvPr>
            <p:ph idx="1"/>
          </p:nvPr>
        </p:nvSpPr>
        <p:spPr>
          <a:xfrm>
            <a:off x="457200" y="1371600"/>
            <a:ext cx="8229600" cy="2514600"/>
          </a:xfrm>
        </p:spPr>
        <p:txBody>
          <a:bodyPr>
            <a:normAutofit/>
          </a:bodyPr>
          <a:lstStyle/>
          <a:p>
            <a:pPr algn="ctr">
              <a:buNone/>
            </a:pPr>
            <a:r>
              <a:rPr lang="en-US" dirty="0"/>
              <a:t> </a:t>
            </a:r>
            <a:r>
              <a:rPr lang="en-US" dirty="0" smtClean="0"/>
              <a:t>So </a:t>
            </a:r>
            <a:r>
              <a:rPr lang="en-US" dirty="0"/>
              <a:t>the </a:t>
            </a:r>
            <a:r>
              <a:rPr lang="en-US" b="1" dirty="0"/>
              <a:t>third Estate renamed themselves the National Assembly</a:t>
            </a:r>
            <a:r>
              <a:rPr lang="en-US" dirty="0"/>
              <a:t>.  They wanted to create and pass their own laws and draw up a</a:t>
            </a:r>
            <a:r>
              <a:rPr lang="en-US" b="1" dirty="0"/>
              <a:t> new constitution an oath taken in 1789 </a:t>
            </a:r>
            <a:r>
              <a:rPr lang="en-US" dirty="0"/>
              <a:t>called the “</a:t>
            </a:r>
            <a:r>
              <a:rPr lang="en-US" b="1" dirty="0"/>
              <a:t>Tennis Court Oath”</a:t>
            </a:r>
          </a:p>
          <a:p>
            <a:endParaRPr lang="en-US" dirty="0"/>
          </a:p>
        </p:txBody>
      </p:sp>
      <p:pic>
        <p:nvPicPr>
          <p:cNvPr id="22530" name="Picture 2" descr="http://www.xtimeline.com/__UserPic_Large/48091/evt100106200800292.png"/>
          <p:cNvPicPr>
            <a:picLocks noChangeAspect="1" noChangeArrowheads="1"/>
          </p:cNvPicPr>
          <p:nvPr/>
        </p:nvPicPr>
        <p:blipFill>
          <a:blip r:embed="rId2" cstate="print"/>
          <a:srcRect/>
          <a:stretch>
            <a:fillRect/>
          </a:stretch>
        </p:blipFill>
        <p:spPr bwMode="auto">
          <a:xfrm>
            <a:off x="2514600" y="3657600"/>
            <a:ext cx="4572000" cy="299139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5565</TotalTime>
  <Words>1066</Words>
  <Application>Microsoft Office PowerPoint</Application>
  <PresentationFormat>On-screen Show (4:3)</PresentationFormat>
  <Paragraphs>105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Apex</vt:lpstr>
      <vt:lpstr>The French Revolution</vt:lpstr>
      <vt:lpstr>Introduction</vt:lpstr>
      <vt:lpstr>Intro</vt:lpstr>
      <vt:lpstr>ThreeEstates</vt:lpstr>
      <vt:lpstr>Three ESTATES</vt:lpstr>
      <vt:lpstr>Slide 6</vt:lpstr>
      <vt:lpstr>Reasons for Revolution</vt:lpstr>
      <vt:lpstr>Reasons for Revolution</vt:lpstr>
      <vt:lpstr>National Assembly </vt:lpstr>
      <vt:lpstr>And it begins….</vt:lpstr>
      <vt:lpstr>And it begins….</vt:lpstr>
      <vt:lpstr>What Remains of the Bastille</vt:lpstr>
      <vt:lpstr>And it begins….</vt:lpstr>
      <vt:lpstr>Now what?</vt:lpstr>
      <vt:lpstr>Now what?</vt:lpstr>
      <vt:lpstr>The National Convention</vt:lpstr>
      <vt:lpstr>Slide 17</vt:lpstr>
      <vt:lpstr>Drafting…</vt:lpstr>
      <vt:lpstr>Maximilien</vt:lpstr>
      <vt:lpstr>Napoleon</vt:lpstr>
      <vt:lpstr>Napoleon</vt:lpstr>
      <vt:lpstr>Napoleon</vt:lpstr>
      <vt:lpstr>Slide 23</vt:lpstr>
      <vt:lpstr>Napoleon</vt:lpstr>
      <vt:lpstr>France territory after victories</vt:lpstr>
      <vt:lpstr>Battles</vt:lpstr>
      <vt:lpstr>Napoleon’s 3 mistakes</vt:lpstr>
      <vt:lpstr>Napoleon’s 3 mistakes</vt:lpstr>
      <vt:lpstr>Turn back from Russia</vt:lpstr>
      <vt:lpstr>The end of Napoleon reign</vt:lpstr>
      <vt:lpstr>The end of Napoleon reign</vt:lpstr>
    </vt:vector>
  </TitlesOfParts>
  <Company>OPSD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dc:creator>zangle</dc:creator>
  <cp:lastModifiedBy>zangle</cp:lastModifiedBy>
  <cp:revision>129</cp:revision>
  <dcterms:created xsi:type="dcterms:W3CDTF">2012-01-25T15:41:06Z</dcterms:created>
  <dcterms:modified xsi:type="dcterms:W3CDTF">2013-02-15T16:35:19Z</dcterms:modified>
</cp:coreProperties>
</file>