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0"/>
  </p:notesMasterIdLst>
  <p:sldIdLst>
    <p:sldId id="256" r:id="rId2"/>
    <p:sldId id="257" r:id="rId3"/>
    <p:sldId id="275" r:id="rId4"/>
    <p:sldId id="258" r:id="rId5"/>
    <p:sldId id="266" r:id="rId6"/>
    <p:sldId id="259" r:id="rId7"/>
    <p:sldId id="271" r:id="rId8"/>
    <p:sldId id="272" r:id="rId9"/>
    <p:sldId id="273" r:id="rId10"/>
    <p:sldId id="260" r:id="rId11"/>
    <p:sldId id="268" r:id="rId12"/>
    <p:sldId id="261" r:id="rId13"/>
    <p:sldId id="262" r:id="rId14"/>
    <p:sldId id="263" r:id="rId15"/>
    <p:sldId id="264" r:id="rId16"/>
    <p:sldId id="270" r:id="rId17"/>
    <p:sldId id="274" r:id="rId18"/>
    <p:sldId id="26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6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6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6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6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6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6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6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6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60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7" autoAdjust="0"/>
    <p:restoredTop sz="94691" autoAdjust="0"/>
  </p:normalViewPr>
  <p:slideViewPr>
    <p:cSldViewPr>
      <p:cViewPr varScale="1">
        <p:scale>
          <a:sx n="67" d="100"/>
          <a:sy n="67" d="100"/>
        </p:scale>
        <p:origin x="-102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209F9A6E-26AA-46AC-B0B6-945ED29926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E85253-C0F5-436D-A39D-89E81D0BE78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D3307D-E01C-4458-A7D3-939AADF439B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DAC35F-AAF3-458B-B098-9B3AB306BE24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D34F13-55B1-4F28-9908-D94D1AF45BEF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9C3573-D9F7-4923-8EFE-D4FE02180FE8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037FE-B3EF-48F7-876C-992540831EB4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5037FE-B3EF-48F7-876C-992540831EB4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81A3A6-22A0-482E-8D24-3B3CEB8239E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FACF6F-2D0E-483B-A987-C5BBCD65790E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FBAB5D-887D-458B-B558-3A6B7668822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25A83F-1360-44F4-98E4-E30AC0A5B8B6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287308-6EC0-48CA-8E6A-967B1F4263C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1774E7-707B-462F-896A-F3E1325F61C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2BC87E1B-45FB-4DAF-8C05-FEE62E702BD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E443FD-3459-4864-A087-78027218BF1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7E5AA3-D64C-4CDE-9D59-B4C03A9B2A5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46A77-2CC5-40D3-B16B-50E43F4BEA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A8969-46F0-4290-B651-6B76EC3B12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3DA8FA1F-893B-4DB6-8BEB-30E0344B3D1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A64B6A-FCC1-4C54-92CD-3AA500A464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E8D02F-9918-4B6A-BD38-1C3822349F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A23E7A13-3484-4B37-BDB3-DA35416D784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7F187D-AB17-47CA-B4E2-41C73075D08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A8692-EBCC-4586-B1E0-7653CB7AB87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563DA-25E3-4A47-87EA-1DBCFB682F8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1B5260-8259-4B62-953D-DE0BFB5F925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5EC637F-BE8F-410B-8CD5-C1CAEF3D570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orlando_bloom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8686800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38400" y="228600"/>
            <a:ext cx="63246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7200" b="1" dirty="0" smtClean="0">
                <a:solidFill>
                  <a:srgbClr val="A50021"/>
                </a:solidFill>
                <a:latin typeface="Harrington" pitchFamily="82" charset="0"/>
              </a:rPr>
              <a:t>The Crusades!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4800600"/>
            <a:ext cx="4876800" cy="1524000"/>
          </a:xfrm>
        </p:spPr>
        <p:txBody>
          <a:bodyPr/>
          <a:lstStyle/>
          <a:p>
            <a:pPr eaLnBrk="1" hangingPunct="1"/>
            <a:r>
              <a:rPr lang="en-US" sz="4400" b="1" dirty="0" smtClean="0">
                <a:solidFill>
                  <a:srgbClr val="A50021"/>
                </a:solidFill>
                <a:latin typeface="Harrington" pitchFamily="82" charset="0"/>
              </a:rPr>
              <a:t>Christian Holy War</a:t>
            </a: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82550" y="6510338"/>
            <a:ext cx="3422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0"/>
              <a:t>Copyright © Clara Kim 2007. All rights reserved.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smtClean="0">
                <a:latin typeface="Harrington" pitchFamily="82" charset="0"/>
              </a:rPr>
              <a:t>Crusader Spirit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0" y="1295400"/>
            <a:ext cx="5181600" cy="57912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3500" dirty="0" smtClean="0"/>
              <a:t>There were</a:t>
            </a:r>
            <a:r>
              <a:rPr lang="en-US" sz="3500" u="sng" dirty="0" smtClean="0"/>
              <a:t> economic </a:t>
            </a:r>
            <a:r>
              <a:rPr lang="en-US" sz="3500" dirty="0" smtClean="0"/>
              <a:t>and </a:t>
            </a:r>
            <a:r>
              <a:rPr lang="en-US" sz="3500" u="sng" dirty="0" smtClean="0"/>
              <a:t>religious</a:t>
            </a:r>
            <a:r>
              <a:rPr lang="en-US" sz="3500" dirty="0" smtClean="0"/>
              <a:t> motives for the Crusades</a:t>
            </a:r>
          </a:p>
          <a:p>
            <a:pPr lvl="1" eaLnBrk="1" hangingPunct="1"/>
            <a:r>
              <a:rPr lang="en-US" sz="3500" b="1" dirty="0" smtClean="0"/>
              <a:t>Kings and the Church</a:t>
            </a:r>
            <a:r>
              <a:rPr lang="en-US" sz="3500" dirty="0" smtClean="0"/>
              <a:t>: A way to get </a:t>
            </a:r>
            <a:r>
              <a:rPr lang="en-US" sz="3500" u="sng" dirty="0" smtClean="0"/>
              <a:t>rid</a:t>
            </a:r>
            <a:r>
              <a:rPr lang="en-US" sz="3500" dirty="0" smtClean="0"/>
              <a:t> of </a:t>
            </a:r>
            <a:r>
              <a:rPr lang="en-US" sz="3500" u="sng" dirty="0" smtClean="0"/>
              <a:t>knights</a:t>
            </a:r>
            <a:r>
              <a:rPr lang="en-US" sz="3500" dirty="0" smtClean="0"/>
              <a:t> who always </a:t>
            </a:r>
            <a:r>
              <a:rPr lang="en-US" sz="3500" u="sng" dirty="0" smtClean="0"/>
              <a:t>fought</a:t>
            </a:r>
            <a:r>
              <a:rPr lang="en-US" sz="3500" dirty="0" smtClean="0"/>
              <a:t> each other and </a:t>
            </a:r>
            <a:r>
              <a:rPr lang="en-US" sz="3500" u="sng" dirty="0" smtClean="0"/>
              <a:t>threatened</a:t>
            </a:r>
            <a:r>
              <a:rPr lang="en-US" sz="3500" dirty="0" smtClean="0"/>
              <a:t> the </a:t>
            </a:r>
            <a:r>
              <a:rPr lang="en-US" sz="3500" u="sng" dirty="0" smtClean="0"/>
              <a:t>peace </a:t>
            </a:r>
            <a:r>
              <a:rPr lang="en-US" sz="3500" dirty="0" smtClean="0"/>
              <a:t>of the kingdom</a:t>
            </a:r>
          </a:p>
          <a:p>
            <a:pPr lvl="1" eaLnBrk="1" hangingPunct="1"/>
            <a:r>
              <a:rPr lang="en-US" sz="3500" b="1" dirty="0" smtClean="0"/>
              <a:t>Younger Sons</a:t>
            </a:r>
            <a:r>
              <a:rPr lang="en-US" sz="3500" dirty="0" smtClean="0"/>
              <a:t>: A way to gain</a:t>
            </a:r>
            <a:r>
              <a:rPr lang="en-US" sz="3500" u="sng" dirty="0" smtClean="0"/>
              <a:t> land</a:t>
            </a:r>
            <a:r>
              <a:rPr lang="en-US" sz="3500" dirty="0" smtClean="0"/>
              <a:t> and </a:t>
            </a:r>
            <a:r>
              <a:rPr lang="en-US" sz="3500" u="sng" dirty="0" smtClean="0"/>
              <a:t>position</a:t>
            </a:r>
            <a:r>
              <a:rPr lang="en-US" sz="3500" dirty="0" smtClean="0"/>
              <a:t> in society since the </a:t>
            </a:r>
            <a:r>
              <a:rPr lang="en-US" sz="3500" u="sng" dirty="0" smtClean="0"/>
              <a:t>oldest</a:t>
            </a:r>
            <a:r>
              <a:rPr lang="en-US" sz="3500" dirty="0" smtClean="0"/>
              <a:t> son gets everything</a:t>
            </a:r>
          </a:p>
          <a:p>
            <a:pPr lvl="1" eaLnBrk="1" hangingPunct="1"/>
            <a:r>
              <a:rPr lang="en-US" sz="3500" b="1" dirty="0" smtClean="0"/>
              <a:t>Knights and Commoners</a:t>
            </a:r>
            <a:r>
              <a:rPr lang="en-US" sz="3500" dirty="0" smtClean="0"/>
              <a:t>: fired by religious </a:t>
            </a:r>
            <a:r>
              <a:rPr lang="en-US" sz="3500" u="sng" dirty="0" smtClean="0"/>
              <a:t>zeal</a:t>
            </a:r>
            <a:r>
              <a:rPr lang="en-US" sz="3500" dirty="0" smtClean="0"/>
              <a:t> (</a:t>
            </a:r>
            <a:r>
              <a:rPr lang="en-US" sz="3500" u="sng" dirty="0" smtClean="0"/>
              <a:t>passion</a:t>
            </a:r>
            <a:r>
              <a:rPr lang="en-US" sz="3500" dirty="0" smtClean="0"/>
              <a:t>)</a:t>
            </a:r>
          </a:p>
        </p:txBody>
      </p:sp>
      <p:pic>
        <p:nvPicPr>
          <p:cNvPr id="6149" name="Picture 5" descr="crusades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286000"/>
            <a:ext cx="3065463" cy="343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http://www.usu.edu/markdamen/1320Hist&amp;Civ/slides/15crusad/crusaders&amp;moslem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838200"/>
            <a:ext cx="7618653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smtClean="0">
                <a:latin typeface="Harrington" pitchFamily="82" charset="0"/>
              </a:rPr>
              <a:t>First Crusade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600200"/>
            <a:ext cx="4419600" cy="5029200"/>
          </a:xfrm>
        </p:spPr>
        <p:txBody>
          <a:bodyPr/>
          <a:lstStyle/>
          <a:p>
            <a:pPr eaLnBrk="1" hangingPunct="1"/>
            <a:r>
              <a:rPr lang="en-US" sz="3600" u="sng" dirty="0" smtClean="0"/>
              <a:t>CALL BY CHARLAMENGE</a:t>
            </a:r>
          </a:p>
          <a:p>
            <a:pPr eaLnBrk="1" hangingPunct="1"/>
            <a:r>
              <a:rPr lang="en-US" sz="3600" u="sng" dirty="0" smtClean="0"/>
              <a:t>Unprepared </a:t>
            </a:r>
            <a:r>
              <a:rPr lang="en-US" sz="3600" dirty="0" smtClean="0"/>
              <a:t>troops</a:t>
            </a:r>
          </a:p>
          <a:p>
            <a:pPr eaLnBrk="1" hangingPunct="1"/>
            <a:r>
              <a:rPr lang="en-US" sz="3600" dirty="0" smtClean="0"/>
              <a:t>No </a:t>
            </a:r>
            <a:r>
              <a:rPr lang="en-US" sz="3600" u="sng" dirty="0" smtClean="0"/>
              <a:t>strategy</a:t>
            </a:r>
          </a:p>
          <a:p>
            <a:pPr eaLnBrk="1" hangingPunct="1"/>
            <a:r>
              <a:rPr lang="en-US" sz="3600" dirty="0" smtClean="0"/>
              <a:t>Captured </a:t>
            </a:r>
            <a:r>
              <a:rPr lang="en-US" sz="3600" u="sng" dirty="0" smtClean="0"/>
              <a:t>Jerusalem </a:t>
            </a:r>
          </a:p>
          <a:p>
            <a:pPr eaLnBrk="1" hangingPunct="1"/>
            <a:r>
              <a:rPr lang="en-US" sz="4000" dirty="0" smtClean="0"/>
              <a:t>Carved in up into 4</a:t>
            </a:r>
            <a:r>
              <a:rPr lang="en-US" sz="4000" u="sng" dirty="0" smtClean="0"/>
              <a:t> Crusader </a:t>
            </a:r>
            <a:r>
              <a:rPr lang="en-US" sz="4000" dirty="0" smtClean="0"/>
              <a:t>states</a:t>
            </a:r>
          </a:p>
          <a:p>
            <a:pPr eaLnBrk="1" hangingPunct="1"/>
            <a:endParaRPr lang="en-US" sz="4000" dirty="0" smtClean="0"/>
          </a:p>
          <a:p>
            <a:pPr eaLnBrk="1" hangingPunct="1">
              <a:buFontTx/>
              <a:buNone/>
            </a:pPr>
            <a:endParaRPr lang="en-US" sz="4000" dirty="0" smtClean="0"/>
          </a:p>
        </p:txBody>
      </p:sp>
      <p:pic>
        <p:nvPicPr>
          <p:cNvPr id="7175" name="Picture 7" descr="Richard_the_Lionhe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43000"/>
            <a:ext cx="3068423" cy="3859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6" descr="crusades"/>
          <p:cNvPicPr>
            <a:picLocks noChangeAspect="1" noChangeArrowheads="1"/>
          </p:cNvPicPr>
          <p:nvPr/>
        </p:nvPicPr>
        <p:blipFill>
          <a:blip r:embed="rId4" cstate="print"/>
          <a:srcRect t="24000"/>
          <a:stretch>
            <a:fillRect/>
          </a:stretch>
        </p:blipFill>
        <p:spPr bwMode="auto">
          <a:xfrm>
            <a:off x="6096000" y="3810000"/>
            <a:ext cx="2897717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smtClean="0">
                <a:latin typeface="Harrington" pitchFamily="82" charset="0"/>
              </a:rPr>
              <a:t>Second Crusade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95400"/>
            <a:ext cx="4495800" cy="47244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Muslim leader </a:t>
            </a:r>
            <a:r>
              <a:rPr lang="en-US" sz="3600" u="sng" dirty="0" smtClean="0"/>
              <a:t>Saladin</a:t>
            </a:r>
            <a:r>
              <a:rPr lang="en-US" sz="3600" dirty="0" smtClean="0"/>
              <a:t> takes control of </a:t>
            </a:r>
            <a:r>
              <a:rPr lang="en-US" sz="3600" u="sng" dirty="0" smtClean="0"/>
              <a:t>Jerusalem</a:t>
            </a:r>
          </a:p>
          <a:p>
            <a:pPr eaLnBrk="1" hangingPunct="1"/>
            <a:r>
              <a:rPr lang="en-US" sz="3600" dirty="0" smtClean="0"/>
              <a:t>Muslim Turks re-conquer the city</a:t>
            </a:r>
          </a:p>
          <a:p>
            <a:pPr eaLnBrk="1" hangingPunct="1"/>
            <a:r>
              <a:rPr lang="en-US" sz="3600" dirty="0" smtClean="0"/>
              <a:t>Saladin is described to be </a:t>
            </a:r>
            <a:r>
              <a:rPr lang="en-US" sz="3600" u="sng" dirty="0" smtClean="0"/>
              <a:t>honest</a:t>
            </a:r>
            <a:r>
              <a:rPr lang="en-US" sz="3600" dirty="0" smtClean="0"/>
              <a:t> and brave</a:t>
            </a:r>
          </a:p>
        </p:txBody>
      </p:sp>
      <p:pic>
        <p:nvPicPr>
          <p:cNvPr id="14342" name="Picture 6" descr="http://10topten.com/wp-content/uploads/2012/04/Salad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76400"/>
            <a:ext cx="2994948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smtClean="0">
                <a:latin typeface="Harrington" pitchFamily="82" charset="0"/>
              </a:rPr>
              <a:t>Third Crusade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4495800" cy="46783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sz="4000" u="sng" dirty="0" smtClean="0"/>
              <a:t>Richard </a:t>
            </a:r>
            <a:r>
              <a:rPr lang="en-US" sz="4000" dirty="0" smtClean="0"/>
              <a:t>the Lion Hearted = </a:t>
            </a:r>
            <a:r>
              <a:rPr lang="en-US" sz="4000" u="sng" dirty="0" smtClean="0"/>
              <a:t>English </a:t>
            </a:r>
            <a:r>
              <a:rPr lang="en-US" sz="4000" dirty="0" smtClean="0"/>
              <a:t>King and two other leaders recapture Jerusalem</a:t>
            </a:r>
          </a:p>
          <a:p>
            <a:pPr eaLnBrk="1" hangingPunct="1"/>
            <a:r>
              <a:rPr lang="en-US" sz="4000" dirty="0" smtClean="0"/>
              <a:t>He and Saladin </a:t>
            </a:r>
            <a:r>
              <a:rPr lang="en-US" sz="4000" u="sng" dirty="0" smtClean="0"/>
              <a:t>respected</a:t>
            </a:r>
            <a:r>
              <a:rPr lang="en-US" sz="4000" dirty="0" smtClean="0"/>
              <a:t> each other</a:t>
            </a:r>
          </a:p>
          <a:p>
            <a:pPr eaLnBrk="1" hangingPunct="1"/>
            <a:endParaRPr lang="en-US" sz="4000" dirty="0" smtClean="0"/>
          </a:p>
        </p:txBody>
      </p:sp>
      <p:pic>
        <p:nvPicPr>
          <p:cNvPr id="15364" name="Picture 8" descr="rich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30403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smtClean="0">
                <a:latin typeface="Harrington" pitchFamily="82" charset="0"/>
              </a:rPr>
              <a:t>In the End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19200"/>
            <a:ext cx="4038600" cy="5638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4000" dirty="0" smtClean="0"/>
              <a:t>The </a:t>
            </a:r>
            <a:r>
              <a:rPr lang="en-US" sz="4000" u="sng" dirty="0" smtClean="0"/>
              <a:t>Christians</a:t>
            </a:r>
            <a:r>
              <a:rPr lang="en-US" sz="4000" dirty="0" smtClean="0"/>
              <a:t> are finally </a:t>
            </a:r>
            <a:r>
              <a:rPr lang="en-US" sz="4000" u="sng" dirty="0" smtClean="0"/>
              <a:t>pushed out</a:t>
            </a:r>
            <a:r>
              <a:rPr lang="en-US" sz="4000" dirty="0" smtClean="0"/>
              <a:t> of Jerusalem</a:t>
            </a:r>
          </a:p>
          <a:p>
            <a:pPr eaLnBrk="1" hangingPunct="1"/>
            <a:r>
              <a:rPr lang="en-US" sz="4000" dirty="0" smtClean="0"/>
              <a:t>Muslim Turks are the </a:t>
            </a:r>
            <a:r>
              <a:rPr lang="en-US" sz="4000" u="sng" dirty="0" smtClean="0"/>
              <a:t>victors</a:t>
            </a:r>
            <a:r>
              <a:rPr lang="en-US" sz="4000" dirty="0" smtClean="0"/>
              <a:t> and take over the </a:t>
            </a:r>
            <a:r>
              <a:rPr lang="en-US" sz="4000" u="sng" dirty="0" smtClean="0"/>
              <a:t>Byzantine </a:t>
            </a:r>
            <a:r>
              <a:rPr lang="en-US" sz="4000" dirty="0" smtClean="0"/>
              <a:t>in 1453</a:t>
            </a:r>
          </a:p>
          <a:p>
            <a:pPr eaLnBrk="1" hangingPunct="1"/>
            <a:endParaRPr lang="en-US" sz="4000" dirty="0" smtClean="0"/>
          </a:p>
        </p:txBody>
      </p:sp>
      <p:pic>
        <p:nvPicPr>
          <p:cNvPr id="16390" name="Picture 6" descr="http://catholiceducation.org/images/history/crusades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752600"/>
            <a:ext cx="446771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Harrington" pitchFamily="82" charset="0"/>
              </a:rPr>
              <a:t>Effects of the Crusades</a:t>
            </a:r>
            <a:endParaRPr lang="en-US" smtClean="0"/>
          </a:p>
        </p:txBody>
      </p:sp>
      <p:sp>
        <p:nvSpPr>
          <p:cNvPr id="17411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71600"/>
            <a:ext cx="7620000" cy="1905000"/>
          </a:xfrm>
        </p:spPr>
        <p:txBody>
          <a:bodyPr/>
          <a:lstStyle/>
          <a:p>
            <a:r>
              <a:rPr lang="en-US" dirty="0" smtClean="0"/>
              <a:t>This means that Europe now has control over JERSALEM!</a:t>
            </a:r>
          </a:p>
          <a:p>
            <a:r>
              <a:rPr lang="en-US" dirty="0" smtClean="0"/>
              <a:t>HUGE</a:t>
            </a:r>
          </a:p>
        </p:txBody>
      </p:sp>
      <p:pic>
        <p:nvPicPr>
          <p:cNvPr id="17414" name="Picture 6" descr="http://fs.huntingdon.edu/jlewis/syl/ircomp/Maps/Ottoman158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590800"/>
            <a:ext cx="6693276" cy="4010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8435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8436" name="Content Placeholder 4" descr="crusades_final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8382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1" dirty="0" smtClean="0">
                <a:latin typeface="Harrington" pitchFamily="82" charset="0"/>
              </a:rPr>
              <a:t>Effects of the Crusades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3600" dirty="0" smtClean="0"/>
              <a:t>Negatives:</a:t>
            </a:r>
          </a:p>
          <a:p>
            <a:pPr lvl="1" eaLnBrk="1" hangingPunct="1"/>
            <a:r>
              <a:rPr lang="en-US" dirty="0" smtClean="0"/>
              <a:t>Weakened the </a:t>
            </a:r>
            <a:r>
              <a:rPr lang="en-US" u="sng" dirty="0" smtClean="0"/>
              <a:t>Byzantine</a:t>
            </a:r>
            <a:r>
              <a:rPr lang="en-US" dirty="0" smtClean="0"/>
              <a:t> Empire, the </a:t>
            </a:r>
            <a:r>
              <a:rPr lang="en-US" u="sng" dirty="0" smtClean="0"/>
              <a:t>Pope </a:t>
            </a:r>
            <a:r>
              <a:rPr lang="en-US" dirty="0" smtClean="0"/>
              <a:t>and nobles</a:t>
            </a:r>
          </a:p>
          <a:p>
            <a:pPr lvl="1" eaLnBrk="1" hangingPunct="1"/>
            <a:r>
              <a:rPr lang="en-US" dirty="0" smtClean="0"/>
              <a:t>Kings become </a:t>
            </a:r>
            <a:r>
              <a:rPr lang="en-US" u="sng" dirty="0" smtClean="0"/>
              <a:t>stronger</a:t>
            </a:r>
          </a:p>
          <a:p>
            <a:pPr lvl="1" eaLnBrk="1" hangingPunct="1"/>
            <a:r>
              <a:rPr lang="en-US" dirty="0" smtClean="0"/>
              <a:t>Leaves a legacy of </a:t>
            </a:r>
            <a:r>
              <a:rPr lang="en-US" u="sng" dirty="0" smtClean="0"/>
              <a:t>bitterness</a:t>
            </a:r>
            <a:r>
              <a:rPr lang="en-US" dirty="0" smtClean="0"/>
              <a:t> between the </a:t>
            </a:r>
            <a:r>
              <a:rPr lang="en-US" u="sng" dirty="0" smtClean="0"/>
              <a:t>Christians</a:t>
            </a:r>
            <a:r>
              <a:rPr lang="en-US" dirty="0" smtClean="0"/>
              <a:t>, Jews and the </a:t>
            </a:r>
            <a:r>
              <a:rPr lang="en-US" u="sng" dirty="0" smtClean="0"/>
              <a:t>Muslims</a:t>
            </a:r>
          </a:p>
          <a:p>
            <a:pPr eaLnBrk="1" hangingPunct="1"/>
            <a:r>
              <a:rPr lang="en-US" sz="3600" dirty="0" smtClean="0"/>
              <a:t>Positives:</a:t>
            </a:r>
          </a:p>
          <a:p>
            <a:pPr lvl="1" eaLnBrk="1" hangingPunct="1"/>
            <a:r>
              <a:rPr lang="en-US" dirty="0" smtClean="0"/>
              <a:t>Stimulated </a:t>
            </a:r>
            <a:r>
              <a:rPr lang="en-US" u="sng" dirty="0" smtClean="0"/>
              <a:t>trade</a:t>
            </a:r>
            <a:r>
              <a:rPr lang="en-US" dirty="0" smtClean="0"/>
              <a:t> throughout the </a:t>
            </a:r>
            <a:r>
              <a:rPr lang="en-US" u="sng" dirty="0" smtClean="0"/>
              <a:t>Mediterranean</a:t>
            </a:r>
            <a:r>
              <a:rPr lang="en-US" dirty="0" smtClean="0"/>
              <a:t> and Middle East by cloth and spices brought back = TRADE INCREASED!!</a:t>
            </a:r>
          </a:p>
          <a:p>
            <a:pPr lvl="1" eaLnBrk="1" hangingPunct="1"/>
            <a:r>
              <a:rPr lang="en-US" u="sng" dirty="0" smtClean="0"/>
              <a:t>Europe</a:t>
            </a:r>
            <a:r>
              <a:rPr lang="en-US" dirty="0" smtClean="0"/>
              <a:t> learns much from the </a:t>
            </a:r>
            <a:r>
              <a:rPr lang="en-US" u="sng" dirty="0" smtClean="0"/>
              <a:t>Muslims and this increased their education and thoughts</a:t>
            </a:r>
          </a:p>
          <a:p>
            <a:pPr eaLnBrk="1" hangingPunct="1"/>
            <a:endParaRPr lang="en-US" sz="3600" dirty="0" smtClean="0"/>
          </a:p>
          <a:p>
            <a:pPr eaLnBrk="1" hangingPunct="1"/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sassanian_heavy_cavalry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143000"/>
            <a:ext cx="40290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 smtClean="0">
                <a:latin typeface="Harrington" pitchFamily="82" charset="0"/>
              </a:rPr>
              <a:t>The Invaders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219200"/>
            <a:ext cx="4572000" cy="5410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In </a:t>
            </a:r>
            <a:r>
              <a:rPr lang="en-US" u="sng" dirty="0" smtClean="0"/>
              <a:t>1093</a:t>
            </a:r>
            <a:r>
              <a:rPr lang="en-US" dirty="0" smtClean="0"/>
              <a:t>, Byzantine Emperor named Alexius </a:t>
            </a:r>
            <a:r>
              <a:rPr lang="en-US" dirty="0" err="1" smtClean="0"/>
              <a:t>Comnenus</a:t>
            </a:r>
            <a:r>
              <a:rPr lang="en-US" dirty="0" smtClean="0"/>
              <a:t> ask for </a:t>
            </a:r>
            <a:r>
              <a:rPr lang="en-US" u="sng" dirty="0" smtClean="0"/>
              <a:t>help</a:t>
            </a:r>
            <a:r>
              <a:rPr lang="en-US" dirty="0" smtClean="0"/>
              <a:t> against </a:t>
            </a:r>
            <a:r>
              <a:rPr lang="en-US" u="sng" dirty="0" smtClean="0"/>
              <a:t>invaders</a:t>
            </a:r>
          </a:p>
          <a:p>
            <a:pPr lvl="1" eaLnBrk="1" hangingPunct="1"/>
            <a:r>
              <a:rPr lang="en-US" dirty="0" smtClean="0"/>
              <a:t>THE INVADERS: The </a:t>
            </a:r>
            <a:r>
              <a:rPr lang="en-US" u="sng" dirty="0" smtClean="0"/>
              <a:t>Muslim Turks</a:t>
            </a:r>
            <a:r>
              <a:rPr lang="en-US" dirty="0" smtClean="0"/>
              <a:t> aka </a:t>
            </a:r>
            <a:r>
              <a:rPr lang="en-US" u="sng" dirty="0" smtClean="0"/>
              <a:t>Ottoman Turks</a:t>
            </a:r>
          </a:p>
          <a:p>
            <a:pPr eaLnBrk="1" hangingPunct="1"/>
            <a:r>
              <a:rPr lang="en-US" dirty="0" smtClean="0"/>
              <a:t>The Muslim Turks were trying to </a:t>
            </a:r>
            <a:r>
              <a:rPr lang="en-US" u="sng" dirty="0" smtClean="0"/>
              <a:t>take</a:t>
            </a:r>
            <a:r>
              <a:rPr lang="en-US" dirty="0" smtClean="0"/>
              <a:t> over the </a:t>
            </a:r>
            <a:r>
              <a:rPr lang="en-US" u="sng" dirty="0" smtClean="0"/>
              <a:t>Byzantine </a:t>
            </a:r>
            <a:r>
              <a:rPr lang="en-US" dirty="0" smtClean="0"/>
              <a:t>capital of </a:t>
            </a:r>
            <a:r>
              <a:rPr lang="en-US" u="sng" dirty="0" smtClean="0"/>
              <a:t>CONSTANTINOPLE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dirty="0" smtClean="0">
                <a:latin typeface="Harrington" pitchFamily="82" charset="0"/>
              </a:rPr>
              <a:t>The Invaders</a:t>
            </a:r>
          </a:p>
        </p:txBody>
      </p:sp>
      <p:pic>
        <p:nvPicPr>
          <p:cNvPr id="3078" name="Picture 6" descr="Crusad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295400"/>
            <a:ext cx="6477000" cy="532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smtClean="0">
                <a:latin typeface="Harrington" pitchFamily="82" charset="0"/>
              </a:rPr>
              <a:t>Pope Urban II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41438"/>
            <a:ext cx="4114800" cy="5287962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sz="3600" dirty="0" smtClean="0"/>
              <a:t>Pope </a:t>
            </a:r>
            <a:r>
              <a:rPr lang="en-US" sz="3600" u="sng" dirty="0" smtClean="0"/>
              <a:t>Urban </a:t>
            </a:r>
            <a:r>
              <a:rPr lang="en-US" sz="3600" dirty="0" smtClean="0"/>
              <a:t>II read the letter asking for </a:t>
            </a:r>
            <a:r>
              <a:rPr lang="en-US" sz="3600" u="sng" dirty="0" smtClean="0"/>
              <a:t>help</a:t>
            </a:r>
            <a:r>
              <a:rPr lang="en-US" sz="3600" dirty="0" smtClean="0"/>
              <a:t> and called for a “</a:t>
            </a:r>
            <a:r>
              <a:rPr lang="en-US" sz="3600" u="sng" dirty="0" smtClean="0"/>
              <a:t>holy war</a:t>
            </a:r>
            <a:r>
              <a:rPr lang="en-US" sz="3600" dirty="0" smtClean="0"/>
              <a:t>” or </a:t>
            </a:r>
            <a:r>
              <a:rPr lang="en-US" sz="3600" u="sng" dirty="0" smtClean="0"/>
              <a:t>CRUSADE</a:t>
            </a:r>
          </a:p>
          <a:p>
            <a:pPr eaLnBrk="1" hangingPunct="1"/>
            <a:r>
              <a:rPr lang="en-US" sz="3600" dirty="0" smtClean="0"/>
              <a:t>He said those who </a:t>
            </a:r>
            <a:r>
              <a:rPr lang="en-US" sz="3600" u="sng" dirty="0" smtClean="0"/>
              <a:t>fought</a:t>
            </a:r>
            <a:r>
              <a:rPr lang="en-US" sz="3600" dirty="0" smtClean="0"/>
              <a:t> and </a:t>
            </a:r>
            <a:r>
              <a:rPr lang="en-US" sz="3600" u="sng" dirty="0" smtClean="0"/>
              <a:t>died</a:t>
            </a:r>
            <a:r>
              <a:rPr lang="en-US" sz="3600" dirty="0" smtClean="0"/>
              <a:t> in the </a:t>
            </a:r>
            <a:r>
              <a:rPr lang="en-US" sz="3600" u="sng" dirty="0" smtClean="0"/>
              <a:t>Crusades</a:t>
            </a:r>
            <a:r>
              <a:rPr lang="en-US" sz="3600" dirty="0" smtClean="0"/>
              <a:t> would be </a:t>
            </a:r>
            <a:r>
              <a:rPr lang="en-US" sz="3600" u="sng" dirty="0" smtClean="0"/>
              <a:t>promised</a:t>
            </a:r>
            <a:r>
              <a:rPr lang="en-US" sz="3600" dirty="0" smtClean="0"/>
              <a:t> a spot in </a:t>
            </a:r>
            <a:r>
              <a:rPr lang="en-US" sz="3600" u="sng" dirty="0" smtClean="0"/>
              <a:t>Heaven</a:t>
            </a:r>
            <a:r>
              <a:rPr lang="en-US" sz="3600" dirty="0" smtClean="0"/>
              <a:t> with all sins </a:t>
            </a:r>
            <a:r>
              <a:rPr lang="en-US" sz="3600" u="sng" dirty="0" smtClean="0"/>
              <a:t>forgiven</a:t>
            </a:r>
          </a:p>
          <a:p>
            <a:pPr eaLnBrk="1" hangingPunct="1"/>
            <a:r>
              <a:rPr lang="en-US" sz="3600" u="sng" dirty="0" smtClean="0"/>
              <a:t>Remember the head of the Church is the Pope </a:t>
            </a:r>
            <a:r>
              <a:rPr lang="en-US" sz="3600" u="sng" dirty="0" smtClean="0">
                <a:sym typeface="Wingdings" pitchFamily="2" charset="2"/>
              </a:rPr>
              <a:t></a:t>
            </a:r>
            <a:endParaRPr lang="en-US" sz="3600" u="sng" dirty="0" smtClean="0"/>
          </a:p>
        </p:txBody>
      </p:sp>
      <p:pic>
        <p:nvPicPr>
          <p:cNvPr id="4105" name="Picture 9" descr="urba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524000"/>
            <a:ext cx="46773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UrbanIIPreaches-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81000"/>
            <a:ext cx="45865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7" descr="UrbanIIKnights-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799" y="381000"/>
            <a:ext cx="4096173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smtClean="0">
                <a:latin typeface="Harrington" pitchFamily="82" charset="0"/>
              </a:rPr>
              <a:t>THE GOAL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295400"/>
            <a:ext cx="4419600" cy="53340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The </a:t>
            </a:r>
            <a:r>
              <a:rPr lang="en-US" sz="4000" u="sng" dirty="0" smtClean="0"/>
              <a:t>goal</a:t>
            </a:r>
            <a:r>
              <a:rPr lang="en-US" sz="4000" dirty="0" smtClean="0"/>
              <a:t> of these Christian soldiers were to </a:t>
            </a:r>
            <a:r>
              <a:rPr lang="en-US" sz="4000" u="sng" dirty="0" smtClean="0"/>
              <a:t>recover</a:t>
            </a:r>
            <a:r>
              <a:rPr lang="en-US" sz="4000" dirty="0" smtClean="0"/>
              <a:t> </a:t>
            </a:r>
          </a:p>
          <a:p>
            <a:pPr lvl="1" eaLnBrk="1" hangingPunct="1"/>
            <a:r>
              <a:rPr lang="en-US" sz="3600" dirty="0" smtClean="0"/>
              <a:t>1. </a:t>
            </a:r>
            <a:r>
              <a:rPr lang="en-US" sz="3600" u="sng" dirty="0" smtClean="0"/>
              <a:t>Jerusalem </a:t>
            </a:r>
            <a:r>
              <a:rPr lang="en-US" sz="3600" dirty="0" smtClean="0"/>
              <a:t>and</a:t>
            </a:r>
          </a:p>
          <a:p>
            <a:pPr lvl="1" eaLnBrk="1" hangingPunct="1"/>
            <a:r>
              <a:rPr lang="en-US" sz="3600" dirty="0" smtClean="0"/>
              <a:t>2. </a:t>
            </a:r>
            <a:r>
              <a:rPr lang="en-US" sz="3600" u="sng" dirty="0" smtClean="0"/>
              <a:t>Holy Land</a:t>
            </a:r>
            <a:r>
              <a:rPr lang="en-US" sz="3600" dirty="0" smtClean="0"/>
              <a:t> </a:t>
            </a:r>
          </a:p>
          <a:p>
            <a:pPr eaLnBrk="1" hangingPunct="1"/>
            <a:r>
              <a:rPr lang="en-US" sz="4000" dirty="0" smtClean="0"/>
              <a:t>They wanted it </a:t>
            </a:r>
            <a:r>
              <a:rPr lang="en-US" sz="4000" u="sng" dirty="0" smtClean="0"/>
              <a:t>back</a:t>
            </a:r>
            <a:r>
              <a:rPr lang="en-US" sz="4000" dirty="0" smtClean="0"/>
              <a:t> from the Muslim </a:t>
            </a:r>
            <a:r>
              <a:rPr lang="en-US" sz="4000" u="sng" dirty="0" smtClean="0"/>
              <a:t>Turks</a:t>
            </a:r>
          </a:p>
        </p:txBody>
      </p:sp>
      <p:pic>
        <p:nvPicPr>
          <p:cNvPr id="6148" name="Picture 12" descr="templar_knight_crusaders_in_battle_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295400"/>
            <a:ext cx="417366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was Jerusalem so important?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mtClean="0"/>
              <a:t>Jews:</a:t>
            </a:r>
          </a:p>
          <a:p>
            <a:pPr marL="342900" lvl="1" indent="-342900">
              <a:buFontTx/>
              <a:buNone/>
            </a:pPr>
            <a:r>
              <a:rPr lang="en-US" smtClean="0"/>
              <a:t>Their religion built a temple which housed the “Ark of the Covenant”.  After two temple destructions (war) the western facing wall is all that’s left.  It is their most holy site.</a:t>
            </a:r>
            <a:endParaRPr lang="en-US" sz="4000" smtClean="0"/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7174" name="Picture 6" descr="http://upload.wikimedia.org/wikipedia/commons/thumb/d/df/Schrana01.jpg/380px-Schrana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362200"/>
            <a:ext cx="4481284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was Jerusalem so important?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It was where Muhammad is said to have ascended to heaven to speak directly with God. </a:t>
            </a:r>
            <a:endParaRPr lang="en-US" sz="4000" dirty="0" smtClean="0"/>
          </a:p>
          <a:p>
            <a:pPr lvl="1"/>
            <a:r>
              <a:rPr lang="en-US" dirty="0" smtClean="0"/>
              <a:t>Muslims wanted to keep Christians out of their empire.</a:t>
            </a:r>
            <a:endParaRPr lang="en-US" sz="4000" dirty="0" smtClean="0"/>
          </a:p>
          <a:p>
            <a:r>
              <a:rPr lang="en-US" dirty="0" smtClean="0"/>
              <a:t>Muslim religious officials felt that Christ was a false prophet</a:t>
            </a:r>
          </a:p>
        </p:txBody>
      </p:sp>
      <p:pic>
        <p:nvPicPr>
          <p:cNvPr id="8196" name="Content Placeholder 4" descr="m-33-modern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38800" y="1600200"/>
            <a:ext cx="3014600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was Jerusalem so important?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sz="half" idx="1"/>
          </p:nvPr>
        </p:nvSpPr>
        <p:spPr>
          <a:xfrm>
            <a:off x="4724400" y="1676400"/>
            <a:ext cx="4038600" cy="4525963"/>
          </a:xfrm>
        </p:spPr>
        <p:txBody>
          <a:bodyPr/>
          <a:lstStyle/>
          <a:p>
            <a:r>
              <a:rPr lang="en-US" sz="4000" dirty="0" smtClean="0"/>
              <a:t>Christians:</a:t>
            </a:r>
          </a:p>
          <a:p>
            <a:pPr marL="342900" lvl="1" indent="-342900">
              <a:buFontTx/>
              <a:buChar char="•"/>
            </a:pPr>
            <a:r>
              <a:rPr lang="en-US" sz="4000" dirty="0" smtClean="0"/>
              <a:t>They recognized that it is where Christ was born, preached, and was crucified.</a:t>
            </a:r>
          </a:p>
          <a:p>
            <a:endParaRPr lang="en-US" dirty="0" smtClean="0"/>
          </a:p>
        </p:txBody>
      </p:sp>
      <p:pic>
        <p:nvPicPr>
          <p:cNvPr id="9222" name="Picture 6" descr="http://fatherstephen.files.wordpress.com/2007/03/crucifix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371600"/>
            <a:ext cx="3667125" cy="501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177</TotalTime>
  <Words>487</Words>
  <Application>Microsoft Office PowerPoint</Application>
  <PresentationFormat>On-screen Show (4:3)</PresentationFormat>
  <Paragraphs>72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The Crusades!</vt:lpstr>
      <vt:lpstr>The Invaders</vt:lpstr>
      <vt:lpstr>The Invaders</vt:lpstr>
      <vt:lpstr>Pope Urban II</vt:lpstr>
      <vt:lpstr>Slide 5</vt:lpstr>
      <vt:lpstr>THE GOAL</vt:lpstr>
      <vt:lpstr>Why was Jerusalem so important?</vt:lpstr>
      <vt:lpstr>Why was Jerusalem so important?</vt:lpstr>
      <vt:lpstr>Why was Jerusalem so important?</vt:lpstr>
      <vt:lpstr>Crusader Spirit</vt:lpstr>
      <vt:lpstr>Slide 11</vt:lpstr>
      <vt:lpstr>First Crusade</vt:lpstr>
      <vt:lpstr>Second Crusade</vt:lpstr>
      <vt:lpstr>Third Crusade</vt:lpstr>
      <vt:lpstr>In the End</vt:lpstr>
      <vt:lpstr>Effects of the Crusades</vt:lpstr>
      <vt:lpstr>Slide 17</vt:lpstr>
      <vt:lpstr>Effects of the Crusades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Crusades!</dc:title>
  <dc:creator>Majewski, Rosemary</dc:creator>
  <cp:lastModifiedBy>zangle</cp:lastModifiedBy>
  <cp:revision>27</cp:revision>
  <dcterms:created xsi:type="dcterms:W3CDTF">2007-05-03T02:41:08Z</dcterms:created>
  <dcterms:modified xsi:type="dcterms:W3CDTF">2012-11-28T14:50:31Z</dcterms:modified>
</cp:coreProperties>
</file>