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63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02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48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80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5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3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5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9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3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EA91-2839-4E25-A60F-919A90918766}" type="datetimeFigureOut">
              <a:rPr lang="en-US" smtClean="0"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BE4862-25D2-4730-9CE0-D93C91401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0"/>
            <a:ext cx="4831394" cy="2259733"/>
          </a:xfrm>
        </p:spPr>
        <p:txBody>
          <a:bodyPr/>
          <a:lstStyle/>
          <a:p>
            <a:r>
              <a:rPr lang="en-US" i="1" dirty="0" smtClean="0"/>
              <a:t>The Crusades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4831393" cy="1078183"/>
          </a:xfrm>
        </p:spPr>
        <p:txBody>
          <a:bodyPr/>
          <a:lstStyle/>
          <a:p>
            <a:pPr algn="ctr"/>
            <a:r>
              <a:rPr lang="en-US" i="1" dirty="0" smtClean="0"/>
              <a:t>Holy Wars</a:t>
            </a:r>
            <a:endParaRPr lang="en-US" i="1" dirty="0"/>
          </a:p>
        </p:txBody>
      </p:sp>
      <p:pic>
        <p:nvPicPr>
          <p:cNvPr id="1026" name="Picture 2" descr="File:Romans (Niketas Oryphas) punish Cretan Sarac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95" y="0"/>
            <a:ext cx="5503605" cy="33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5/5a/Albigensian_Crusad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607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5/53/Battle-of-Ager-Sanguin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07" y="3344008"/>
            <a:ext cx="4771393" cy="35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2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 of military campaigns sanctioned by the </a:t>
            </a:r>
            <a:r>
              <a:rPr lang="en-US" u="sng" dirty="0" smtClean="0"/>
              <a:t>Roman Catholic</a:t>
            </a:r>
            <a:r>
              <a:rPr lang="en-US" dirty="0" smtClean="0"/>
              <a:t> Church during the Middle Ages</a:t>
            </a:r>
          </a:p>
          <a:p>
            <a:r>
              <a:rPr lang="en-US" dirty="0" smtClean="0"/>
              <a:t>Intended to stop Muslim expansion in the 10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Muslim </a:t>
            </a:r>
            <a:r>
              <a:rPr lang="en-US" u="sng" dirty="0" smtClean="0"/>
              <a:t>Turks</a:t>
            </a:r>
            <a:r>
              <a:rPr lang="en-US" dirty="0" smtClean="0"/>
              <a:t> attacked Constantinople, capital of the Byzantine Empire, in 1093</a:t>
            </a:r>
          </a:p>
          <a:p>
            <a:pPr lvl="1"/>
            <a:r>
              <a:rPr lang="en-US" dirty="0" smtClean="0"/>
              <a:t>Muslims also controlled the </a:t>
            </a:r>
            <a:r>
              <a:rPr lang="en-US" u="sng" dirty="0" smtClean="0"/>
              <a:t>Holy Lands</a:t>
            </a:r>
            <a:r>
              <a:rPr lang="en-US" dirty="0" smtClean="0"/>
              <a:t> in Palestine</a:t>
            </a:r>
          </a:p>
        </p:txBody>
      </p:sp>
    </p:spTree>
    <p:extLst>
      <p:ext uri="{BB962C8B-B14F-4D97-AF65-F5344CB8AC3E}">
        <p14:creationId xmlns:p14="http://schemas.microsoft.com/office/powerpoint/2010/main" val="38260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Crusade (1096-1099)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Started by </a:t>
            </a:r>
            <a:r>
              <a:rPr lang="en-US" u="sng" dirty="0" smtClean="0"/>
              <a:t>Pope Urban II</a:t>
            </a:r>
            <a:r>
              <a:rPr lang="en-US" dirty="0" smtClean="0"/>
              <a:t> in 1096</a:t>
            </a:r>
          </a:p>
          <a:p>
            <a:r>
              <a:rPr lang="en-US" dirty="0" smtClean="0"/>
              <a:t>Main goals</a:t>
            </a:r>
          </a:p>
          <a:p>
            <a:pPr lvl="1"/>
            <a:r>
              <a:rPr lang="en-US" dirty="0" smtClean="0"/>
              <a:t>Repel Muslim attacks in Constantinople</a:t>
            </a:r>
          </a:p>
          <a:p>
            <a:pPr lvl="1"/>
            <a:r>
              <a:rPr lang="en-US" dirty="0" smtClean="0"/>
              <a:t>Reclaim the Holy Lands for Christians</a:t>
            </a:r>
          </a:p>
          <a:p>
            <a:r>
              <a:rPr lang="en-US" dirty="0" smtClean="0"/>
              <a:t>Started as a mass pilgrimage from France and Germany</a:t>
            </a:r>
          </a:p>
          <a:p>
            <a:pPr lvl="1"/>
            <a:r>
              <a:rPr lang="en-US" dirty="0" smtClean="0"/>
              <a:t>Crusaders sought land, fortune, and adventure</a:t>
            </a:r>
          </a:p>
          <a:p>
            <a:pPr lvl="1"/>
            <a:r>
              <a:rPr lang="en-US" dirty="0" smtClean="0"/>
              <a:t>Merchants wished to reclaim key </a:t>
            </a:r>
            <a:r>
              <a:rPr lang="en-US" u="sng" dirty="0" smtClean="0"/>
              <a:t>trade routes</a:t>
            </a:r>
            <a:r>
              <a:rPr lang="en-US" dirty="0" smtClean="0"/>
              <a:t> controlled by Muslims</a:t>
            </a:r>
          </a:p>
          <a:p>
            <a:r>
              <a:rPr lang="en-US" dirty="0" smtClean="0"/>
              <a:t>In 1099, Christians succeeded in reclaiming </a:t>
            </a:r>
            <a:r>
              <a:rPr lang="en-US" u="sng" dirty="0" smtClean="0"/>
              <a:t>Jerusalem</a:t>
            </a:r>
          </a:p>
          <a:p>
            <a:pPr lvl="1"/>
            <a:r>
              <a:rPr lang="en-US" dirty="0" smtClean="0"/>
              <a:t>Approximately 12,000 Crusaders fought in the siege</a:t>
            </a:r>
            <a:endParaRPr lang="en-US" dirty="0"/>
          </a:p>
          <a:p>
            <a:pPr lvl="1"/>
            <a:r>
              <a:rPr lang="en-US" dirty="0" smtClean="0"/>
              <a:t>Christians now controlled land from Edessa in the North to Jerusalem in the South</a:t>
            </a:r>
          </a:p>
        </p:txBody>
      </p:sp>
      <p:pic>
        <p:nvPicPr>
          <p:cNvPr id="2050" name="Picture 2" descr="http://upload.wikimedia.org/wikipedia/commons/thumb/3/33/1099_Siege_of_Jerusalem.jpg/640px-1099_Siege_of_Jerusa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35560"/>
            <a:ext cx="2600325" cy="353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3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897438" cy="3777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Second Crusade (1145-1149)</a:t>
            </a:r>
          </a:p>
          <a:p>
            <a:pPr lvl="1"/>
            <a:r>
              <a:rPr lang="en-US" dirty="0" smtClean="0"/>
              <a:t>Campaign to recapture Edessa, which fell to the Turks in 1144</a:t>
            </a:r>
          </a:p>
          <a:p>
            <a:pPr lvl="1"/>
            <a:r>
              <a:rPr lang="en-US" dirty="0" smtClean="0"/>
              <a:t>Considered a </a:t>
            </a:r>
            <a:r>
              <a:rPr lang="en-US" u="sng" dirty="0" smtClean="0"/>
              <a:t>failure</a:t>
            </a:r>
          </a:p>
          <a:p>
            <a:pPr lvl="1"/>
            <a:r>
              <a:rPr lang="en-US" dirty="0" smtClean="0"/>
              <a:t>Leads to Muslims recapturing Jerusalem in 1187 under </a:t>
            </a:r>
            <a:r>
              <a:rPr lang="en-US" u="sng" dirty="0" smtClean="0"/>
              <a:t>Saladin</a:t>
            </a:r>
          </a:p>
          <a:p>
            <a:r>
              <a:rPr lang="en-US" dirty="0" smtClean="0"/>
              <a:t>Third Crusade (1189-1192)</a:t>
            </a:r>
          </a:p>
          <a:p>
            <a:pPr lvl="1"/>
            <a:r>
              <a:rPr lang="en-US" dirty="0" smtClean="0"/>
              <a:t>Campaign to recapture Jerusalem from Saladin, founder of the </a:t>
            </a:r>
            <a:r>
              <a:rPr lang="en-US" u="sng" dirty="0" err="1" smtClean="0"/>
              <a:t>Ayyubid</a:t>
            </a:r>
            <a:r>
              <a:rPr lang="en-US" dirty="0" smtClean="0"/>
              <a:t> dynasty (</a:t>
            </a:r>
            <a:r>
              <a:rPr lang="en-US" u="sng" dirty="0" smtClean="0"/>
              <a:t>Kurdish</a:t>
            </a:r>
            <a:r>
              <a:rPr lang="en-US" dirty="0" smtClean="0"/>
              <a:t> Muslims)</a:t>
            </a:r>
          </a:p>
          <a:p>
            <a:pPr lvl="1"/>
            <a:r>
              <a:rPr lang="en-US" dirty="0" smtClean="0"/>
              <a:t>Agreement: Jerusalem remained under Muslim control, but unarmed Christians were free to visit the city’s holy places</a:t>
            </a:r>
          </a:p>
        </p:txBody>
      </p:sp>
      <p:pic>
        <p:nvPicPr>
          <p:cNvPr id="4098" name="Picture 2" descr="File:Saladin's Conquest (1174-118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786772"/>
            <a:ext cx="4680331" cy="51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Crusade (1202-1204)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297488" cy="3777622"/>
          </a:xfrm>
        </p:spPr>
        <p:txBody>
          <a:bodyPr/>
          <a:lstStyle/>
          <a:p>
            <a:r>
              <a:rPr lang="en-US" dirty="0" smtClean="0"/>
              <a:t>Another failed attempt to recapture Jerusalem in 1204</a:t>
            </a:r>
          </a:p>
          <a:p>
            <a:r>
              <a:rPr lang="en-US" dirty="0" smtClean="0"/>
              <a:t>Crusaders ended up sacking Constantinople instead, increasing tensions between the Roman Catholic Church and the Eastern Orthodox Church</a:t>
            </a:r>
          </a:p>
          <a:p>
            <a:r>
              <a:rPr lang="en-US" dirty="0" smtClean="0"/>
              <a:t>This split is known as </a:t>
            </a:r>
            <a:r>
              <a:rPr lang="en-US" u="sng" dirty="0" smtClean="0"/>
              <a:t>The Great Schism</a:t>
            </a:r>
          </a:p>
          <a:p>
            <a:r>
              <a:rPr lang="en-US" dirty="0" smtClean="0"/>
              <a:t>Last of the major Crusades</a:t>
            </a:r>
          </a:p>
        </p:txBody>
      </p:sp>
      <p:pic>
        <p:nvPicPr>
          <p:cNvPr id="3074" name="Picture 2" descr="http://upload.wikimedia.org/wikipedia/commons/6/67/Great_Schism_1054_with_former_bord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00200"/>
            <a:ext cx="4419600" cy="473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53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Lasting Effects of 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033963" cy="3777622"/>
          </a:xfrm>
        </p:spPr>
        <p:txBody>
          <a:bodyPr/>
          <a:lstStyle/>
          <a:p>
            <a:r>
              <a:rPr lang="en-US" dirty="0" smtClean="0"/>
              <a:t>Expanded </a:t>
            </a:r>
            <a:r>
              <a:rPr lang="en-US" u="sng" dirty="0" smtClean="0"/>
              <a:t>trade</a:t>
            </a:r>
            <a:r>
              <a:rPr lang="en-US" dirty="0" smtClean="0"/>
              <a:t> between Europe and </a:t>
            </a:r>
            <a:r>
              <a:rPr lang="en-US" u="sng" dirty="0" smtClean="0"/>
              <a:t>Southwest Asia</a:t>
            </a:r>
          </a:p>
          <a:p>
            <a:pPr lvl="1"/>
            <a:r>
              <a:rPr lang="en-US" dirty="0" smtClean="0"/>
              <a:t>Spices, fruits, and fabrics from Asia</a:t>
            </a:r>
          </a:p>
          <a:p>
            <a:r>
              <a:rPr lang="en-US" dirty="0"/>
              <a:t>Weakened </a:t>
            </a:r>
            <a:r>
              <a:rPr lang="en-US" dirty="0" smtClean="0"/>
              <a:t>the power of feudal lords and </a:t>
            </a:r>
            <a:r>
              <a:rPr lang="en-US" dirty="0"/>
              <a:t>increased the power of kings</a:t>
            </a:r>
          </a:p>
          <a:p>
            <a:r>
              <a:rPr lang="en-US" dirty="0" smtClean="0"/>
              <a:t>Failure of the later Crusades weakened the power of the Pope</a:t>
            </a:r>
          </a:p>
          <a:p>
            <a:r>
              <a:rPr lang="en-US" dirty="0" smtClean="0"/>
              <a:t>At least one million deaths</a:t>
            </a:r>
          </a:p>
          <a:p>
            <a:pPr lvl="1"/>
            <a:r>
              <a:rPr lang="en-US" u="sng" dirty="0" smtClean="0"/>
              <a:t>Rhineland Massacres</a:t>
            </a:r>
            <a:r>
              <a:rPr lang="en-US" dirty="0" smtClean="0"/>
              <a:t>: the slaughter of at least 2,000 Jews by Christians in France and Germany during the First Crusades</a:t>
            </a:r>
            <a:endParaRPr lang="en-US" u="sng" dirty="0" smtClean="0"/>
          </a:p>
          <a:p>
            <a:endParaRPr lang="en-US" u="sng" dirty="0"/>
          </a:p>
        </p:txBody>
      </p:sp>
      <p:pic>
        <p:nvPicPr>
          <p:cNvPr id="5122" name="Picture 2" descr="File:Isle of Grai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1151747"/>
            <a:ext cx="4244975" cy="28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8/84/Massacre_of_J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020541"/>
            <a:ext cx="3448050" cy="28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Golden Age (800-1100)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Period of political unity and cultural achievement</a:t>
            </a:r>
          </a:p>
          <a:p>
            <a:r>
              <a:rPr lang="en-US" dirty="0" smtClean="0"/>
              <a:t>Math </a:t>
            </a:r>
            <a:r>
              <a:rPr lang="en-US" dirty="0"/>
              <a:t>and science</a:t>
            </a:r>
          </a:p>
          <a:p>
            <a:pPr lvl="1"/>
            <a:r>
              <a:rPr lang="en-US" i="1" dirty="0"/>
              <a:t>Al-</a:t>
            </a:r>
            <a:r>
              <a:rPr lang="en-US" i="1" dirty="0" err="1"/>
              <a:t>jabr</a:t>
            </a:r>
            <a:r>
              <a:rPr lang="en-US" dirty="0"/>
              <a:t> – algebra</a:t>
            </a:r>
          </a:p>
          <a:p>
            <a:pPr lvl="1"/>
            <a:r>
              <a:rPr lang="en-US" dirty="0"/>
              <a:t>Astronomy</a:t>
            </a:r>
          </a:p>
          <a:p>
            <a:r>
              <a:rPr lang="en-US" dirty="0"/>
              <a:t>House of Wisdom</a:t>
            </a:r>
          </a:p>
          <a:p>
            <a:pPr lvl="1"/>
            <a:r>
              <a:rPr lang="en-US" dirty="0"/>
              <a:t>Library, academy, and translation center</a:t>
            </a:r>
          </a:p>
          <a:p>
            <a:pPr lvl="1"/>
            <a:r>
              <a:rPr lang="en-US" dirty="0"/>
              <a:t>Opened by </a:t>
            </a:r>
            <a:r>
              <a:rPr lang="en-US" u="sng" dirty="0"/>
              <a:t>Caliph</a:t>
            </a:r>
            <a:r>
              <a:rPr lang="en-US" dirty="0"/>
              <a:t> Al-</a:t>
            </a:r>
            <a:r>
              <a:rPr lang="en-US" dirty="0" err="1"/>
              <a:t>Ma’mun</a:t>
            </a:r>
            <a:r>
              <a:rPr lang="en-US" dirty="0"/>
              <a:t> in the early 800s</a:t>
            </a:r>
          </a:p>
          <a:p>
            <a:pPr lvl="1"/>
            <a:r>
              <a:rPr lang="en-US" dirty="0"/>
              <a:t>Scholars of different cultures and beliefs translated texts into Arabic</a:t>
            </a:r>
            <a:endParaRPr lang="en-US" sz="1400" dirty="0"/>
          </a:p>
          <a:p>
            <a:pPr lvl="2"/>
            <a:r>
              <a:rPr lang="en-US" dirty="0"/>
              <a:t>Texts from Greece, India, Persia, and elsewhere</a:t>
            </a:r>
            <a:endParaRPr lang="en-US" sz="1300" dirty="0"/>
          </a:p>
          <a:p>
            <a:pPr lvl="2"/>
            <a:r>
              <a:rPr lang="en-US" dirty="0"/>
              <a:t>Preserved knowledge from the Roman </a:t>
            </a:r>
            <a:r>
              <a:rPr lang="en-US" dirty="0" smtClean="0"/>
              <a:t>Empire</a:t>
            </a:r>
          </a:p>
          <a:p>
            <a:r>
              <a:rPr lang="en-US" sz="1700" dirty="0" smtClean="0"/>
              <a:t>Suffered under the chaos and violence of the Crusades</a:t>
            </a:r>
            <a:endParaRPr lang="en-US" sz="17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File:Al-Azhar (inside) 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3825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Vista de la Alhamb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85" y="284162"/>
            <a:ext cx="6993466" cy="52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ManuscriptAbbas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31" y="4200525"/>
            <a:ext cx="369735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2/2c/Maqamat_hari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02" y="3571875"/>
            <a:ext cx="3229098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0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162</TotalTime>
  <Words>389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The Crusades</vt:lpstr>
      <vt:lpstr>The Crusades</vt:lpstr>
      <vt:lpstr>The First Crusade (1096-1099)</vt:lpstr>
      <vt:lpstr>Later Crusades</vt:lpstr>
      <vt:lpstr>Fourth Crusade (1202-1204)</vt:lpstr>
      <vt:lpstr>Lasting Effects of the Crusades</vt:lpstr>
      <vt:lpstr>Islamic Golden Age (800-1100)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Marie Colombo</dc:creator>
  <cp:lastModifiedBy>Marie Colombo</cp:lastModifiedBy>
  <cp:revision>11</cp:revision>
  <dcterms:created xsi:type="dcterms:W3CDTF">2014-11-05T02:09:07Z</dcterms:created>
  <dcterms:modified xsi:type="dcterms:W3CDTF">2014-11-05T05:06:21Z</dcterms:modified>
</cp:coreProperties>
</file>