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71" r:id="rId2"/>
    <p:sldId id="257" r:id="rId3"/>
    <p:sldId id="258" r:id="rId4"/>
    <p:sldId id="272" r:id="rId5"/>
    <p:sldId id="267" r:id="rId6"/>
    <p:sldId id="259" r:id="rId7"/>
    <p:sldId id="268" r:id="rId8"/>
    <p:sldId id="260" r:id="rId9"/>
    <p:sldId id="269" r:id="rId10"/>
    <p:sldId id="270" r:id="rId11"/>
    <p:sldId id="261" r:id="rId12"/>
    <p:sldId id="262" r:id="rId13"/>
    <p:sldId id="263" r:id="rId14"/>
    <p:sldId id="264" r:id="rId15"/>
    <p:sldId id="266" r:id="rId16"/>
    <p:sldId id="265" r:id="rId17"/>
    <p:sldId id="273"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02" y="-15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E3BB7F-DD92-4279-B71F-3E383A1E2657}" type="datetimeFigureOut">
              <a:rPr lang="en-US" smtClean="0"/>
              <a:pPr/>
              <a:t>5/21/2013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EE4FFC-C2B5-4D3C-8906-182E8EB19501}"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9F290C-9068-4133-90FF-34D968B6E136}" type="slidenum">
              <a:rPr lang="en-US"/>
              <a:pPr/>
              <a:t>1</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ound Diagonal Corner Rectangle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Title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en-US" smtClean="0"/>
              <a:t>Click to edit Master title style</a:t>
            </a:r>
            <a:endParaRPr kumimoji="0" lang="en-US"/>
          </a:p>
        </p:txBody>
      </p:sp>
      <p:sp>
        <p:nvSpPr>
          <p:cNvPr id="9" name="Subtitle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0" name="Date Placeholder 9"/>
          <p:cNvSpPr>
            <a:spLocks noGrp="1"/>
          </p:cNvSpPr>
          <p:nvPr>
            <p:ph type="dt" sz="half" idx="10"/>
          </p:nvPr>
        </p:nvSpPr>
        <p:spPr>
          <a:xfrm>
            <a:off x="5562600" y="6509004"/>
            <a:ext cx="3002280" cy="274320"/>
          </a:xfrm>
        </p:spPr>
        <p:txBody>
          <a:bodyPr vert="horz" rtlCol="0"/>
          <a:lstStyle>
            <a:extLst/>
          </a:lstStyle>
          <a:p>
            <a:fld id="{19F59D73-D060-48D1-BAB6-3AB1AD4CBBA3}" type="datetimeFigureOut">
              <a:rPr lang="en-US" smtClean="0"/>
              <a:pPr/>
              <a:t>5/21/2013</a:t>
            </a:fld>
            <a:endParaRPr lang="en-US"/>
          </a:p>
        </p:txBody>
      </p:sp>
      <p:sp>
        <p:nvSpPr>
          <p:cNvPr id="11" name="Slide Number Placeholder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C7F19089-3811-42CC-B6D6-AB4373F96AAE}" type="slidenum">
              <a:rPr lang="en-US" smtClean="0"/>
              <a:pPr/>
              <a:t>‹#›</a:t>
            </a:fld>
            <a:endParaRPr lang="en-US"/>
          </a:p>
        </p:txBody>
      </p:sp>
      <p:sp>
        <p:nvSpPr>
          <p:cNvPr id="12" name="Footer Placeholder 11"/>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F59D73-D060-48D1-BAB6-3AB1AD4CBBA3}" type="datetimeFigureOut">
              <a:rPr lang="en-US" smtClean="0"/>
              <a:pPr/>
              <a:t>5/21/2013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7F19089-3811-42CC-B6D6-AB4373F96AA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lvl1pPr algn="l">
              <a:defRPr/>
            </a:lvl1pPr>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F59D73-D060-48D1-BAB6-3AB1AD4CBBA3}" type="datetimeFigureOut">
              <a:rPr lang="en-US" smtClean="0"/>
              <a:pPr/>
              <a:t>5/21/2013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7F19089-3811-42CC-B6D6-AB4373F96AA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9F59D73-D060-48D1-BAB6-3AB1AD4CBBA3}" type="datetimeFigureOut">
              <a:rPr lang="en-US" smtClean="0"/>
              <a:pPr/>
              <a:t>5/21/2013</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C7F19089-3811-42CC-B6D6-AB4373F96AA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7" name="Rectangle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a:xfrm>
            <a:off x="5562600" y="6513670"/>
            <a:ext cx="3002280" cy="274320"/>
          </a:xfrm>
        </p:spPr>
        <p:txBody>
          <a:bodyPr vert="horz" rtlCol="0"/>
          <a:lstStyle>
            <a:extLst/>
          </a:lstStyle>
          <a:p>
            <a:fld id="{19F59D73-D060-48D1-BAB6-3AB1AD4CBBA3}" type="datetimeFigureOut">
              <a:rPr lang="en-US" smtClean="0"/>
              <a:pPr/>
              <a:t>5/21/2013</a:t>
            </a:fld>
            <a:endParaRPr lang="en-US"/>
          </a:p>
        </p:txBody>
      </p:sp>
      <p:sp>
        <p:nvSpPr>
          <p:cNvPr id="9" name="Slide Number Placeholder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C7F19089-3811-42CC-B6D6-AB4373F96AAE}" type="slidenum">
              <a:rPr lang="en-US" smtClean="0"/>
              <a:pPr/>
              <a:t>‹#›</a:t>
            </a:fld>
            <a:endParaRPr lang="en-US"/>
          </a:p>
        </p:txBody>
      </p:sp>
      <p:sp>
        <p:nvSpPr>
          <p:cNvPr id="10" name="Footer Placeholder 9"/>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9F59D73-D060-48D1-BAB6-3AB1AD4CBBA3}" type="datetimeFigureOut">
              <a:rPr lang="en-US" smtClean="0"/>
              <a:pPr/>
              <a:t>5/21/2013</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a:xfrm>
            <a:off x="8641080" y="6514568"/>
            <a:ext cx="464288" cy="274320"/>
          </a:xfrm>
        </p:spPr>
        <p:txBody>
          <a:bodyPr/>
          <a:lstStyle>
            <a:extLst/>
          </a:lstStyle>
          <a:p>
            <a:fld id="{C7F19089-3811-42CC-B6D6-AB4373F96AAE}" type="slidenum">
              <a:rPr lang="en-US" smtClean="0"/>
              <a:pPr/>
              <a:t>‹#›</a:t>
            </a:fld>
            <a:endParaRPr lang="en-US"/>
          </a:p>
        </p:txBody>
      </p:sp>
      <p:sp>
        <p:nvSpPr>
          <p:cNvPr id="10" name="Rectangle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Rectangle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Title 1"/>
          <p:cNvSpPr>
            <a:spLocks noGrp="1"/>
          </p:cNvSpPr>
          <p:nvPr>
            <p:ph type="title"/>
          </p:nvPr>
        </p:nvSpPr>
        <p:spPr>
          <a:xfrm>
            <a:off x="457200" y="251948"/>
            <a:ext cx="8229600"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9F59D73-D060-48D1-BAB6-3AB1AD4CBBA3}" type="datetimeFigureOut">
              <a:rPr lang="en-US" smtClean="0"/>
              <a:pPr/>
              <a:t>5/21/2013</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a:xfrm>
            <a:off x="8641080" y="6514568"/>
            <a:ext cx="464288" cy="274320"/>
          </a:xfrm>
        </p:spPr>
        <p:txBody>
          <a:bodyPr/>
          <a:lstStyle>
            <a:extLst/>
          </a:lstStyle>
          <a:p>
            <a:fld id="{C7F19089-3811-42CC-B6D6-AB4373F96AA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53218"/>
            <a:ext cx="8229600"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9F59D73-D060-48D1-BAB6-3AB1AD4CBBA3}" type="datetimeFigureOut">
              <a:rPr lang="en-US" smtClean="0"/>
              <a:pPr/>
              <a:t>5/21/2013</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C7F19089-3811-42CC-B6D6-AB4373F96AAE}" type="slidenum">
              <a:rPr lang="en-US" smtClean="0"/>
              <a:pPr/>
              <a:t>‹#›</a:t>
            </a:fld>
            <a:endParaRPr lang="en-US"/>
          </a:p>
        </p:txBody>
      </p:sp>
      <p:sp>
        <p:nvSpPr>
          <p:cNvPr id="7" name="Rectangle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9F59D73-D060-48D1-BAB6-3AB1AD4CBBA3}" type="datetimeFigureOut">
              <a:rPr lang="en-US" smtClean="0"/>
              <a:pPr/>
              <a:t>5/21/2013</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C7F19089-3811-42CC-B6D6-AB4373F96AA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963136" y="304800"/>
            <a:ext cx="3931920" cy="762000"/>
          </a:xfrm>
        </p:spPr>
        <p:txBody>
          <a:bodyPr anchor="b"/>
          <a:lstStyle>
            <a:lvl1pPr marL="0" algn="r">
              <a:buNone/>
              <a:defRPr sz="2000" b="1"/>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9" name="Date Placeholder 8"/>
          <p:cNvSpPr>
            <a:spLocks noGrp="1"/>
          </p:cNvSpPr>
          <p:nvPr>
            <p:ph type="dt" sz="half" idx="10"/>
          </p:nvPr>
        </p:nvSpPr>
        <p:spPr>
          <a:xfrm>
            <a:off x="5562600" y="6513670"/>
            <a:ext cx="3002280" cy="274320"/>
          </a:xfrm>
        </p:spPr>
        <p:txBody>
          <a:bodyPr vert="horz" rtlCol="0"/>
          <a:lstStyle>
            <a:extLst/>
          </a:lstStyle>
          <a:p>
            <a:fld id="{19F59D73-D060-48D1-BAB6-3AB1AD4CBBA3}" type="datetimeFigureOut">
              <a:rPr lang="en-US" smtClean="0"/>
              <a:pPr/>
              <a:t>5/21/2013</a:t>
            </a:fld>
            <a:endParaRPr lang="en-US"/>
          </a:p>
        </p:txBody>
      </p:sp>
      <p:sp>
        <p:nvSpPr>
          <p:cNvPr id="10" name="Slide Number Placeholder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C7F19089-3811-42CC-B6D6-AB4373F96AAE}" type="slidenum">
              <a:rPr lang="en-US" smtClean="0"/>
              <a:pPr/>
              <a:t>‹#›</a:t>
            </a:fld>
            <a:endParaRPr lang="en-US"/>
          </a:p>
        </p:txBody>
      </p:sp>
      <p:sp>
        <p:nvSpPr>
          <p:cNvPr id="11" name="Footer Placeholder 10"/>
          <p:cNvSpPr>
            <a:spLocks noGrp="1"/>
          </p:cNvSpPr>
          <p:nvPr>
            <p:ph type="ftr" sz="quarter" idx="12"/>
          </p:nvPr>
        </p:nvSpPr>
        <p:spPr>
          <a:xfrm>
            <a:off x="1600200" y="6513670"/>
            <a:ext cx="3907464" cy="274320"/>
          </a:xfrm>
        </p:spPr>
        <p:txBody>
          <a:bodyPr vert="horz" rtlCol="0"/>
          <a:lstStyle>
            <a:extLst/>
          </a:lstStyle>
          <a:p>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0443" y="4724400"/>
            <a:ext cx="5486400" cy="664536"/>
          </a:xfrm>
        </p:spPr>
        <p:txBody>
          <a:bodyPr anchor="b"/>
          <a:lstStyle>
            <a:lvl1pPr marL="0" algn="r">
              <a:buNone/>
              <a:defRPr sz="2000" b="1"/>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13" name="Picture Placeholder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8" name="Date Placeholder 7"/>
          <p:cNvSpPr>
            <a:spLocks noGrp="1"/>
          </p:cNvSpPr>
          <p:nvPr>
            <p:ph type="dt" sz="half" idx="10"/>
          </p:nvPr>
        </p:nvSpPr>
        <p:spPr>
          <a:xfrm>
            <a:off x="5562600" y="6509004"/>
            <a:ext cx="3002280" cy="274320"/>
          </a:xfrm>
        </p:spPr>
        <p:txBody>
          <a:bodyPr vert="horz" rtlCol="0"/>
          <a:lstStyle>
            <a:extLst/>
          </a:lstStyle>
          <a:p>
            <a:fld id="{19F59D73-D060-48D1-BAB6-3AB1AD4CBBA3}" type="datetimeFigureOut">
              <a:rPr lang="en-US" smtClean="0"/>
              <a:pPr/>
              <a:t>5/21/2013</a:t>
            </a:fld>
            <a:endParaRPr lang="en-US"/>
          </a:p>
        </p:txBody>
      </p:sp>
      <p:sp>
        <p:nvSpPr>
          <p:cNvPr id="9" name="Slide Number Placeholder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C7F19089-3811-42CC-B6D6-AB4373F96AAE}" type="slidenum">
              <a:rPr lang="en-US" smtClean="0"/>
              <a:pPr/>
              <a:t>‹#›</a:t>
            </a:fld>
            <a:endParaRPr lang="en-US"/>
          </a:p>
        </p:txBody>
      </p:sp>
      <p:sp>
        <p:nvSpPr>
          <p:cNvPr id="10" name="Footer Placeholder 9"/>
          <p:cNvSpPr>
            <a:spLocks noGrp="1"/>
          </p:cNvSpPr>
          <p:nvPr>
            <p:ph type="ftr" sz="quarter" idx="12"/>
          </p:nvPr>
        </p:nvSpPr>
        <p:spPr>
          <a:xfrm>
            <a:off x="1600200" y="6509004"/>
            <a:ext cx="3907464" cy="274320"/>
          </a:xfrm>
        </p:spPr>
        <p:txBody>
          <a:bodyPr vert="horz" rtlCol="0"/>
          <a:lstStyle>
            <a:extLst/>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ound Diagonal Corner Rectangle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Footer Placeholder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en-US"/>
          </a:p>
        </p:txBody>
      </p:sp>
      <p:sp>
        <p:nvSpPr>
          <p:cNvPr id="14" name="Date Placeholder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19F59D73-D060-48D1-BAB6-3AB1AD4CBBA3}" type="datetimeFigureOut">
              <a:rPr lang="en-US" smtClean="0"/>
              <a:pPr/>
              <a:t>5/21/2013</a:t>
            </a:fld>
            <a:endParaRPr lang="en-US"/>
          </a:p>
        </p:txBody>
      </p:sp>
      <p:sp>
        <p:nvSpPr>
          <p:cNvPr id="23" name="Slide Number Placeholder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C7F19089-3811-42CC-B6D6-AB4373F96AAE}" type="slidenum">
              <a:rPr lang="en-US" smtClean="0"/>
              <a:pPr/>
              <a:t>‹#›</a:t>
            </a:fld>
            <a:endParaRPr lang="en-US"/>
          </a:p>
        </p:txBody>
      </p:sp>
      <p:sp>
        <p:nvSpPr>
          <p:cNvPr id="22" name="Title Placeholder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history.com/topics/cold-war/videos"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ctrTitle"/>
          </p:nvPr>
        </p:nvSpPr>
        <p:spPr>
          <a:xfrm>
            <a:off x="228600" y="228600"/>
            <a:ext cx="8686800" cy="2286000"/>
          </a:xfrm>
        </p:spPr>
        <p:txBody>
          <a:bodyPr>
            <a:normAutofit fontScale="90000"/>
          </a:bodyPr>
          <a:lstStyle/>
          <a:p>
            <a:pPr algn="ctr">
              <a:lnSpc>
                <a:spcPct val="90000"/>
              </a:lnSpc>
            </a:pPr>
            <a:r>
              <a:rPr lang="en-US" sz="4800" b="1" dirty="0">
                <a:latin typeface="Adobe Garamond Pro Bold" pitchFamily="18" charset="0"/>
              </a:rPr>
              <a:t>The Cold War </a:t>
            </a:r>
            <a:r>
              <a:rPr lang="en-US" sz="4800" b="1" dirty="0" smtClean="0">
                <a:latin typeface="Adobe Garamond Pro Bold" pitchFamily="18" charset="0"/>
              </a:rPr>
              <a:t>1945-1990</a:t>
            </a:r>
            <a:r>
              <a:rPr lang="en-US" sz="4800" dirty="0"/>
              <a:t/>
            </a:r>
            <a:br>
              <a:rPr lang="en-US" sz="4800" dirty="0"/>
            </a:br>
            <a:r>
              <a:rPr lang="en-US" sz="4800" dirty="0" smtClean="0"/>
              <a:t/>
            </a:r>
            <a:br>
              <a:rPr lang="en-US" sz="4800" dirty="0" smtClean="0"/>
            </a:br>
            <a:r>
              <a:rPr lang="en-US" sz="2400" b="1" dirty="0" smtClean="0">
                <a:latin typeface="Adobe Caslon Pro" pitchFamily="18" charset="0"/>
              </a:rPr>
              <a:t>US </a:t>
            </a:r>
            <a:r>
              <a:rPr lang="en-US" sz="2400" b="1" dirty="0">
                <a:latin typeface="Adobe Caslon Pro" pitchFamily="18" charset="0"/>
              </a:rPr>
              <a:t>vs. Union of Soviet Socialist Republics</a:t>
            </a:r>
            <a:br>
              <a:rPr lang="en-US" sz="2400" b="1" dirty="0">
                <a:latin typeface="Adobe Caslon Pro" pitchFamily="18" charset="0"/>
              </a:rPr>
            </a:br>
            <a:r>
              <a:rPr lang="en-US" sz="2400" b="1" dirty="0">
                <a:latin typeface="Adobe Caslon Pro" pitchFamily="18" charset="0"/>
              </a:rPr>
              <a:t>Democracy vs. Communism</a:t>
            </a:r>
            <a:br>
              <a:rPr lang="en-US" sz="2400" b="1" dirty="0">
                <a:latin typeface="Adobe Caslon Pro" pitchFamily="18" charset="0"/>
              </a:rPr>
            </a:br>
            <a:r>
              <a:rPr lang="en-US" sz="2400" b="1" dirty="0">
                <a:latin typeface="Adobe Caslon Pro" pitchFamily="18" charset="0"/>
              </a:rPr>
              <a:t>Capitalism vs. Socialism</a:t>
            </a:r>
          </a:p>
        </p:txBody>
      </p:sp>
      <p:pic>
        <p:nvPicPr>
          <p:cNvPr id="110597" name="Picture 5" descr="us_flag"/>
          <p:cNvPicPr>
            <a:picLocks noChangeAspect="1" noChangeArrowheads="1"/>
          </p:cNvPicPr>
          <p:nvPr/>
        </p:nvPicPr>
        <p:blipFill>
          <a:blip r:embed="rId3" cstate="print"/>
          <a:srcRect/>
          <a:stretch>
            <a:fillRect/>
          </a:stretch>
        </p:blipFill>
        <p:spPr bwMode="auto">
          <a:xfrm>
            <a:off x="381000" y="3810000"/>
            <a:ext cx="2743200" cy="2023672"/>
          </a:xfrm>
          <a:prstGeom prst="rect">
            <a:avLst/>
          </a:prstGeom>
          <a:noFill/>
        </p:spPr>
      </p:pic>
      <p:pic>
        <p:nvPicPr>
          <p:cNvPr id="110599" name="Picture 7" descr="Rockey IV 2"/>
          <p:cNvPicPr>
            <a:picLocks noChangeAspect="1" noChangeArrowheads="1"/>
          </p:cNvPicPr>
          <p:nvPr/>
        </p:nvPicPr>
        <p:blipFill>
          <a:blip r:embed="rId4" cstate="print"/>
          <a:srcRect/>
          <a:stretch>
            <a:fillRect/>
          </a:stretch>
        </p:blipFill>
        <p:spPr bwMode="auto">
          <a:xfrm>
            <a:off x="3429000" y="3657600"/>
            <a:ext cx="2362199" cy="2472069"/>
          </a:xfrm>
          <a:prstGeom prst="rect">
            <a:avLst/>
          </a:prstGeom>
          <a:noFill/>
          <a:ln w="9525">
            <a:solidFill>
              <a:schemeClr val="tx1"/>
            </a:solidFill>
            <a:miter lim="800000"/>
            <a:headEnd/>
            <a:tailEnd/>
          </a:ln>
        </p:spPr>
      </p:pic>
      <p:pic>
        <p:nvPicPr>
          <p:cNvPr id="110602" name="Picture 10" descr="http://t2.gstatic.com/images?q=tbn:ANd9GcQg1xbR21p4IkHNEmkAAtdaD2SNhzkPOTXPX9LtJH43g7xQADZS83tUrIHT"/>
          <p:cNvPicPr>
            <a:picLocks noChangeAspect="1" noChangeArrowheads="1"/>
          </p:cNvPicPr>
          <p:nvPr/>
        </p:nvPicPr>
        <p:blipFill>
          <a:blip r:embed="rId5" cstate="print"/>
          <a:srcRect r="31250"/>
          <a:stretch>
            <a:fillRect/>
          </a:stretch>
        </p:blipFill>
        <p:spPr bwMode="auto">
          <a:xfrm>
            <a:off x="6096000" y="3886200"/>
            <a:ext cx="2819400" cy="2050473"/>
          </a:xfrm>
          <a:prstGeom prst="rect">
            <a:avLst/>
          </a:prstGeom>
          <a:noFill/>
        </p:spPr>
      </p:pic>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threat of nuclear war </a:t>
            </a:r>
            <a:endParaRPr lang="en-US" dirty="0"/>
          </a:p>
        </p:txBody>
      </p:sp>
      <p:sp>
        <p:nvSpPr>
          <p:cNvPr id="3" name="Content Placeholder 2"/>
          <p:cNvSpPr>
            <a:spLocks noGrp="1"/>
          </p:cNvSpPr>
          <p:nvPr>
            <p:ph idx="1"/>
          </p:nvPr>
        </p:nvSpPr>
        <p:spPr>
          <a:xfrm>
            <a:off x="228600" y="1600200"/>
            <a:ext cx="4876800" cy="4526280"/>
          </a:xfrm>
        </p:spPr>
        <p:txBody>
          <a:bodyPr>
            <a:normAutofit fontScale="92500" lnSpcReduction="10000"/>
          </a:bodyPr>
          <a:lstStyle/>
          <a:p>
            <a:r>
              <a:rPr lang="en-US" dirty="0" smtClean="0"/>
              <a:t>A huge chunk of the cold war is both sides building up their nuclear warfare just in case of war. The creation of the H- bomb (hydrogen) happened which both sides and that was 1,000x more power than the atomic bomb</a:t>
            </a:r>
            <a:endParaRPr lang="en-US" dirty="0"/>
          </a:p>
        </p:txBody>
      </p:sp>
      <p:pic>
        <p:nvPicPr>
          <p:cNvPr id="22530" name="Picture 2" descr="http://o.quizlet.com/qvwLf4HBLZQqKp-bU3qfjg_m.jpg"/>
          <p:cNvPicPr>
            <a:picLocks noChangeAspect="1" noChangeArrowheads="1"/>
          </p:cNvPicPr>
          <p:nvPr/>
        </p:nvPicPr>
        <p:blipFill>
          <a:blip r:embed="rId2" cstate="print"/>
          <a:srcRect/>
          <a:stretch>
            <a:fillRect/>
          </a:stretch>
        </p:blipFill>
        <p:spPr bwMode="auto">
          <a:xfrm>
            <a:off x="5334000" y="2362200"/>
            <a:ext cx="3470029" cy="28194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Race to the Moon</a:t>
            </a:r>
            <a:endParaRPr lang="en-US" dirty="0"/>
          </a:p>
        </p:txBody>
      </p:sp>
      <p:sp>
        <p:nvSpPr>
          <p:cNvPr id="3" name="Content Placeholder 2"/>
          <p:cNvSpPr>
            <a:spLocks noGrp="1"/>
          </p:cNvSpPr>
          <p:nvPr>
            <p:ph idx="1"/>
          </p:nvPr>
        </p:nvSpPr>
        <p:spPr>
          <a:xfrm>
            <a:off x="4495800" y="1676400"/>
            <a:ext cx="4648200" cy="4526280"/>
          </a:xfrm>
        </p:spPr>
        <p:txBody>
          <a:bodyPr>
            <a:normAutofit lnSpcReduction="10000"/>
          </a:bodyPr>
          <a:lstStyle/>
          <a:p>
            <a:r>
              <a:rPr lang="en-US" dirty="0" smtClean="0"/>
              <a:t>There was also a technology race to “prove” who was smarter.  When the S.U. launched a satellite called “Sputnik” into the air, the U.S. had to follow suit accelerated their space program.  </a:t>
            </a:r>
            <a:endParaRPr lang="en-US" dirty="0"/>
          </a:p>
        </p:txBody>
      </p:sp>
      <p:pic>
        <p:nvPicPr>
          <p:cNvPr id="21506" name="Picture 2" descr="http://d1jqu7g1y74ds1.cloudfront.net/wp-content/uploads/2010/06/Sputnik-1.jpg"/>
          <p:cNvPicPr>
            <a:picLocks noChangeAspect="1" noChangeArrowheads="1"/>
          </p:cNvPicPr>
          <p:nvPr/>
        </p:nvPicPr>
        <p:blipFill>
          <a:blip r:embed="rId2" cstate="print"/>
          <a:srcRect/>
          <a:stretch>
            <a:fillRect/>
          </a:stretch>
        </p:blipFill>
        <p:spPr bwMode="auto">
          <a:xfrm>
            <a:off x="609600" y="2590800"/>
            <a:ext cx="3962400" cy="29718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Korean War</a:t>
            </a:r>
            <a:endParaRPr lang="en-US" dirty="0"/>
          </a:p>
        </p:txBody>
      </p:sp>
      <p:sp>
        <p:nvSpPr>
          <p:cNvPr id="3" name="Content Placeholder 2"/>
          <p:cNvSpPr>
            <a:spLocks noGrp="1"/>
          </p:cNvSpPr>
          <p:nvPr>
            <p:ph idx="1"/>
          </p:nvPr>
        </p:nvSpPr>
        <p:spPr>
          <a:xfrm>
            <a:off x="228600" y="914400"/>
            <a:ext cx="4876800" cy="5943600"/>
          </a:xfrm>
        </p:spPr>
        <p:txBody>
          <a:bodyPr>
            <a:noAutofit/>
          </a:bodyPr>
          <a:lstStyle/>
          <a:p>
            <a:r>
              <a:rPr lang="en-US" sz="2400" dirty="0" smtClean="0"/>
              <a:t>South Korea underwent a civil war with North Korea after WWII supported by the S.U. and south by U.S.</a:t>
            </a:r>
          </a:p>
          <a:p>
            <a:r>
              <a:rPr lang="en-US" sz="2400" dirty="0" smtClean="0"/>
              <a:t>North Korea is about to successful unite Korea when the U.N. (basically the U.S.) steps in and then very quickly the south is about to win. </a:t>
            </a:r>
          </a:p>
          <a:p>
            <a:r>
              <a:rPr lang="en-US" sz="2400" dirty="0" smtClean="0"/>
              <a:t>However China who is now communist under Mao Zedong join in on the fight and push the fighting back to the middle (38</a:t>
            </a:r>
            <a:r>
              <a:rPr lang="en-US" sz="2400" baseline="30000" dirty="0" smtClean="0"/>
              <a:t>th</a:t>
            </a:r>
            <a:r>
              <a:rPr lang="en-US" sz="2400" dirty="0" smtClean="0"/>
              <a:t> parallel) which is where it is still divided today!</a:t>
            </a:r>
            <a:endParaRPr lang="en-US" sz="2400" dirty="0"/>
          </a:p>
        </p:txBody>
      </p:sp>
      <p:pic>
        <p:nvPicPr>
          <p:cNvPr id="20482" name="Picture 2" descr="http://www.chrysopeia.com/images/army189dad.jpg"/>
          <p:cNvPicPr>
            <a:picLocks noChangeAspect="1" noChangeArrowheads="1"/>
          </p:cNvPicPr>
          <p:nvPr/>
        </p:nvPicPr>
        <p:blipFill>
          <a:blip r:embed="rId2" cstate="print"/>
          <a:srcRect l="22552" r="24036"/>
          <a:stretch>
            <a:fillRect/>
          </a:stretch>
        </p:blipFill>
        <p:spPr bwMode="auto">
          <a:xfrm>
            <a:off x="5181600" y="1600200"/>
            <a:ext cx="3429000" cy="433387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Cuba</a:t>
            </a:r>
            <a:endParaRPr lang="en-US" dirty="0"/>
          </a:p>
        </p:txBody>
      </p:sp>
      <p:sp>
        <p:nvSpPr>
          <p:cNvPr id="3" name="Content Placeholder 2"/>
          <p:cNvSpPr>
            <a:spLocks noGrp="1"/>
          </p:cNvSpPr>
          <p:nvPr>
            <p:ph idx="1"/>
          </p:nvPr>
        </p:nvSpPr>
        <p:spPr>
          <a:xfrm>
            <a:off x="304800" y="1066800"/>
            <a:ext cx="5029200" cy="5440680"/>
          </a:xfrm>
        </p:spPr>
        <p:txBody>
          <a:bodyPr>
            <a:normAutofit fontScale="85000" lnSpcReduction="10000"/>
          </a:bodyPr>
          <a:lstStyle/>
          <a:p>
            <a:r>
              <a:rPr lang="en-US" dirty="0" smtClean="0"/>
              <a:t>Fidel Castro was able to unite the peasant farmers and their country became communist! Oh No! So the U.S. tries to have him killed (Bay of Pigs) and then Fidel with help from the S.U. have nuclear missile pointing at us! Thank goodness the Cuban Missile Crisis was successful and the two countries were able to talk things out (U.S. and S.U.)</a:t>
            </a:r>
            <a:endParaRPr lang="en-US" dirty="0"/>
          </a:p>
        </p:txBody>
      </p:sp>
      <p:grpSp>
        <p:nvGrpSpPr>
          <p:cNvPr id="4" name="Group 17"/>
          <p:cNvGrpSpPr>
            <a:grpSpLocks/>
          </p:cNvGrpSpPr>
          <p:nvPr/>
        </p:nvGrpSpPr>
        <p:grpSpPr bwMode="auto">
          <a:xfrm>
            <a:off x="5410200" y="4038600"/>
            <a:ext cx="3276600" cy="2282825"/>
            <a:chOff x="3408" y="240"/>
            <a:chExt cx="2352" cy="1630"/>
          </a:xfrm>
        </p:grpSpPr>
        <p:pic>
          <p:nvPicPr>
            <p:cNvPr id="5" name="Picture 4"/>
            <p:cNvPicPr>
              <a:picLocks noChangeAspect="1" noChangeArrowheads="1"/>
            </p:cNvPicPr>
            <p:nvPr/>
          </p:nvPicPr>
          <p:blipFill>
            <a:blip r:embed="rId2" cstate="print"/>
            <a:srcRect l="12666" t="22549" r="11333"/>
            <a:stretch>
              <a:fillRect/>
            </a:stretch>
          </p:blipFill>
          <p:spPr bwMode="auto">
            <a:xfrm>
              <a:off x="3408" y="240"/>
              <a:ext cx="2352" cy="1630"/>
            </a:xfrm>
            <a:prstGeom prst="rect">
              <a:avLst/>
            </a:prstGeom>
            <a:noFill/>
            <a:ln w="9525">
              <a:noFill/>
              <a:miter lim="800000"/>
              <a:headEnd/>
              <a:tailEnd/>
            </a:ln>
            <a:effectLst/>
          </p:spPr>
        </p:pic>
        <p:sp>
          <p:nvSpPr>
            <p:cNvPr id="6" name="Text Box 11"/>
            <p:cNvSpPr txBox="1">
              <a:spLocks noChangeArrowheads="1"/>
            </p:cNvSpPr>
            <p:nvPr/>
          </p:nvSpPr>
          <p:spPr bwMode="auto">
            <a:xfrm>
              <a:off x="5328" y="480"/>
              <a:ext cx="240" cy="173"/>
            </a:xfrm>
            <a:prstGeom prst="rect">
              <a:avLst/>
            </a:prstGeom>
            <a:noFill/>
            <a:ln w="9525">
              <a:noFill/>
              <a:miter lim="800000"/>
              <a:headEnd/>
              <a:tailEnd/>
            </a:ln>
            <a:effectLst/>
          </p:spPr>
          <p:txBody>
            <a:bodyPr>
              <a:spAutoFit/>
            </a:bodyPr>
            <a:lstStyle/>
            <a:p>
              <a:pPr>
                <a:spcBef>
                  <a:spcPct val="50000"/>
                </a:spcBef>
              </a:pPr>
              <a:r>
                <a:rPr lang="en-US" sz="1200"/>
                <a:t>1.</a:t>
              </a:r>
            </a:p>
          </p:txBody>
        </p:sp>
      </p:grpSp>
      <p:pic>
        <p:nvPicPr>
          <p:cNvPr id="7" name="Picture 36" descr="https://pgapworld.wikispaces.com/file/view/arms_race_1961.gif/74446195/arms_race_1961.gif"/>
          <p:cNvPicPr>
            <a:picLocks noChangeAspect="1" noChangeArrowheads="1"/>
          </p:cNvPicPr>
          <p:nvPr/>
        </p:nvPicPr>
        <p:blipFill>
          <a:blip r:embed="rId3" cstate="print"/>
          <a:srcRect/>
          <a:stretch>
            <a:fillRect/>
          </a:stretch>
        </p:blipFill>
        <p:spPr bwMode="auto">
          <a:xfrm>
            <a:off x="5410200" y="1447800"/>
            <a:ext cx="3291375" cy="2438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Vietnam War</a:t>
            </a:r>
            <a:endParaRPr lang="en-US" dirty="0"/>
          </a:p>
        </p:txBody>
      </p:sp>
      <p:sp>
        <p:nvSpPr>
          <p:cNvPr id="3" name="Content Placeholder 2"/>
          <p:cNvSpPr>
            <a:spLocks noGrp="1"/>
          </p:cNvSpPr>
          <p:nvPr>
            <p:ph idx="1"/>
          </p:nvPr>
        </p:nvSpPr>
        <p:spPr>
          <a:xfrm>
            <a:off x="228600" y="1447800"/>
            <a:ext cx="8458200" cy="2773363"/>
          </a:xfrm>
        </p:spPr>
        <p:txBody>
          <a:bodyPr>
            <a:normAutofit fontScale="85000" lnSpcReduction="20000"/>
          </a:bodyPr>
          <a:lstStyle/>
          <a:p>
            <a:r>
              <a:rPr lang="en-US" dirty="0" smtClean="0"/>
              <a:t>Ho Chi Minh wants to bring communism to Vietnam (and the French out) </a:t>
            </a:r>
          </a:p>
          <a:p>
            <a:r>
              <a:rPr lang="en-US" dirty="0" smtClean="0"/>
              <a:t>The U.S. believes in the domino theory (which is if one nation falls to communist they all will)</a:t>
            </a:r>
          </a:p>
          <a:p>
            <a:r>
              <a:rPr lang="en-US" dirty="0" smtClean="0"/>
              <a:t>So we join France in fighting Vietnam which turns into our longest and bloodiest fight, with us pulling out and both Vietnam and Cambodia are communist today! We are not </a:t>
            </a:r>
            <a:r>
              <a:rPr lang="en-US" dirty="0" smtClean="0">
                <a:sym typeface="Wingdings" pitchFamily="2" charset="2"/>
              </a:rPr>
              <a:t></a:t>
            </a:r>
            <a:endParaRPr lang="en-US" dirty="0"/>
          </a:p>
        </p:txBody>
      </p:sp>
      <p:pic>
        <p:nvPicPr>
          <p:cNvPr id="18434" name="Picture 2" descr="http://upload.wikimedia.org/wikipedia/commons/thumb/7/76/Bruce_Crandall's_UH-1D.jpg/300px-Bruce_Crandall's_UH-1D.jpg"/>
          <p:cNvPicPr>
            <a:picLocks noChangeAspect="1" noChangeArrowheads="1"/>
          </p:cNvPicPr>
          <p:nvPr/>
        </p:nvPicPr>
        <p:blipFill>
          <a:blip r:embed="rId2" cstate="print"/>
          <a:srcRect/>
          <a:stretch>
            <a:fillRect/>
          </a:stretch>
        </p:blipFill>
        <p:spPr bwMode="auto">
          <a:xfrm>
            <a:off x="381000" y="4419600"/>
            <a:ext cx="2857500" cy="1990725"/>
          </a:xfrm>
          <a:prstGeom prst="rect">
            <a:avLst/>
          </a:prstGeom>
          <a:noFill/>
        </p:spPr>
      </p:pic>
      <p:pic>
        <p:nvPicPr>
          <p:cNvPr id="18436" name="Picture 4" descr="http://www.dangerouscreation.com/wp-content/uploads/2012/02/Orange2jpg.jpg"/>
          <p:cNvPicPr>
            <a:picLocks noChangeAspect="1" noChangeArrowheads="1"/>
          </p:cNvPicPr>
          <p:nvPr/>
        </p:nvPicPr>
        <p:blipFill>
          <a:blip r:embed="rId3" cstate="print"/>
          <a:srcRect/>
          <a:stretch>
            <a:fillRect/>
          </a:stretch>
        </p:blipFill>
        <p:spPr bwMode="auto">
          <a:xfrm>
            <a:off x="3352800" y="4419600"/>
            <a:ext cx="2590800" cy="1992924"/>
          </a:xfrm>
          <a:prstGeom prst="rect">
            <a:avLst/>
          </a:prstGeom>
          <a:noFill/>
        </p:spPr>
      </p:pic>
      <p:pic>
        <p:nvPicPr>
          <p:cNvPr id="18438" name="Picture 6" descr="http://www.english-online.at/history/vietnam-war/vietnam-war-protest.jpg"/>
          <p:cNvPicPr>
            <a:picLocks noChangeAspect="1" noChangeArrowheads="1"/>
          </p:cNvPicPr>
          <p:nvPr/>
        </p:nvPicPr>
        <p:blipFill>
          <a:blip r:embed="rId4" cstate="print"/>
          <a:srcRect/>
          <a:stretch>
            <a:fillRect/>
          </a:stretch>
        </p:blipFill>
        <p:spPr bwMode="auto">
          <a:xfrm>
            <a:off x="6096000" y="4419600"/>
            <a:ext cx="2590800" cy="197446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53536"/>
            <a:ext cx="8229600" cy="965664"/>
          </a:xfrm>
        </p:spPr>
        <p:txBody>
          <a:bodyPr/>
          <a:lstStyle/>
          <a:p>
            <a:r>
              <a:rPr lang="en-US" dirty="0" smtClean="0"/>
              <a:t>Berlin Wall Falls!</a:t>
            </a:r>
            <a:endParaRPr lang="en-US" dirty="0"/>
          </a:p>
        </p:txBody>
      </p:sp>
      <p:sp>
        <p:nvSpPr>
          <p:cNvPr id="3" name="Content Placeholder 2"/>
          <p:cNvSpPr>
            <a:spLocks noGrp="1"/>
          </p:cNvSpPr>
          <p:nvPr>
            <p:ph idx="1"/>
          </p:nvPr>
        </p:nvSpPr>
        <p:spPr>
          <a:xfrm>
            <a:off x="304800" y="1219200"/>
            <a:ext cx="8534400" cy="2743200"/>
          </a:xfrm>
        </p:spPr>
        <p:txBody>
          <a:bodyPr>
            <a:normAutofit fontScale="85000" lnSpcReduction="10000"/>
          </a:bodyPr>
          <a:lstStyle/>
          <a:p>
            <a:r>
              <a:rPr lang="en-US" dirty="0" smtClean="0"/>
              <a:t>The Berlin Wall surrounded communist West Berlin (controlled by the U.S.S.R.) “protecting” it from the democracy of the rest of the world…but in reality it kept the residents from defecting to East Berlin…and the rest of Germany.</a:t>
            </a:r>
          </a:p>
          <a:p>
            <a:r>
              <a:rPr lang="en-US" dirty="0" smtClean="0"/>
              <a:t>During the Cold War the event that occurred last was the fall of the Berlin wall.</a:t>
            </a:r>
          </a:p>
          <a:p>
            <a:endParaRPr lang="en-US" dirty="0"/>
          </a:p>
        </p:txBody>
      </p:sp>
      <p:pic>
        <p:nvPicPr>
          <p:cNvPr id="17410" name="Picture 2" descr="http://www.cato.org/sites/cato.org/files/wp-content/uploads/Berlin-Wall-protesters.jpg"/>
          <p:cNvPicPr>
            <a:picLocks noChangeAspect="1" noChangeArrowheads="1"/>
          </p:cNvPicPr>
          <p:nvPr/>
        </p:nvPicPr>
        <p:blipFill>
          <a:blip r:embed="rId2" cstate="print"/>
          <a:srcRect/>
          <a:stretch>
            <a:fillRect/>
          </a:stretch>
        </p:blipFill>
        <p:spPr bwMode="auto">
          <a:xfrm>
            <a:off x="4724400" y="3886200"/>
            <a:ext cx="4033765" cy="2743200"/>
          </a:xfrm>
          <a:prstGeom prst="rect">
            <a:avLst/>
          </a:prstGeom>
          <a:noFill/>
        </p:spPr>
      </p:pic>
      <p:pic>
        <p:nvPicPr>
          <p:cNvPr id="17412" name="Picture 4" descr="http://www.dailysoft.com/berlinwall/xgraphics/photographs/history/grenzanlagen.jpg"/>
          <p:cNvPicPr>
            <a:picLocks noChangeAspect="1" noChangeArrowheads="1"/>
          </p:cNvPicPr>
          <p:nvPr/>
        </p:nvPicPr>
        <p:blipFill>
          <a:blip r:embed="rId3" cstate="print"/>
          <a:srcRect/>
          <a:stretch>
            <a:fillRect/>
          </a:stretch>
        </p:blipFill>
        <p:spPr bwMode="auto">
          <a:xfrm>
            <a:off x="381000" y="3962400"/>
            <a:ext cx="4267200" cy="2700338"/>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Nuclear Weapons Today </a:t>
            </a:r>
            <a:endParaRPr lang="en-US" dirty="0"/>
          </a:p>
        </p:txBody>
      </p:sp>
      <p:sp>
        <p:nvSpPr>
          <p:cNvPr id="3" name="Content Placeholder 2"/>
          <p:cNvSpPr>
            <a:spLocks noGrp="1"/>
          </p:cNvSpPr>
          <p:nvPr>
            <p:ph idx="1"/>
          </p:nvPr>
        </p:nvSpPr>
        <p:spPr>
          <a:xfrm>
            <a:off x="457200" y="1646237"/>
            <a:ext cx="8229600" cy="1249363"/>
          </a:xfrm>
        </p:spPr>
        <p:txBody>
          <a:bodyPr>
            <a:normAutofit fontScale="92500"/>
          </a:bodyPr>
          <a:lstStyle/>
          <a:p>
            <a:r>
              <a:rPr lang="en-US" dirty="0" smtClean="0"/>
              <a:t>Afghanistan, North Korea and Iran all have nuclear </a:t>
            </a:r>
            <a:r>
              <a:rPr lang="en-US" smtClean="0"/>
              <a:t>weapons today…why is this scary?</a:t>
            </a:r>
            <a:endParaRPr lang="en-US" dirty="0"/>
          </a:p>
        </p:txBody>
      </p:sp>
      <p:pic>
        <p:nvPicPr>
          <p:cNvPr id="1026" name="Picture 2" descr="http://i4.mirror.co.uk/incoming/article1751799.ece/ALTERNATES/s615/Kim+Jong-Un+.jpg"/>
          <p:cNvPicPr>
            <a:picLocks noChangeAspect="1" noChangeArrowheads="1"/>
          </p:cNvPicPr>
          <p:nvPr/>
        </p:nvPicPr>
        <p:blipFill>
          <a:blip r:embed="rId2" cstate="print"/>
          <a:srcRect/>
          <a:stretch>
            <a:fillRect/>
          </a:stretch>
        </p:blipFill>
        <p:spPr bwMode="auto">
          <a:xfrm>
            <a:off x="762000" y="2895600"/>
            <a:ext cx="3551963" cy="2362200"/>
          </a:xfrm>
          <a:prstGeom prst="rect">
            <a:avLst/>
          </a:prstGeom>
          <a:noFill/>
        </p:spPr>
      </p:pic>
      <p:pic>
        <p:nvPicPr>
          <p:cNvPr id="1028" name="Picture 4" descr="http://www.acus.org/files/images/nuclearetest.png"/>
          <p:cNvPicPr>
            <a:picLocks noChangeAspect="1" noChangeArrowheads="1"/>
          </p:cNvPicPr>
          <p:nvPr/>
        </p:nvPicPr>
        <p:blipFill>
          <a:blip r:embed="rId3" cstate="print"/>
          <a:srcRect/>
          <a:stretch>
            <a:fillRect/>
          </a:stretch>
        </p:blipFill>
        <p:spPr bwMode="auto">
          <a:xfrm>
            <a:off x="4572000" y="4114800"/>
            <a:ext cx="3771900" cy="2308403"/>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a:t>
            </a:r>
            <a:endParaRPr lang="en-US" dirty="0"/>
          </a:p>
        </p:txBody>
      </p:sp>
      <p:sp>
        <p:nvSpPr>
          <p:cNvPr id="3" name="Content Placeholder 2"/>
          <p:cNvSpPr>
            <a:spLocks noGrp="1"/>
          </p:cNvSpPr>
          <p:nvPr>
            <p:ph idx="1"/>
          </p:nvPr>
        </p:nvSpPr>
        <p:spPr/>
        <p:txBody>
          <a:bodyPr/>
          <a:lstStyle/>
          <a:p>
            <a:r>
              <a:rPr lang="en-US" dirty="0" smtClean="0">
                <a:hlinkClick r:id="rId2"/>
              </a:rPr>
              <a:t>http://</a:t>
            </a:r>
            <a:r>
              <a:rPr lang="en-US" dirty="0" smtClean="0">
                <a:hlinkClick r:id="rId2"/>
              </a:rPr>
              <a:t>www.history.com/topics/cold-war/videos#cold-war</a:t>
            </a:r>
            <a:endParaRPr lang="en-US" dirty="0" smtClean="0"/>
          </a:p>
          <a:p>
            <a:r>
              <a:rPr lang="en-US" dirty="0" smtClean="0"/>
              <a:t>Lots of mini videos on cold </a:t>
            </a:r>
            <a:r>
              <a:rPr lang="en-US" smtClean="0"/>
              <a:t>war topics</a:t>
            </a:r>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 exactly is a cold war?</a:t>
            </a:r>
            <a:endParaRPr lang="en-US" dirty="0"/>
          </a:p>
        </p:txBody>
      </p:sp>
      <p:sp>
        <p:nvSpPr>
          <p:cNvPr id="3" name="Content Placeholder 2"/>
          <p:cNvSpPr>
            <a:spLocks noGrp="1"/>
          </p:cNvSpPr>
          <p:nvPr>
            <p:ph idx="1"/>
          </p:nvPr>
        </p:nvSpPr>
        <p:spPr/>
        <p:txBody>
          <a:bodyPr/>
          <a:lstStyle/>
          <a:p>
            <a:r>
              <a:rPr lang="en-US" dirty="0" smtClean="0"/>
              <a:t>Brainstorm?</a:t>
            </a:r>
          </a:p>
          <a:p>
            <a:endParaRPr lang="en-US" dirty="0"/>
          </a:p>
          <a:p>
            <a:r>
              <a:rPr lang="en-US" dirty="0" smtClean="0"/>
              <a:t>What just ended? How did it end? Who was left standing with a government? Power?</a:t>
            </a:r>
          </a:p>
          <a:p>
            <a:endParaRPr lang="en-US" dirty="0"/>
          </a:p>
          <a:p>
            <a:r>
              <a:rPr lang="en-US" dirty="0" smtClean="0"/>
              <a:t>What would lead those two countries into a different style of war?</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Cold War</a:t>
            </a:r>
            <a:endParaRPr lang="en-US" dirty="0"/>
          </a:p>
        </p:txBody>
      </p:sp>
      <p:sp>
        <p:nvSpPr>
          <p:cNvPr id="3" name="Content Placeholder 2"/>
          <p:cNvSpPr>
            <a:spLocks noGrp="1"/>
          </p:cNvSpPr>
          <p:nvPr>
            <p:ph idx="1"/>
          </p:nvPr>
        </p:nvSpPr>
        <p:spPr>
          <a:xfrm>
            <a:off x="457200" y="1646236"/>
            <a:ext cx="8229600" cy="4830763"/>
          </a:xfrm>
        </p:spPr>
        <p:txBody>
          <a:bodyPr>
            <a:normAutofit fontScale="85000" lnSpcReduction="10000"/>
          </a:bodyPr>
          <a:lstStyle/>
          <a:p>
            <a:r>
              <a:rPr lang="en-US" dirty="0" smtClean="0"/>
              <a:t>A cold war is a struggle over political differences carried on by means short of military or war! (so basically no fighting)</a:t>
            </a:r>
          </a:p>
          <a:p>
            <a:endParaRPr lang="en-US" dirty="0"/>
          </a:p>
          <a:p>
            <a:r>
              <a:rPr lang="en-US" dirty="0" smtClean="0"/>
              <a:t>The two “superpowers” U.S. and Soviet Union (S.U.) left standing fought in the cold war from 1949-1991</a:t>
            </a:r>
          </a:p>
          <a:p>
            <a:pPr>
              <a:buNone/>
            </a:pPr>
            <a:endParaRPr lang="en-US" dirty="0" smtClean="0"/>
          </a:p>
          <a:p>
            <a:r>
              <a:rPr lang="en-US" dirty="0" smtClean="0"/>
              <a:t>The U.S experienced the largest rapid growth whereas most countries like Great Britain were no longer powerful because they were trying to rebuild their war-torn nation.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ttp://img.docstoccdn.com/thumb/orig/89264025.png"/>
          <p:cNvPicPr>
            <a:picLocks noChangeAspect="1" noChangeArrowheads="1"/>
          </p:cNvPicPr>
          <p:nvPr/>
        </p:nvPicPr>
        <p:blipFill>
          <a:blip r:embed="rId2" cstate="print"/>
          <a:srcRect/>
          <a:stretch>
            <a:fillRect/>
          </a:stretch>
        </p:blipFill>
        <p:spPr bwMode="auto">
          <a:xfrm>
            <a:off x="762000" y="533400"/>
            <a:ext cx="7696200" cy="577215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Iron Curtain Picture</a:t>
            </a:r>
            <a:endParaRPr lang="en-US" dirty="0"/>
          </a:p>
        </p:txBody>
      </p:sp>
      <p:sp>
        <p:nvSpPr>
          <p:cNvPr id="3" name="Content Placeholder 2"/>
          <p:cNvSpPr>
            <a:spLocks noGrp="1"/>
          </p:cNvSpPr>
          <p:nvPr>
            <p:ph idx="1"/>
          </p:nvPr>
        </p:nvSpPr>
        <p:spPr>
          <a:xfrm>
            <a:off x="457200" y="1646237"/>
            <a:ext cx="5105400" cy="4526280"/>
          </a:xfrm>
        </p:spPr>
        <p:txBody>
          <a:bodyPr/>
          <a:lstStyle/>
          <a:p>
            <a:r>
              <a:rPr lang="en-US" dirty="0" smtClean="0"/>
              <a:t>Splitting the world into two groups democracy v. communism aka the iron curtain</a:t>
            </a:r>
          </a:p>
          <a:p>
            <a:endParaRPr lang="en-US" dirty="0" smtClean="0"/>
          </a:p>
          <a:p>
            <a:r>
              <a:rPr lang="en-US" dirty="0" smtClean="0"/>
              <a:t>The iron curtain refers to the division between communist and democratic states</a:t>
            </a:r>
            <a:endParaRPr lang="en-US" dirty="0"/>
          </a:p>
        </p:txBody>
      </p:sp>
      <p:pic>
        <p:nvPicPr>
          <p:cNvPr id="27650" name="Picture 2" descr="http://t3.gstatic.com/images?q=tbn:ANd9GcSUdu-bM1ue1s-SuBYh5JF7uT7KDrY-x3-RoR_0BKxDpV_rHz0cfUpKmR0k7Q"/>
          <p:cNvPicPr>
            <a:picLocks noChangeAspect="1" noChangeArrowheads="1"/>
          </p:cNvPicPr>
          <p:nvPr/>
        </p:nvPicPr>
        <p:blipFill>
          <a:blip r:embed="rId2" cstate="print"/>
          <a:srcRect/>
          <a:stretch>
            <a:fillRect/>
          </a:stretch>
        </p:blipFill>
        <p:spPr bwMode="auto">
          <a:xfrm>
            <a:off x="5638800" y="2057400"/>
            <a:ext cx="3048000" cy="3452474"/>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 WWII</a:t>
            </a:r>
            <a:endParaRPr lang="en-US" dirty="0"/>
          </a:p>
        </p:txBody>
      </p:sp>
      <p:sp>
        <p:nvSpPr>
          <p:cNvPr id="3" name="Content Placeholder 2"/>
          <p:cNvSpPr>
            <a:spLocks noGrp="1"/>
          </p:cNvSpPr>
          <p:nvPr>
            <p:ph idx="1"/>
          </p:nvPr>
        </p:nvSpPr>
        <p:spPr>
          <a:xfrm>
            <a:off x="3581400" y="1752600"/>
            <a:ext cx="5181600" cy="4526280"/>
          </a:xfrm>
        </p:spPr>
        <p:txBody>
          <a:bodyPr/>
          <a:lstStyle/>
          <a:p>
            <a:r>
              <a:rPr lang="en-US" dirty="0" smtClean="0"/>
              <a:t>At the Yalta conference the Big 3 (U.S., U.S.S.R. and G.B) divide Germany up into zones </a:t>
            </a:r>
          </a:p>
          <a:p>
            <a:r>
              <a:rPr lang="en-US" dirty="0" smtClean="0"/>
              <a:t>The United Nations was created to ensure world peace and the stop of WWIII by 50 nations joining together</a:t>
            </a:r>
          </a:p>
          <a:p>
            <a:endParaRPr lang="en-US" dirty="0" smtClean="0"/>
          </a:p>
          <a:p>
            <a:endParaRPr lang="en-US" dirty="0" smtClean="0"/>
          </a:p>
          <a:p>
            <a:endParaRPr lang="en-US" dirty="0"/>
          </a:p>
        </p:txBody>
      </p:sp>
      <p:pic>
        <p:nvPicPr>
          <p:cNvPr id="26626" name="Picture 2" descr="http://www.wnd.com/images/UnitedNations1.jpg"/>
          <p:cNvPicPr>
            <a:picLocks noChangeAspect="1" noChangeArrowheads="1"/>
          </p:cNvPicPr>
          <p:nvPr/>
        </p:nvPicPr>
        <p:blipFill>
          <a:blip r:embed="rId2" cstate="print"/>
          <a:srcRect/>
          <a:stretch>
            <a:fillRect/>
          </a:stretch>
        </p:blipFill>
        <p:spPr bwMode="auto">
          <a:xfrm>
            <a:off x="533400" y="2514600"/>
            <a:ext cx="2857500" cy="28575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However...</a:t>
            </a:r>
            <a:endParaRPr lang="en-US" dirty="0"/>
          </a:p>
        </p:txBody>
      </p:sp>
      <p:sp>
        <p:nvSpPr>
          <p:cNvPr id="3" name="Content Placeholder 2"/>
          <p:cNvSpPr>
            <a:spLocks noGrp="1"/>
          </p:cNvSpPr>
          <p:nvPr>
            <p:ph idx="1"/>
          </p:nvPr>
        </p:nvSpPr>
        <p:spPr>
          <a:xfrm>
            <a:off x="3352800" y="1646237"/>
            <a:ext cx="5334000" cy="4526280"/>
          </a:xfrm>
        </p:spPr>
        <p:txBody>
          <a:bodyPr>
            <a:normAutofit fontScale="92500" lnSpcReduction="20000"/>
          </a:bodyPr>
          <a:lstStyle/>
          <a:p>
            <a:r>
              <a:rPr lang="en-US" dirty="0" smtClean="0"/>
              <a:t>With two different views on how to lead a country things start to heat up between the two super powers.</a:t>
            </a:r>
          </a:p>
          <a:p>
            <a:r>
              <a:rPr lang="en-US" dirty="0" smtClean="0"/>
              <a:t>The U.S. has a policy called “containment” were we trying to stop (contain) the spread of communism which aiding countries to support their country to become democratic</a:t>
            </a:r>
            <a:endParaRPr lang="en-US" dirty="0"/>
          </a:p>
        </p:txBody>
      </p:sp>
      <p:pic>
        <p:nvPicPr>
          <p:cNvPr id="25602" name="Picture 2" descr="http://t2.gstatic.com/images?q=tbn:ANd9GcQZorU6Eu4Nh8xK23wItnR0NAZiZMvxbvfcFmjkSUpgGqHLMGbpZB0TDdi22g"/>
          <p:cNvPicPr>
            <a:picLocks noChangeAspect="1" noChangeArrowheads="1"/>
          </p:cNvPicPr>
          <p:nvPr/>
        </p:nvPicPr>
        <p:blipFill>
          <a:blip r:embed="rId2" cstate="print"/>
          <a:srcRect/>
          <a:stretch>
            <a:fillRect/>
          </a:stretch>
        </p:blipFill>
        <p:spPr bwMode="auto">
          <a:xfrm>
            <a:off x="457200" y="2286000"/>
            <a:ext cx="2909027" cy="34290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Berlin Airlift</a:t>
            </a:r>
            <a:endParaRPr lang="en-US" dirty="0"/>
          </a:p>
        </p:txBody>
      </p:sp>
      <p:sp>
        <p:nvSpPr>
          <p:cNvPr id="3" name="Content Placeholder 2"/>
          <p:cNvSpPr>
            <a:spLocks noGrp="1"/>
          </p:cNvSpPr>
          <p:nvPr>
            <p:ph idx="1"/>
          </p:nvPr>
        </p:nvSpPr>
        <p:spPr>
          <a:xfrm>
            <a:off x="4495800" y="1447800"/>
            <a:ext cx="4648200" cy="5029200"/>
          </a:xfrm>
        </p:spPr>
        <p:txBody>
          <a:bodyPr>
            <a:normAutofit fontScale="77500" lnSpcReduction="20000"/>
          </a:bodyPr>
          <a:lstStyle/>
          <a:p>
            <a:r>
              <a:rPr lang="en-US" dirty="0" smtClean="0"/>
              <a:t>With Germany divided into 4 zones, cold war heats up because the allies join their 3 sides together.  Soviet Union responds by cutting off their chunk of Berlin (leaving the citizens without food and supplies) the U.S. responds by airlift supplies to the people.</a:t>
            </a:r>
          </a:p>
          <a:p>
            <a:endParaRPr lang="en-US" dirty="0" smtClean="0"/>
          </a:p>
          <a:p>
            <a:r>
              <a:rPr lang="en-US" dirty="0" smtClean="0"/>
              <a:t>All of this is an attempt to grab power and a chance to change Germany’s government </a:t>
            </a:r>
            <a:endParaRPr lang="en-US" dirty="0"/>
          </a:p>
        </p:txBody>
      </p:sp>
      <p:pic>
        <p:nvPicPr>
          <p:cNvPr id="24578" name="Picture 2" descr="http://www.culturaldiplomacy.org/academy/content/articles/transatlantic/us-european-relations/Berlin-air-lift.jpg"/>
          <p:cNvPicPr>
            <a:picLocks noChangeAspect="1" noChangeArrowheads="1"/>
          </p:cNvPicPr>
          <p:nvPr/>
        </p:nvPicPr>
        <p:blipFill>
          <a:blip r:embed="rId2" cstate="print"/>
          <a:srcRect/>
          <a:stretch>
            <a:fillRect/>
          </a:stretch>
        </p:blipFill>
        <p:spPr bwMode="auto">
          <a:xfrm>
            <a:off x="457200" y="1981200"/>
            <a:ext cx="3918360" cy="37338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 NATO</a:t>
            </a:r>
            <a:endParaRPr lang="en-US" dirty="0"/>
          </a:p>
        </p:txBody>
      </p:sp>
      <p:sp>
        <p:nvSpPr>
          <p:cNvPr id="3" name="Content Placeholder 2"/>
          <p:cNvSpPr>
            <a:spLocks noGrp="1"/>
          </p:cNvSpPr>
          <p:nvPr>
            <p:ph idx="1"/>
          </p:nvPr>
        </p:nvSpPr>
        <p:spPr>
          <a:xfrm>
            <a:off x="4419600" y="1371600"/>
            <a:ext cx="4724400" cy="4800600"/>
          </a:xfrm>
        </p:spPr>
        <p:txBody>
          <a:bodyPr>
            <a:normAutofit fontScale="92500" lnSpcReduction="10000"/>
          </a:bodyPr>
          <a:lstStyle/>
          <a:p>
            <a:r>
              <a:rPr lang="en-US" dirty="0" smtClean="0"/>
              <a:t>Creation of NATO (North Atlantic Treaty Organization) and the Warsaw Pact.  The U.S. creates NATO alliance so in return the S.U. creates Warsaw.  Basically both state an alliance so if one side is attacked the other will join. </a:t>
            </a:r>
          </a:p>
          <a:p>
            <a:endParaRPr lang="en-US" dirty="0"/>
          </a:p>
        </p:txBody>
      </p:sp>
      <p:pic>
        <p:nvPicPr>
          <p:cNvPr id="23554" name="Picture 2" descr="http://orientalreview.org/wp-content/uploads/2013/05/NATO.gif"/>
          <p:cNvPicPr>
            <a:picLocks noChangeAspect="1" noChangeArrowheads="1"/>
          </p:cNvPicPr>
          <p:nvPr/>
        </p:nvPicPr>
        <p:blipFill>
          <a:blip r:embed="rId2" cstate="print"/>
          <a:srcRect/>
          <a:stretch>
            <a:fillRect/>
          </a:stretch>
        </p:blipFill>
        <p:spPr bwMode="auto">
          <a:xfrm>
            <a:off x="533400" y="1676400"/>
            <a:ext cx="3733800" cy="37338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oundr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Foundry">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oundr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4113</TotalTime>
  <Words>786</Words>
  <Application>Microsoft Office PowerPoint</Application>
  <PresentationFormat>On-screen Show (4:3)</PresentationFormat>
  <Paragraphs>54</Paragraphs>
  <Slides>17</Slides>
  <Notes>1</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Foundry</vt:lpstr>
      <vt:lpstr>The Cold War 1945-1990  US vs. Union of Soviet Socialist Republics Democracy vs. Communism Capitalism vs. Socialism</vt:lpstr>
      <vt:lpstr>So what exactly is a cold war?</vt:lpstr>
      <vt:lpstr>The Cold War</vt:lpstr>
      <vt:lpstr>Slide 4</vt:lpstr>
      <vt:lpstr>The Iron Curtain Picture</vt:lpstr>
      <vt:lpstr>Post WWII</vt:lpstr>
      <vt:lpstr>However...</vt:lpstr>
      <vt:lpstr>Berlin Airlift</vt:lpstr>
      <vt:lpstr>Enter NATO</vt:lpstr>
      <vt:lpstr>The threat of nuclear war </vt:lpstr>
      <vt:lpstr>Race to the Moon</vt:lpstr>
      <vt:lpstr>Korean War</vt:lpstr>
      <vt:lpstr>Cuba</vt:lpstr>
      <vt:lpstr>Vietnam War</vt:lpstr>
      <vt:lpstr>Berlin Wall Falls!</vt:lpstr>
      <vt:lpstr>Nuclear Weapons Today </vt:lpstr>
      <vt:lpstr>Video</vt:lpstr>
    </vt:vector>
  </TitlesOfParts>
  <Company>OPSD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Cold War</dc:title>
  <dc:creator>zangle</dc:creator>
  <cp:lastModifiedBy>zangle</cp:lastModifiedBy>
  <cp:revision>32</cp:revision>
  <dcterms:created xsi:type="dcterms:W3CDTF">2013-05-07T14:30:53Z</dcterms:created>
  <dcterms:modified xsi:type="dcterms:W3CDTF">2013-05-24T13:57:06Z</dcterms:modified>
</cp:coreProperties>
</file>