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7" r:id="rId4"/>
    <p:sldId id="269" r:id="rId5"/>
    <p:sldId id="268" r:id="rId6"/>
    <p:sldId id="258" r:id="rId7"/>
    <p:sldId id="270" r:id="rId8"/>
    <p:sldId id="259" r:id="rId9"/>
    <p:sldId id="271" r:id="rId10"/>
    <p:sldId id="260" r:id="rId11"/>
    <p:sldId id="272" r:id="rId12"/>
    <p:sldId id="261" r:id="rId13"/>
    <p:sldId id="273" r:id="rId14"/>
    <p:sldId id="262" r:id="rId15"/>
    <p:sldId id="274" r:id="rId16"/>
    <p:sldId id="275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1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61B358-A5AD-4C0F-B35C-BD03CD84ADF0}" type="datetimeFigureOut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3F364F-2916-4272-ACA8-6963842F1E0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8915400" cy="1066800"/>
          </a:xfrm>
        </p:spPr>
        <p:txBody>
          <a:bodyPr/>
          <a:lstStyle/>
          <a:p>
            <a:pPr algn="ctr"/>
            <a:r>
              <a:rPr lang="en-US" dirty="0" smtClean="0"/>
              <a:t>Rise and expansion of Islam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20574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Take notes on a separate piece of paper, paying close attention to </a:t>
            </a:r>
            <a:r>
              <a:rPr lang="en-US" sz="3000" b="1" dirty="0" smtClean="0">
                <a:solidFill>
                  <a:srgbClr val="FD611B"/>
                </a:solidFill>
              </a:rPr>
              <a:t>Titles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dirty="0" smtClean="0"/>
              <a:t>and words in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rgbClr val="FD611B"/>
                </a:solidFill>
              </a:rPr>
              <a:t>BOLD</a:t>
            </a:r>
          </a:p>
          <a:p>
            <a:pPr algn="ctr"/>
            <a:endParaRPr lang="en-US" sz="800" b="1" dirty="0" smtClean="0"/>
          </a:p>
          <a:p>
            <a:pPr algn="ctr"/>
            <a:r>
              <a:rPr lang="en-US" sz="1400" b="1" dirty="0" smtClean="0"/>
              <a:t>Chapter  10</a:t>
            </a:r>
          </a:p>
          <a:p>
            <a:endParaRPr lang="en-US" dirty="0"/>
          </a:p>
        </p:txBody>
      </p:sp>
      <p:pic>
        <p:nvPicPr>
          <p:cNvPr id="14338" name="Picture 2" descr="http://t2.gstatic.com/images?q=tbn:ANd9GcSj7uKbVdjjckgUekUt5aJIHanUeRDHumtbTk0rS8BTxuy0qn4y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581400"/>
            <a:ext cx="4267200" cy="2813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Spreading...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2133600"/>
            <a:ext cx="3657600" cy="38557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D611B"/>
                </a:solidFill>
              </a:rPr>
              <a:t>Abu-Bakr became the 1</a:t>
            </a:r>
            <a:r>
              <a:rPr lang="en-US" sz="3600" b="1" baseline="30000" dirty="0" smtClean="0">
                <a:solidFill>
                  <a:srgbClr val="FD611B"/>
                </a:solidFill>
              </a:rPr>
              <a:t>st</a:t>
            </a:r>
            <a:r>
              <a:rPr lang="en-US" sz="3600" b="1" dirty="0" smtClean="0">
                <a:solidFill>
                  <a:srgbClr val="FD611B"/>
                </a:solidFill>
              </a:rPr>
              <a:t> CALIPH a titling meaning successor (of Muhammad) </a:t>
            </a:r>
          </a:p>
        </p:txBody>
      </p:sp>
      <p:pic>
        <p:nvPicPr>
          <p:cNvPr id="9218" name="Picture 2" descr="http://t2.gstatic.com/images?q=tbn:ANd9GcSPPedPX8g4erRktRS_v9D-e0J2s9GVwmTazRy5ZMbkU-k2V8f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308008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Spreading...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867400" cy="4389120"/>
          </a:xfrm>
        </p:spPr>
        <p:txBody>
          <a:bodyPr/>
          <a:lstStyle/>
          <a:p>
            <a:r>
              <a:rPr lang="en-US" dirty="0" smtClean="0"/>
              <a:t>After Muhammad death some abandoned the faith and Abu-Bakr invoked </a:t>
            </a:r>
            <a:r>
              <a:rPr lang="en-US" b="1" dirty="0" smtClean="0">
                <a:solidFill>
                  <a:srgbClr val="FD611B"/>
                </a:solidFill>
              </a:rPr>
              <a:t>Jihad (means striving; inner struggle against evil…or nonbelievers) </a:t>
            </a:r>
          </a:p>
          <a:p>
            <a:r>
              <a:rPr lang="en-US" dirty="0" smtClean="0"/>
              <a:t>The next </a:t>
            </a:r>
            <a:r>
              <a:rPr lang="en-US" b="1" dirty="0" smtClean="0">
                <a:solidFill>
                  <a:srgbClr val="FD611B"/>
                </a:solidFill>
              </a:rPr>
              <a:t>three Caliph expanded </a:t>
            </a:r>
            <a:r>
              <a:rPr lang="en-US" dirty="0" smtClean="0"/>
              <a:t>area thus expanding their religion. </a:t>
            </a:r>
            <a:r>
              <a:rPr lang="en-US" b="1" dirty="0" smtClean="0">
                <a:solidFill>
                  <a:srgbClr val="FD611B"/>
                </a:solidFill>
              </a:rPr>
              <a:t>People saw this as a sign </a:t>
            </a:r>
            <a:r>
              <a:rPr lang="en-US" dirty="0" smtClean="0"/>
              <a:t>from Allah…they were known as the “rightly guided caliphs”</a:t>
            </a:r>
            <a:endParaRPr lang="en-US" dirty="0"/>
          </a:p>
        </p:txBody>
      </p:sp>
      <p:pic>
        <p:nvPicPr>
          <p:cNvPr id="29698" name="Picture 2" descr="http://www.3quarksdaily.com/.a/6a00d8341c562c53ef0120a55eaf74970b-15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581400"/>
            <a:ext cx="2362200" cy="2251964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6324600" y="1066800"/>
            <a:ext cx="2209800" cy="2209800"/>
          </a:xfrm>
          <a:prstGeom prst="wedgeEllipseCallout">
            <a:avLst>
              <a:gd name="adj1" fmla="val -3278"/>
              <a:gd name="adj2" fmla="val 68770"/>
            </a:avLst>
          </a:prstGeom>
          <a:solidFill>
            <a:srgbClr val="FD6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1371600"/>
            <a:ext cx="2133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The “Rightly Guided Caliphs” knew Muhammad personally.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Spreading…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935480"/>
            <a:ext cx="4572000" cy="446532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200" dirty="0" smtClean="0"/>
              <a:t>Although the Islamic </a:t>
            </a:r>
            <a:r>
              <a:rPr lang="en-US" sz="3200" b="1" dirty="0" smtClean="0">
                <a:solidFill>
                  <a:srgbClr val="FD611B"/>
                </a:solidFill>
              </a:rPr>
              <a:t>army</a:t>
            </a:r>
            <a:r>
              <a:rPr lang="en-US" sz="3200" dirty="0" smtClean="0"/>
              <a:t> was also </a:t>
            </a:r>
            <a:r>
              <a:rPr lang="en-US" sz="3200" b="1" dirty="0" smtClean="0">
                <a:solidFill>
                  <a:srgbClr val="FD611B"/>
                </a:solidFill>
              </a:rPr>
              <a:t>disciplined</a:t>
            </a:r>
            <a:r>
              <a:rPr lang="en-US" sz="3200" dirty="0" smtClean="0"/>
              <a:t> and the two empires they attacked were weakened prior (Byzantine and Sassanid)…which contributed to their success.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  <p:pic>
        <p:nvPicPr>
          <p:cNvPr id="7170" name="Picture 2" descr="http://geopolicraticus.files.wordpress.com/2009/08/islamic-army.jpg?w=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3429000" cy="4506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Spreading…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Also the people of their country didn’t support their previous religion and liked the </a:t>
            </a:r>
            <a:r>
              <a:rPr lang="en-US" b="1" dirty="0" smtClean="0">
                <a:solidFill>
                  <a:srgbClr val="FD611B"/>
                </a:solidFill>
              </a:rPr>
              <a:t>idea of equality </a:t>
            </a:r>
            <a:r>
              <a:rPr lang="en-US" dirty="0" smtClean="0"/>
              <a:t>and Christians and Jews had to </a:t>
            </a:r>
            <a:r>
              <a:rPr lang="en-US" b="1" dirty="0" smtClean="0">
                <a:solidFill>
                  <a:srgbClr val="FD611B"/>
                </a:solidFill>
              </a:rPr>
              <a:t>pay a poll tax each year to be exempt from military service.  </a:t>
            </a:r>
          </a:p>
          <a:p>
            <a:pPr>
              <a:buNone/>
            </a:pPr>
            <a:endParaRPr lang="en-US" b="1" dirty="0" smtClean="0">
              <a:solidFill>
                <a:srgbClr val="FD611B"/>
              </a:solidFill>
            </a:endParaRPr>
          </a:p>
          <a:p>
            <a:r>
              <a:rPr lang="en-US" dirty="0" smtClean="0"/>
              <a:t>Conquered people could worship what they wanted however rights were limited and they were not allowed to spread their religion.  They could be officials, scholars and bureaucrats.  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Internal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935480"/>
            <a:ext cx="5410200" cy="438912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D611B"/>
                </a:solidFill>
              </a:rPr>
              <a:t>Leader killed </a:t>
            </a:r>
            <a:r>
              <a:rPr lang="en-US" sz="2800" dirty="0" smtClean="0"/>
              <a:t>(</a:t>
            </a:r>
            <a:r>
              <a:rPr lang="en-US" sz="2800" dirty="0" err="1" smtClean="0"/>
              <a:t>Uthman</a:t>
            </a:r>
            <a:r>
              <a:rPr lang="en-US" sz="2800" dirty="0" smtClean="0"/>
              <a:t>) which led to a civil war…there was no more electing caliphs.  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FD611B"/>
                </a:solidFill>
              </a:rPr>
              <a:t>family known UMAYYADS </a:t>
            </a:r>
            <a:r>
              <a:rPr lang="en-US" sz="2800" dirty="0" smtClean="0"/>
              <a:t>came to power; </a:t>
            </a:r>
            <a:r>
              <a:rPr lang="en-US" sz="2800" b="1" dirty="0" smtClean="0">
                <a:solidFill>
                  <a:srgbClr val="FD611B"/>
                </a:solidFill>
              </a:rPr>
              <a:t>moved</a:t>
            </a:r>
            <a:r>
              <a:rPr lang="en-US" sz="2800" dirty="0" smtClean="0"/>
              <a:t> away from Mecca to be </a:t>
            </a:r>
            <a:r>
              <a:rPr lang="en-US" sz="2800" b="1" dirty="0" smtClean="0">
                <a:solidFill>
                  <a:srgbClr val="FD611B"/>
                </a:solidFill>
              </a:rPr>
              <a:t>closer to newly conquered land…</a:t>
            </a:r>
            <a:r>
              <a:rPr lang="en-US" sz="2800" dirty="0" smtClean="0"/>
              <a:t>they also valued wealth and ceremony…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6146" name="Picture 2" descr="http://t1.gstatic.com/images?q=tbn:ANd9GcTFeT9U62zaV-fqMN8KqmVOFBrfMkoAsbpMsuP39J0SgYjUzHjw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2457013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The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D611B"/>
                </a:solidFill>
              </a:rPr>
              <a:t>This split the Muslim’s into 3 groups:</a:t>
            </a:r>
          </a:p>
          <a:p>
            <a:endParaRPr lang="en-US" sz="800" b="1" dirty="0" smtClean="0">
              <a:solidFill>
                <a:srgbClr val="FD611B"/>
              </a:solidFill>
            </a:endParaRPr>
          </a:p>
          <a:p>
            <a:r>
              <a:rPr lang="en-US" b="1" dirty="0" smtClean="0">
                <a:solidFill>
                  <a:srgbClr val="FD611B"/>
                </a:solidFill>
              </a:rPr>
              <a:t>Sunni:  Followers of Muhammad’s example </a:t>
            </a:r>
            <a:r>
              <a:rPr lang="en-US" dirty="0" smtClean="0"/>
              <a:t>(did not resist the </a:t>
            </a:r>
            <a:r>
              <a:rPr lang="en-US" dirty="0" err="1" smtClean="0"/>
              <a:t>Umayyads</a:t>
            </a:r>
            <a:r>
              <a:rPr lang="en-US" dirty="0" smtClean="0"/>
              <a:t> rule) (83% of the population)</a:t>
            </a:r>
          </a:p>
          <a:p>
            <a:r>
              <a:rPr lang="en-US" b="1" dirty="0" err="1" smtClean="0">
                <a:solidFill>
                  <a:srgbClr val="FD611B"/>
                </a:solidFill>
              </a:rPr>
              <a:t>Shi’a</a:t>
            </a:r>
            <a:r>
              <a:rPr lang="en-US" b="1" dirty="0" smtClean="0">
                <a:solidFill>
                  <a:srgbClr val="FD611B"/>
                </a:solidFill>
              </a:rPr>
              <a:t>: “Party” of Ali </a:t>
            </a:r>
            <a:r>
              <a:rPr lang="en-US" dirty="0" smtClean="0"/>
              <a:t>(believe that </a:t>
            </a:r>
            <a:r>
              <a:rPr lang="en-US" b="1" dirty="0" smtClean="0">
                <a:solidFill>
                  <a:srgbClr val="FD611B"/>
                </a:solidFill>
              </a:rPr>
              <a:t>Ali should have been the prophet, doesn’t recognize authority of Sunni</a:t>
            </a:r>
            <a:r>
              <a:rPr lang="en-US" dirty="0" smtClean="0"/>
              <a:t>)  (16% of the population)</a:t>
            </a:r>
          </a:p>
          <a:p>
            <a:r>
              <a:rPr lang="en-US" b="1" dirty="0" smtClean="0">
                <a:solidFill>
                  <a:srgbClr val="FD611B"/>
                </a:solidFill>
              </a:rPr>
              <a:t>Sufi: </a:t>
            </a:r>
            <a:r>
              <a:rPr lang="en-US" dirty="0" smtClean="0"/>
              <a:t>Rejected the luxurious life, and pursued a life of poverty and devotion to a spiritual path.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3000" dirty="0" smtClean="0">
                <a:latin typeface="Perpetua Titling MT" pitchFamily="18" charset="0"/>
              </a:rPr>
              <a:t>Both Sunni and </a:t>
            </a:r>
            <a:r>
              <a:rPr lang="en-US" sz="3000" dirty="0" err="1" smtClean="0">
                <a:latin typeface="Perpetua Titling MT" pitchFamily="18" charset="0"/>
              </a:rPr>
              <a:t>Shi’a</a:t>
            </a:r>
            <a:r>
              <a:rPr lang="en-US" sz="3000" dirty="0" smtClean="0">
                <a:latin typeface="Perpetua Titling MT" pitchFamily="18" charset="0"/>
              </a:rPr>
              <a:t> claim each other distort the Qur’an</a:t>
            </a:r>
          </a:p>
          <a:p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FD611B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Fall of the </a:t>
            </a:r>
            <a:r>
              <a:rPr lang="en-US" dirty="0" err="1" smtClean="0"/>
              <a:t>Umayyads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188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>
              <a:solidFill>
                <a:srgbClr val="FD611B"/>
              </a:solidFill>
            </a:endParaRPr>
          </a:p>
          <a:p>
            <a:r>
              <a:rPr lang="en-US" sz="3000" dirty="0" smtClean="0"/>
              <a:t>The </a:t>
            </a:r>
            <a:r>
              <a:rPr lang="en-US" sz="3000" dirty="0" err="1" smtClean="0"/>
              <a:t>Umayyads</a:t>
            </a:r>
            <a:r>
              <a:rPr lang="en-US" sz="3000" dirty="0" smtClean="0"/>
              <a:t>  were overthrown in 750 and </a:t>
            </a:r>
            <a:r>
              <a:rPr lang="en-US" sz="3000" b="1" dirty="0" smtClean="0">
                <a:solidFill>
                  <a:srgbClr val="FD611B"/>
                </a:solidFill>
              </a:rPr>
              <a:t>taken over by Abbasids.</a:t>
            </a:r>
          </a:p>
          <a:p>
            <a:endParaRPr lang="en-US" dirty="0" smtClean="0"/>
          </a:p>
        </p:txBody>
      </p:sp>
      <p:pic>
        <p:nvPicPr>
          <p:cNvPr id="32770" name="Picture 2" descr="http://t1.gstatic.com/images?q=tbn:ANd9GcRiMjb2Mbr7P85JzuHp6NLwOoSfSqGFAJ5RXU7qfWQeeMCZgmsk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5562600" cy="343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Control extended by Abbasids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935480"/>
            <a:ext cx="5105400" cy="4389120"/>
          </a:xfrm>
        </p:spPr>
        <p:txBody>
          <a:bodyPr/>
          <a:lstStyle/>
          <a:p>
            <a:r>
              <a:rPr lang="en-US" b="1" dirty="0" smtClean="0">
                <a:solidFill>
                  <a:srgbClr val="FD611B"/>
                </a:solidFill>
              </a:rPr>
              <a:t>Expanded territory </a:t>
            </a:r>
            <a:r>
              <a:rPr lang="en-US" dirty="0" smtClean="0"/>
              <a:t>after killing off rest of Umayyad family, set up </a:t>
            </a:r>
            <a:r>
              <a:rPr lang="en-US" b="1" dirty="0" smtClean="0">
                <a:solidFill>
                  <a:srgbClr val="FD611B"/>
                </a:solidFill>
              </a:rPr>
              <a:t>trade routes </a:t>
            </a:r>
            <a:r>
              <a:rPr lang="en-US" dirty="0" smtClean="0"/>
              <a:t>(2 seaports, single Lang and currency), </a:t>
            </a:r>
            <a:r>
              <a:rPr lang="en-US" b="1" dirty="0" smtClean="0">
                <a:solidFill>
                  <a:srgbClr val="FD611B"/>
                </a:solidFill>
              </a:rPr>
              <a:t>strong government, and army </a:t>
            </a:r>
          </a:p>
          <a:p>
            <a:r>
              <a:rPr lang="en-US" dirty="0" smtClean="0"/>
              <a:t>However difficult to control large piece of land and </a:t>
            </a:r>
            <a:r>
              <a:rPr lang="en-US" b="1" dirty="0" smtClean="0">
                <a:solidFill>
                  <a:srgbClr val="FD611B"/>
                </a:solidFill>
              </a:rPr>
              <a:t>small groups sprung up</a:t>
            </a:r>
            <a:endParaRPr lang="en-US" b="1" dirty="0">
              <a:solidFill>
                <a:srgbClr val="FD611B"/>
              </a:solidFill>
            </a:endParaRPr>
          </a:p>
        </p:txBody>
      </p:sp>
      <p:pic>
        <p:nvPicPr>
          <p:cNvPr id="4098" name="Picture 2" descr="http://t1.gstatic.com/images?q=tbn:ANd9GcTxcFkVu6IZwQ3S-cGZE77zmA8GBzHy34NKTlBEfhHJjHBDk35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38400"/>
            <a:ext cx="2697223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Muslim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800600" cy="4389120"/>
          </a:xfrm>
        </p:spPr>
        <p:txBody>
          <a:bodyPr/>
          <a:lstStyle/>
          <a:p>
            <a:r>
              <a:rPr lang="en-US" b="1" dirty="0" smtClean="0">
                <a:solidFill>
                  <a:srgbClr val="FD611B"/>
                </a:solidFill>
              </a:rPr>
              <a:t>HUGE population!</a:t>
            </a:r>
          </a:p>
          <a:p>
            <a:r>
              <a:rPr lang="en-US" b="1" dirty="0" smtClean="0">
                <a:solidFill>
                  <a:srgbClr val="FD611B"/>
                </a:solidFill>
              </a:rPr>
              <a:t>Gifted in math, astronomy(PRAYER),created the House of Wisdom (library/school), literature, art, medical advancements, and philosophy  </a:t>
            </a:r>
          </a:p>
          <a:p>
            <a:r>
              <a:rPr lang="en-US" b="1" dirty="0" smtClean="0">
                <a:solidFill>
                  <a:srgbClr val="FD611B"/>
                </a:solidFill>
              </a:rPr>
              <a:t>Calligraphy: art of beautiful handwriting </a:t>
            </a:r>
            <a:endParaRPr lang="en-US" b="1" dirty="0">
              <a:solidFill>
                <a:srgbClr val="FD611B"/>
              </a:solidFill>
            </a:endParaRPr>
          </a:p>
        </p:txBody>
      </p:sp>
      <p:pic>
        <p:nvPicPr>
          <p:cNvPr id="3074" name="Picture 2" descr="http://www.bl.uk/reshelp/findhelplang/arabic/arabicsection/arabicprintedbooks/ara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743200"/>
            <a:ext cx="331769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Muslim Expansion</a:t>
            </a:r>
            <a:endParaRPr lang="en-US" dirty="0"/>
          </a:p>
        </p:txBody>
      </p:sp>
      <p:pic>
        <p:nvPicPr>
          <p:cNvPr id="4" name="Content Placeholder 3" descr="map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524000"/>
            <a:ext cx="6790766" cy="50192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88720"/>
          </a:xfrm>
        </p:spPr>
        <p:txBody>
          <a:bodyPr/>
          <a:lstStyle/>
          <a:p>
            <a:r>
              <a:rPr lang="en-US" b="1" dirty="0" smtClean="0">
                <a:solidFill>
                  <a:srgbClr val="FD611B"/>
                </a:solidFill>
              </a:rPr>
              <a:t>Arabs settled in 600 AD in a desert on the Arabian Peninsula.</a:t>
            </a:r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12292" name="Picture 4" descr="http://www.condohotelsdubai.com/images/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819400"/>
            <a:ext cx="4572000" cy="347662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819400" y="4267200"/>
            <a:ext cx="3048000" cy="304800"/>
          </a:xfrm>
          <a:prstGeom prst="straightConnector1">
            <a:avLst/>
          </a:prstGeom>
          <a:ln w="63500">
            <a:solidFill>
              <a:srgbClr val="FD61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14400" y="3124200"/>
            <a:ext cx="2209800" cy="1981200"/>
          </a:xfrm>
          <a:prstGeom prst="ellipse">
            <a:avLst/>
          </a:prstGeom>
          <a:solidFill>
            <a:srgbClr val="FD6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37338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dobe Caslon Pro Bold" pitchFamily="18" charset="0"/>
              </a:rPr>
              <a:t>Arabia</a:t>
            </a:r>
            <a:endParaRPr lang="en-US" sz="4400" dirty="0">
              <a:solidFill>
                <a:schemeClr val="bg1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23317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D611B"/>
                </a:solidFill>
              </a:rPr>
              <a:t>Bedouins </a:t>
            </a:r>
            <a:r>
              <a:rPr lang="en-US" sz="2800" dirty="0" smtClean="0"/>
              <a:t>(</a:t>
            </a:r>
            <a:r>
              <a:rPr lang="en-US" sz="2800" dirty="0" err="1" smtClean="0"/>
              <a:t>Bee’oo’ihnz</a:t>
            </a:r>
            <a:r>
              <a:rPr lang="en-US" sz="2800" dirty="0" smtClean="0"/>
              <a:t>)and were organized in clans.  They sent up </a:t>
            </a:r>
            <a:r>
              <a:rPr lang="en-US" sz="2800" b="1" dirty="0" smtClean="0">
                <a:solidFill>
                  <a:srgbClr val="FD611B"/>
                </a:solidFill>
              </a:rPr>
              <a:t>trade </a:t>
            </a:r>
            <a:r>
              <a:rPr lang="en-US" sz="2800" dirty="0" smtClean="0"/>
              <a:t>routes carrying goods and ideas from the world outside of Arabia…they believed in loyalty to family and courage and valued warrior skills…this became part of the Islamic way of life.</a:t>
            </a:r>
          </a:p>
        </p:txBody>
      </p:sp>
      <p:pic>
        <p:nvPicPr>
          <p:cNvPr id="1026" name="Picture 2" descr="http://t1.gstatic.com/images?q=tbn:ANd9GcSb0vLkaJOBRCz69U2I8XVcx1YPUPMkUBKMvTMnoioYBmR1Z5ag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38600"/>
            <a:ext cx="3581400" cy="2405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6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/>
            <a:r>
              <a:rPr lang="en-US" sz="3000" b="1" dirty="0" smtClean="0">
                <a:solidFill>
                  <a:srgbClr val="FD611B"/>
                </a:solidFill>
              </a:rPr>
              <a:t>Mecca was a trade stop: </a:t>
            </a:r>
            <a:r>
              <a:rPr lang="en-US" sz="3000" dirty="0" smtClean="0"/>
              <a:t>spreading….Religions</a:t>
            </a:r>
          </a:p>
          <a:p>
            <a:endParaRPr lang="en-US" dirty="0"/>
          </a:p>
        </p:txBody>
      </p:sp>
      <p:pic>
        <p:nvPicPr>
          <p:cNvPr id="2050" name="Picture 2" descr="Islam_-_Arabia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0"/>
            <a:ext cx="5429250" cy="4237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Religion: Muhammad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958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Revelation by a man, born in Mecca, named </a:t>
            </a:r>
            <a:r>
              <a:rPr lang="en-US" sz="2800" b="1" dirty="0" smtClean="0">
                <a:solidFill>
                  <a:srgbClr val="FD611B"/>
                </a:solidFill>
              </a:rPr>
              <a:t>Muhammad stated the angel Gabriel told him about Allah. </a:t>
            </a:r>
          </a:p>
          <a:p>
            <a:endParaRPr lang="en-US" sz="2800" b="1" dirty="0" smtClean="0">
              <a:solidFill>
                <a:srgbClr val="FD611B"/>
              </a:solidFill>
            </a:endParaRPr>
          </a:p>
          <a:p>
            <a:r>
              <a:rPr lang="en-US" sz="2800" dirty="0" smtClean="0"/>
              <a:t>Islam: Submission to the will of Allah.</a:t>
            </a:r>
          </a:p>
        </p:txBody>
      </p:sp>
      <p:pic>
        <p:nvPicPr>
          <p:cNvPr id="11268" name="Picture 4" descr="http://www.peoplequiz.com/images/bios/Muhammad.jpg-126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376237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Religion: Muhammad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81200"/>
            <a:ext cx="41910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 began to </a:t>
            </a:r>
            <a:r>
              <a:rPr lang="en-US" b="1" dirty="0" smtClean="0">
                <a:solidFill>
                  <a:srgbClr val="FD611B"/>
                </a:solidFill>
              </a:rPr>
              <a:t>spread the message yet was forced to leave Mecca in 622 with his followers; migration known as HIJRAH! </a:t>
            </a:r>
          </a:p>
          <a:p>
            <a:r>
              <a:rPr lang="en-US" dirty="0" smtClean="0"/>
              <a:t>In 630 </a:t>
            </a:r>
            <a:r>
              <a:rPr lang="en-US" b="1" dirty="0" smtClean="0">
                <a:solidFill>
                  <a:srgbClr val="FD611B"/>
                </a:solidFill>
              </a:rPr>
              <a:t>they return </a:t>
            </a:r>
            <a:r>
              <a:rPr lang="en-US" dirty="0" smtClean="0"/>
              <a:t>with 10,000 followers and the </a:t>
            </a:r>
            <a:r>
              <a:rPr lang="en-US" b="1" dirty="0" smtClean="0">
                <a:solidFill>
                  <a:srgbClr val="FD611B"/>
                </a:solidFill>
              </a:rPr>
              <a:t>leaders surrender …many </a:t>
            </a:r>
            <a:r>
              <a:rPr lang="en-US" b="1" dirty="0" err="1" smtClean="0">
                <a:solidFill>
                  <a:srgbClr val="FD611B"/>
                </a:solidFill>
              </a:rPr>
              <a:t>Meccans</a:t>
            </a:r>
            <a:r>
              <a:rPr lang="en-US" b="1" dirty="0" smtClean="0">
                <a:solidFill>
                  <a:srgbClr val="FD611B"/>
                </a:solidFill>
              </a:rPr>
              <a:t> converted to Islam.</a:t>
            </a:r>
            <a:endParaRPr lang="en-US" b="1" dirty="0">
              <a:solidFill>
                <a:srgbClr val="FD611B"/>
              </a:solidFill>
            </a:endParaRPr>
          </a:p>
        </p:txBody>
      </p:sp>
      <p:pic>
        <p:nvPicPr>
          <p:cNvPr id="27652" name="Picture 4" descr="http://www.kalamullah.com/img/hijra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373878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Belief and Practice of Islam: The Five Pillars</a:t>
            </a:r>
            <a:endParaRPr lang="en-US" sz="3600" dirty="0"/>
          </a:p>
        </p:txBody>
      </p:sp>
      <p:pic>
        <p:nvPicPr>
          <p:cNvPr id="10244" name="Picture 4" descr="http://t2.gstatic.com/images?q=tbn:ANd9GcTbwoEQpzUoLtgEMNPfo-JU7XqJLdjM6fIXkSdj2lHBmj5auHOC"/>
          <p:cNvPicPr>
            <a:picLocks noChangeAspect="1" noChangeArrowheads="1"/>
          </p:cNvPicPr>
          <p:nvPr/>
        </p:nvPicPr>
        <p:blipFill>
          <a:blip r:embed="rId2" cstate="print"/>
          <a:srcRect l="13239" r="7325"/>
          <a:stretch>
            <a:fillRect/>
          </a:stretch>
        </p:blipFill>
        <p:spPr bwMode="auto">
          <a:xfrm>
            <a:off x="1371600" y="2514600"/>
            <a:ext cx="1371600" cy="1371600"/>
          </a:xfrm>
          <a:prstGeom prst="rect">
            <a:avLst/>
          </a:prstGeom>
          <a:noFill/>
        </p:spPr>
      </p:pic>
      <p:pic>
        <p:nvPicPr>
          <p:cNvPr id="10246" name="Picture 6" descr="http://t3.gstatic.com/images?q=tbn:ANd9GcRBRe9GwS-QsNlbJrau6kBJEAnvUvLVSgTr7L9jrZRc3rqgThCm"/>
          <p:cNvPicPr>
            <a:picLocks noChangeAspect="1" noChangeArrowheads="1"/>
          </p:cNvPicPr>
          <p:nvPr/>
        </p:nvPicPr>
        <p:blipFill>
          <a:blip r:embed="rId3" cstate="print"/>
          <a:srcRect r="19921"/>
          <a:stretch>
            <a:fillRect/>
          </a:stretch>
        </p:blipFill>
        <p:spPr bwMode="auto">
          <a:xfrm>
            <a:off x="6096000" y="2438400"/>
            <a:ext cx="1447800" cy="1447800"/>
          </a:xfrm>
          <a:prstGeom prst="rect">
            <a:avLst/>
          </a:prstGeom>
          <a:noFill/>
        </p:spPr>
      </p:pic>
      <p:pic>
        <p:nvPicPr>
          <p:cNvPr id="10248" name="Picture 8" descr="http://t0.gstatic.com/images?q=tbn:ANd9GcTbAtjfo3f0XG8Dsfq6h-_OqkpycF9f2WLhG3cvd4EPJLpphxdyfQ"/>
          <p:cNvPicPr>
            <a:picLocks noChangeAspect="1" noChangeArrowheads="1"/>
          </p:cNvPicPr>
          <p:nvPr/>
        </p:nvPicPr>
        <p:blipFill>
          <a:blip r:embed="rId4" cstate="print"/>
          <a:srcRect l="9091" r="4546"/>
          <a:stretch>
            <a:fillRect/>
          </a:stretch>
        </p:blipFill>
        <p:spPr bwMode="auto">
          <a:xfrm>
            <a:off x="1371600" y="4343400"/>
            <a:ext cx="1371866" cy="1376681"/>
          </a:xfrm>
          <a:prstGeom prst="rect">
            <a:avLst/>
          </a:prstGeom>
          <a:noFill/>
        </p:spPr>
      </p:pic>
      <p:pic>
        <p:nvPicPr>
          <p:cNvPr id="10250" name="Picture 10" descr="http://t3.gstatic.com/images?q=tbn:ANd9GcQG7HkCSshyzg5Oclx11474jRVVHKzmCYdQZfdvSmBFURFKYhi-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343400"/>
            <a:ext cx="1438275" cy="1438276"/>
          </a:xfrm>
          <a:prstGeom prst="rect">
            <a:avLst/>
          </a:prstGeom>
          <a:noFill/>
        </p:spPr>
      </p:pic>
      <p:pic>
        <p:nvPicPr>
          <p:cNvPr id="10254" name="Picture 14" descr="http://ariatlas.trilogyinteractive.com/tools/topics/files/profile-hajj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3048000"/>
            <a:ext cx="3095625" cy="2166254"/>
          </a:xfrm>
          <a:prstGeom prst="rect">
            <a:avLst/>
          </a:prstGeom>
          <a:noFill/>
        </p:spPr>
      </p:pic>
      <p:sp>
        <p:nvSpPr>
          <p:cNvPr id="12" name="Rounded Rectangular Callout 11"/>
          <p:cNvSpPr/>
          <p:nvPr/>
        </p:nvSpPr>
        <p:spPr>
          <a:xfrm>
            <a:off x="304800" y="1676400"/>
            <a:ext cx="1143000" cy="1066800"/>
          </a:xfrm>
          <a:prstGeom prst="wedgeRoundRectCallout">
            <a:avLst>
              <a:gd name="adj1" fmla="val 67279"/>
              <a:gd name="adj2" fmla="val 75227"/>
              <a:gd name="adj3" fmla="val 16667"/>
            </a:avLst>
          </a:prstGeom>
          <a:solidFill>
            <a:srgbClr val="FD6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304800" y="5486400"/>
            <a:ext cx="1143000" cy="1066800"/>
          </a:xfrm>
          <a:prstGeom prst="wedgeRoundRectCallout">
            <a:avLst>
              <a:gd name="adj1" fmla="val 78188"/>
              <a:gd name="adj2" fmla="val -63734"/>
              <a:gd name="adj3" fmla="val 16667"/>
            </a:avLst>
          </a:prstGeom>
          <a:solidFill>
            <a:srgbClr val="FD6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7620000" y="1752600"/>
            <a:ext cx="1143000" cy="1066800"/>
          </a:xfrm>
          <a:prstGeom prst="wedgeRoundRectCallout">
            <a:avLst>
              <a:gd name="adj1" fmla="val -74539"/>
              <a:gd name="adj2" fmla="val 67435"/>
              <a:gd name="adj3" fmla="val 16667"/>
            </a:avLst>
          </a:prstGeom>
          <a:solidFill>
            <a:srgbClr val="FD6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7772400" y="5410200"/>
            <a:ext cx="1143000" cy="1066800"/>
          </a:xfrm>
          <a:prstGeom prst="wedgeRoundRectCallout">
            <a:avLst>
              <a:gd name="adj1" fmla="val -91509"/>
              <a:gd name="adj2" fmla="val -40357"/>
              <a:gd name="adj3" fmla="val 16667"/>
            </a:avLst>
          </a:prstGeom>
          <a:solidFill>
            <a:srgbClr val="FD6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ular Callout 15"/>
          <p:cNvSpPr/>
          <p:nvPr/>
        </p:nvSpPr>
        <p:spPr>
          <a:xfrm>
            <a:off x="3200400" y="5486400"/>
            <a:ext cx="2438400" cy="1066800"/>
          </a:xfrm>
          <a:prstGeom prst="wedgeRoundRectCallout">
            <a:avLst>
              <a:gd name="adj1" fmla="val 10196"/>
              <a:gd name="adj2" fmla="val -213865"/>
              <a:gd name="adj3" fmla="val 16667"/>
            </a:avLst>
          </a:prstGeom>
          <a:solidFill>
            <a:srgbClr val="FD6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17526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Faith: 1 God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56388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Alms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(Charity)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0" y="2057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Prayer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96200" y="5715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Fasting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5562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Pilgrimage to Mecca: Hajj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Belief and Practice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267200" cy="4389120"/>
          </a:xfrm>
        </p:spPr>
        <p:txBody>
          <a:bodyPr>
            <a:normAutofit/>
          </a:bodyPr>
          <a:lstStyle/>
          <a:p>
            <a:r>
              <a:rPr lang="en-US" i="1" dirty="0" smtClean="0"/>
              <a:t>Believe in one authority (Allah) and study the Qur’an (Koran) </a:t>
            </a:r>
          </a:p>
          <a:p>
            <a:r>
              <a:rPr lang="en-US" b="1" dirty="0" smtClean="0">
                <a:solidFill>
                  <a:srgbClr val="FD611B"/>
                </a:solidFill>
              </a:rPr>
              <a:t>Believe the Sunna (SOON uh) Muhammad example is the best model for life</a:t>
            </a:r>
          </a:p>
          <a:p>
            <a:r>
              <a:rPr lang="en-US" dirty="0" smtClean="0"/>
              <a:t>Assembled </a:t>
            </a:r>
            <a:r>
              <a:rPr lang="en-US" b="1" dirty="0" smtClean="0">
                <a:solidFill>
                  <a:srgbClr val="FD611B"/>
                </a:solidFill>
              </a:rPr>
              <a:t>laws</a:t>
            </a:r>
            <a:r>
              <a:rPr lang="en-US" dirty="0" smtClean="0">
                <a:solidFill>
                  <a:srgbClr val="FD611B"/>
                </a:solidFill>
              </a:rPr>
              <a:t> </a:t>
            </a:r>
            <a:r>
              <a:rPr lang="en-US" dirty="0" smtClean="0"/>
              <a:t>based on Qur’an and Sunna called </a:t>
            </a:r>
            <a:r>
              <a:rPr lang="en-US" b="1" dirty="0" smtClean="0">
                <a:solidFill>
                  <a:srgbClr val="FD611B"/>
                </a:solidFill>
              </a:rPr>
              <a:t>SHARI’A</a:t>
            </a:r>
            <a:endParaRPr lang="en-US" b="1" dirty="0">
              <a:solidFill>
                <a:srgbClr val="FD611B"/>
              </a:solidFill>
            </a:endParaRPr>
          </a:p>
        </p:txBody>
      </p:sp>
      <p:pic>
        <p:nvPicPr>
          <p:cNvPr id="28674" name="Picture 2" descr="http://t0.gstatic.com/images?q=tbn:ANd9GcTMjR8pHa5bN4k9iOYr9AWYddTRl4xKV6oYtMTySEuIuiylFM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743200"/>
            <a:ext cx="3580999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1443</TotalTime>
  <Words>644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Rise and expansion of Islam</vt:lpstr>
      <vt:lpstr>Muslim Expansion</vt:lpstr>
      <vt:lpstr>Where?</vt:lpstr>
      <vt:lpstr>Trade</vt:lpstr>
      <vt:lpstr>Trade</vt:lpstr>
      <vt:lpstr>Religion: Muhammad</vt:lpstr>
      <vt:lpstr>Religion: Muhammad</vt:lpstr>
      <vt:lpstr>Belief and Practice of Islam: The Five Pillars</vt:lpstr>
      <vt:lpstr>Belief and Practice of Islam</vt:lpstr>
      <vt:lpstr>Spreading...</vt:lpstr>
      <vt:lpstr>Spreading...</vt:lpstr>
      <vt:lpstr>Spreading…</vt:lpstr>
      <vt:lpstr>Spreading…</vt:lpstr>
      <vt:lpstr>Internal Conflicts</vt:lpstr>
      <vt:lpstr>The Split</vt:lpstr>
      <vt:lpstr>Fall of the Umayyads</vt:lpstr>
      <vt:lpstr>Control extended by Abbasids</vt:lpstr>
      <vt:lpstr>Muslim culture</vt:lpstr>
    </vt:vector>
  </TitlesOfParts>
  <Company>OPSD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and expansion of Islam</dc:title>
  <dc:creator>zangle</dc:creator>
  <cp:lastModifiedBy>Base</cp:lastModifiedBy>
  <cp:revision>42</cp:revision>
  <dcterms:created xsi:type="dcterms:W3CDTF">2011-12-01T20:30:07Z</dcterms:created>
  <dcterms:modified xsi:type="dcterms:W3CDTF">2012-11-15T20:53:35Z</dcterms:modified>
</cp:coreProperties>
</file>