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75" r:id="rId3"/>
    <p:sldId id="276" r:id="rId4"/>
    <p:sldId id="257" r:id="rId5"/>
    <p:sldId id="258" r:id="rId6"/>
    <p:sldId id="261" r:id="rId7"/>
    <p:sldId id="274" r:id="rId8"/>
    <p:sldId id="259" r:id="rId9"/>
    <p:sldId id="260" r:id="rId10"/>
    <p:sldId id="263" r:id="rId11"/>
    <p:sldId id="264" r:id="rId12"/>
    <p:sldId id="265" r:id="rId13"/>
    <p:sldId id="273"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545EF-70D2-4077-BDED-AC7FF8FA2740}" type="datetimeFigureOut">
              <a:rPr lang="en-US" smtClean="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916965-35F2-4E2B-B336-2153F87034D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545EF-70D2-4077-BDED-AC7FF8FA2740}" type="datetimeFigureOut">
              <a:rPr lang="en-US" smtClean="0"/>
              <a:pPr/>
              <a:t>11/19/2013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16965-35F2-4E2B-B336-2153F87034D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youtube.com/watch?v=Vufba_ZcoR0"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229600" cy="1219200"/>
          </a:xfrm>
        </p:spPr>
        <p:txBody>
          <a:bodyPr/>
          <a:lstStyle/>
          <a:p>
            <a:r>
              <a:rPr lang="en-US" dirty="0" smtClean="0">
                <a:solidFill>
                  <a:srgbClr val="FF0000"/>
                </a:solidFill>
                <a:latin typeface="Adobe Caslon Pro Bold" pitchFamily="18" charset="0"/>
                <a:hlinkClick r:id="rId2"/>
              </a:rPr>
              <a:t>Renaissance Art and Learning</a:t>
            </a:r>
            <a:endParaRPr lang="en-US" dirty="0">
              <a:solidFill>
                <a:srgbClr val="FF0000"/>
              </a:solidFill>
              <a:latin typeface="Adobe Caslon Pro Bold" pitchFamily="18" charset="0"/>
            </a:endParaRPr>
          </a:p>
        </p:txBody>
      </p:sp>
      <p:sp>
        <p:nvSpPr>
          <p:cNvPr id="3" name="Subtitle 2"/>
          <p:cNvSpPr>
            <a:spLocks noGrp="1"/>
          </p:cNvSpPr>
          <p:nvPr>
            <p:ph type="subTitle" idx="1"/>
          </p:nvPr>
        </p:nvSpPr>
        <p:spPr>
          <a:xfrm>
            <a:off x="533400" y="1371600"/>
            <a:ext cx="8382000" cy="1752600"/>
          </a:xfrm>
        </p:spPr>
        <p:txBody>
          <a:bodyPr/>
          <a:lstStyle/>
          <a:p>
            <a:r>
              <a:rPr lang="en-US" dirty="0" smtClean="0"/>
              <a:t>Today we will look at pictures and readings to determine the elements of renaissance art and literature </a:t>
            </a:r>
            <a:r>
              <a:rPr lang="en-US" dirty="0" smtClean="0">
                <a:sym typeface="Wingdings" pitchFamily="2" charset="2"/>
              </a:rPr>
              <a:t></a:t>
            </a:r>
          </a:p>
          <a:p>
            <a:endParaRPr lang="en-US" dirty="0"/>
          </a:p>
        </p:txBody>
      </p:sp>
      <p:pic>
        <p:nvPicPr>
          <p:cNvPr id="13314" name="Picture 2" descr="http://teachers.saschina.org/jamesrobinson/files/2011/05/3-Renaissance-Example-The-School-of-Athens.jpg"/>
          <p:cNvPicPr>
            <a:picLocks noChangeAspect="1" noChangeArrowheads="1"/>
          </p:cNvPicPr>
          <p:nvPr/>
        </p:nvPicPr>
        <p:blipFill>
          <a:blip r:embed="rId3" cstate="print"/>
          <a:srcRect/>
          <a:stretch>
            <a:fillRect/>
          </a:stretch>
        </p:blipFill>
        <p:spPr bwMode="auto">
          <a:xfrm>
            <a:off x="2819400" y="3886200"/>
            <a:ext cx="3810000" cy="2553151"/>
          </a:xfrm>
          <a:prstGeom prst="rect">
            <a:avLst/>
          </a:prstGeom>
          <a:noFill/>
        </p:spPr>
      </p:pic>
      <p:pic>
        <p:nvPicPr>
          <p:cNvPr id="13316" name="Picture 4" descr="http://fhswolvesden.wikispaces.com/file/view/italian_renaissance_art1.jpg/249087143/italian_renaissance_art1.jpg"/>
          <p:cNvPicPr>
            <a:picLocks noChangeAspect="1" noChangeArrowheads="1"/>
          </p:cNvPicPr>
          <p:nvPr/>
        </p:nvPicPr>
        <p:blipFill>
          <a:blip r:embed="rId4" cstate="print"/>
          <a:srcRect/>
          <a:stretch>
            <a:fillRect/>
          </a:stretch>
        </p:blipFill>
        <p:spPr bwMode="auto">
          <a:xfrm>
            <a:off x="6934200" y="3657600"/>
            <a:ext cx="1838978" cy="2762413"/>
          </a:xfrm>
          <a:prstGeom prst="rect">
            <a:avLst/>
          </a:prstGeom>
          <a:noFill/>
        </p:spPr>
      </p:pic>
      <p:pic>
        <p:nvPicPr>
          <p:cNvPr id="13318" name="Picture 6" descr="http://d.gr-assets.com/authors/1179017891p5/947.jpg"/>
          <p:cNvPicPr>
            <a:picLocks noChangeAspect="1" noChangeArrowheads="1"/>
          </p:cNvPicPr>
          <p:nvPr/>
        </p:nvPicPr>
        <p:blipFill>
          <a:blip r:embed="rId5" cstate="print"/>
          <a:srcRect/>
          <a:stretch>
            <a:fillRect/>
          </a:stretch>
        </p:blipFill>
        <p:spPr bwMode="auto">
          <a:xfrm>
            <a:off x="228600" y="3733800"/>
            <a:ext cx="2133600" cy="2763012"/>
          </a:xfrm>
          <a:prstGeom prst="rect">
            <a:avLst/>
          </a:prstGeom>
          <a:noFill/>
        </p:spPr>
      </p:pic>
      <p:sp>
        <p:nvSpPr>
          <p:cNvPr id="7" name="Rounded Rectangular Callout 6"/>
          <p:cNvSpPr/>
          <p:nvPr/>
        </p:nvSpPr>
        <p:spPr>
          <a:xfrm>
            <a:off x="304800" y="2895600"/>
            <a:ext cx="1600200" cy="457200"/>
          </a:xfrm>
          <a:prstGeom prst="wedgeRoundRectCallout">
            <a:avLst>
              <a:gd name="adj1" fmla="val -21859"/>
              <a:gd name="adj2" fmla="val 15173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3200400" y="3200400"/>
            <a:ext cx="2514600" cy="457200"/>
          </a:xfrm>
          <a:prstGeom prst="wedgeRoundRectCallout">
            <a:avLst>
              <a:gd name="adj1" fmla="val -21859"/>
              <a:gd name="adj2" fmla="val 15173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7010400" y="2971800"/>
            <a:ext cx="1600200" cy="457200"/>
          </a:xfrm>
          <a:prstGeom prst="wedgeRoundRectCallout">
            <a:avLst>
              <a:gd name="adj1" fmla="val -21859"/>
              <a:gd name="adj2" fmla="val 15173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2895600"/>
            <a:ext cx="1524000" cy="400110"/>
          </a:xfrm>
          <a:prstGeom prst="rect">
            <a:avLst/>
          </a:prstGeom>
          <a:noFill/>
        </p:spPr>
        <p:txBody>
          <a:bodyPr wrap="square" rtlCol="0">
            <a:spAutoFit/>
          </a:bodyPr>
          <a:lstStyle/>
          <a:p>
            <a:pPr algn="ctr"/>
            <a:r>
              <a:rPr lang="en-US" sz="2000" b="1" dirty="0" smtClean="0">
                <a:solidFill>
                  <a:schemeClr val="bg1"/>
                </a:solidFill>
              </a:rPr>
              <a:t>Shakespeare</a:t>
            </a:r>
            <a:endParaRPr lang="en-US" sz="2000" b="1" dirty="0">
              <a:solidFill>
                <a:schemeClr val="bg1"/>
              </a:solidFill>
            </a:endParaRPr>
          </a:p>
        </p:txBody>
      </p:sp>
      <p:sp>
        <p:nvSpPr>
          <p:cNvPr id="11" name="TextBox 10"/>
          <p:cNvSpPr txBox="1"/>
          <p:nvPr/>
        </p:nvSpPr>
        <p:spPr>
          <a:xfrm>
            <a:off x="3276600" y="3200400"/>
            <a:ext cx="2438400" cy="400110"/>
          </a:xfrm>
          <a:prstGeom prst="rect">
            <a:avLst/>
          </a:prstGeom>
          <a:noFill/>
        </p:spPr>
        <p:txBody>
          <a:bodyPr wrap="square" rtlCol="0">
            <a:spAutoFit/>
          </a:bodyPr>
          <a:lstStyle/>
          <a:p>
            <a:pPr algn="ctr"/>
            <a:r>
              <a:rPr lang="en-US" sz="2000" b="1" dirty="0" smtClean="0">
                <a:solidFill>
                  <a:schemeClr val="bg1"/>
                </a:solidFill>
              </a:rPr>
              <a:t>School of Athens</a:t>
            </a:r>
            <a:endParaRPr lang="en-US" sz="2000" b="1" dirty="0">
              <a:solidFill>
                <a:schemeClr val="bg1"/>
              </a:solidFill>
            </a:endParaRPr>
          </a:p>
        </p:txBody>
      </p:sp>
      <p:sp>
        <p:nvSpPr>
          <p:cNvPr id="12" name="TextBox 11"/>
          <p:cNvSpPr txBox="1"/>
          <p:nvPr/>
        </p:nvSpPr>
        <p:spPr>
          <a:xfrm>
            <a:off x="7086600" y="2971800"/>
            <a:ext cx="1524000" cy="400110"/>
          </a:xfrm>
          <a:prstGeom prst="rect">
            <a:avLst/>
          </a:prstGeom>
          <a:noFill/>
        </p:spPr>
        <p:txBody>
          <a:bodyPr wrap="square" rtlCol="0">
            <a:spAutoFit/>
          </a:bodyPr>
          <a:lstStyle/>
          <a:p>
            <a:pPr algn="ctr"/>
            <a:r>
              <a:rPr lang="en-US" sz="2000" b="1" dirty="0" smtClean="0">
                <a:solidFill>
                  <a:schemeClr val="bg1"/>
                </a:solidFill>
              </a:rPr>
              <a:t>Mona Lisa</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62000"/>
          </a:xfrm>
        </p:spPr>
        <p:txBody>
          <a:bodyPr>
            <a:normAutofit fontScale="90000"/>
          </a:bodyPr>
          <a:lstStyle/>
          <a:p>
            <a:r>
              <a:rPr lang="en-US" dirty="0" smtClean="0"/>
              <a:t/>
            </a:r>
            <a:br>
              <a:rPr lang="en-US" dirty="0" smtClean="0"/>
            </a:br>
            <a:r>
              <a:rPr lang="en-US" dirty="0" smtClean="0"/>
              <a:t>Giotto, The Lamentation of Christ</a:t>
            </a:r>
            <a:endParaRPr lang="en-US" dirty="0"/>
          </a:p>
        </p:txBody>
      </p:sp>
      <p:pic>
        <p:nvPicPr>
          <p:cNvPr id="22530" name="Picture 2" descr="http://upload.wikimedia.org/wikipedia/commons/4/40/Giotto_-_Scrovegni_-_-36-_-_Lamentation_(The_Mourning_of_Christ).jpg"/>
          <p:cNvPicPr>
            <a:picLocks noChangeAspect="1" noChangeArrowheads="1"/>
          </p:cNvPicPr>
          <p:nvPr/>
        </p:nvPicPr>
        <p:blipFill>
          <a:blip r:embed="rId2" cstate="print"/>
          <a:srcRect/>
          <a:stretch>
            <a:fillRect/>
          </a:stretch>
        </p:blipFill>
        <p:spPr bwMode="auto">
          <a:xfrm>
            <a:off x="2057400" y="1600200"/>
            <a:ext cx="5257800" cy="48690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
            </a:r>
            <a:br>
              <a:rPr lang="en-US" dirty="0" smtClean="0"/>
            </a:br>
            <a:r>
              <a:rPr lang="en-US" dirty="0" smtClean="0"/>
              <a:t>Lorenzo de' Medici, ruler of Florence and patron of arts</a:t>
            </a:r>
            <a:br>
              <a:rPr lang="en-US" dirty="0" smtClean="0"/>
            </a:br>
            <a:endParaRPr lang="en-US" dirty="0"/>
          </a:p>
        </p:txBody>
      </p:sp>
      <p:pic>
        <p:nvPicPr>
          <p:cNvPr id="4" name="Content Placeholder 3" descr="170px-Lorenzo_de'_Medici-ritratto.jpg"/>
          <p:cNvPicPr>
            <a:picLocks noGrp="1" noChangeAspect="1"/>
          </p:cNvPicPr>
          <p:nvPr>
            <p:ph idx="1"/>
          </p:nvPr>
        </p:nvPicPr>
        <p:blipFill>
          <a:blip r:embed="rId2" cstate="print"/>
          <a:stretch>
            <a:fillRect/>
          </a:stretch>
        </p:blipFill>
        <p:spPr>
          <a:xfrm>
            <a:off x="3492500" y="2453481"/>
            <a:ext cx="2159000" cy="28194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All the World’s a Stage: Shakespeare</a:t>
            </a:r>
            <a:endParaRPr lang="en-US" b="1" dirty="0">
              <a:solidFill>
                <a:srgbClr val="FF0000"/>
              </a:solidFill>
            </a:endParaRPr>
          </a:p>
        </p:txBody>
      </p:sp>
      <p:sp>
        <p:nvSpPr>
          <p:cNvPr id="3" name="Content Placeholder 2"/>
          <p:cNvSpPr>
            <a:spLocks noGrp="1"/>
          </p:cNvSpPr>
          <p:nvPr>
            <p:ph idx="1"/>
          </p:nvPr>
        </p:nvSpPr>
        <p:spPr>
          <a:xfrm>
            <a:off x="457200" y="1600200"/>
            <a:ext cx="3886200" cy="4525963"/>
          </a:xfrm>
        </p:spPr>
        <p:txBody>
          <a:bodyPr>
            <a:noAutofit/>
          </a:bodyPr>
          <a:lstStyle/>
          <a:p>
            <a:pPr>
              <a:buNone/>
            </a:pPr>
            <a:r>
              <a:rPr lang="en-US" sz="2400" dirty="0" smtClean="0"/>
              <a:t>Shakespeare:  The greatest writer of all time.</a:t>
            </a:r>
          </a:p>
          <a:p>
            <a:pPr>
              <a:buNone/>
            </a:pPr>
            <a:endParaRPr lang="en-US" sz="2400" dirty="0" smtClean="0"/>
          </a:p>
          <a:p>
            <a:pPr>
              <a:buNone/>
            </a:pPr>
            <a:r>
              <a:rPr lang="en-US" sz="2400" dirty="0" smtClean="0"/>
              <a:t>April 23, 1564-April 23, 1616</a:t>
            </a:r>
          </a:p>
          <a:p>
            <a:pPr>
              <a:buNone/>
            </a:pPr>
            <a:endParaRPr lang="en-US" sz="2400" dirty="0"/>
          </a:p>
          <a:p>
            <a:pPr>
              <a:buNone/>
            </a:pPr>
            <a:r>
              <a:rPr lang="en-US" sz="2400" b="1" u="sng" dirty="0" smtClean="0"/>
              <a:t>Wrote: </a:t>
            </a:r>
          </a:p>
          <a:p>
            <a:pPr>
              <a:buNone/>
            </a:pPr>
            <a:r>
              <a:rPr lang="en-US" sz="2400" dirty="0" smtClean="0"/>
              <a:t>37 Plays</a:t>
            </a:r>
          </a:p>
          <a:p>
            <a:pPr>
              <a:buNone/>
            </a:pPr>
            <a:r>
              <a:rPr lang="en-US" sz="2400" dirty="0" smtClean="0"/>
              <a:t>154 Sonnets</a:t>
            </a:r>
          </a:p>
          <a:p>
            <a:pPr>
              <a:buNone/>
            </a:pPr>
            <a:r>
              <a:rPr lang="en-US" sz="2400" dirty="0" smtClean="0"/>
              <a:t>Several epic poems</a:t>
            </a:r>
          </a:p>
          <a:p>
            <a:pPr>
              <a:buNone/>
            </a:pPr>
            <a:endParaRPr lang="en-US" sz="2400" dirty="0" smtClean="0"/>
          </a:p>
          <a:p>
            <a:pPr>
              <a:buNone/>
            </a:pP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pic>
        <p:nvPicPr>
          <p:cNvPr id="18434" name="Picture 2" descr="http://shakespeare.mit.edu/shake.gif"/>
          <p:cNvPicPr>
            <a:picLocks noChangeAspect="1" noChangeArrowheads="1"/>
          </p:cNvPicPr>
          <p:nvPr/>
        </p:nvPicPr>
        <p:blipFill>
          <a:blip r:embed="rId2" cstate="print"/>
          <a:srcRect/>
          <a:stretch>
            <a:fillRect/>
          </a:stretch>
        </p:blipFill>
        <p:spPr bwMode="auto">
          <a:xfrm>
            <a:off x="4953000" y="1676400"/>
            <a:ext cx="3276600" cy="416216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All the World’s a Stage: Shakespeare</a:t>
            </a:r>
            <a:endParaRPr lang="en-US" b="1" dirty="0">
              <a:solidFill>
                <a:srgbClr val="FF0000"/>
              </a:solidFill>
            </a:endParaRPr>
          </a:p>
        </p:txBody>
      </p:sp>
      <p:pic>
        <p:nvPicPr>
          <p:cNvPr id="43010" name="Picture 2" descr="http://www.williamshakespeare-sonnets.com/wp-content/uploads/sonnet-29.jpg"/>
          <p:cNvPicPr>
            <a:picLocks noChangeAspect="1" noChangeArrowheads="1"/>
          </p:cNvPicPr>
          <p:nvPr/>
        </p:nvPicPr>
        <p:blipFill>
          <a:blip r:embed="rId2" cstate="print"/>
          <a:srcRect/>
          <a:stretch>
            <a:fillRect/>
          </a:stretch>
        </p:blipFill>
        <p:spPr bwMode="auto">
          <a:xfrm>
            <a:off x="1524000" y="1752600"/>
            <a:ext cx="5919502" cy="4648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Legacy of the Renaissance</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Changes in Art: portrayed individuals and nature more realistic and praised individual achievement</a:t>
            </a:r>
          </a:p>
          <a:p>
            <a:r>
              <a:rPr lang="en-US" dirty="0" smtClean="0"/>
              <a:t>Change in Society: printing gave information available and cheaper for all in society, published books, maps, and laws, changed view on how people should live their life, and started people to question political and religious practices</a:t>
            </a:r>
            <a:endParaRPr lang="en-US" dirty="0"/>
          </a:p>
        </p:txBody>
      </p:sp>
      <p:sp>
        <p:nvSpPr>
          <p:cNvPr id="4" name="TextBox 3"/>
          <p:cNvSpPr txBox="1"/>
          <p:nvPr/>
        </p:nvSpPr>
        <p:spPr>
          <a:xfrm>
            <a:off x="7162800" y="5486400"/>
            <a:ext cx="1676400" cy="954107"/>
          </a:xfrm>
          <a:prstGeom prst="rect">
            <a:avLst/>
          </a:prstGeom>
          <a:solidFill>
            <a:srgbClr val="FF0000"/>
          </a:solidFill>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chemeClr val="bg1"/>
                </a:solidFill>
                <a:latin typeface="Alaska Extrabold" pitchFamily="34" charset="0"/>
              </a:rPr>
              <a:t>Take Notes!</a:t>
            </a:r>
            <a:endParaRPr lang="en-US" sz="2800" dirty="0">
              <a:solidFill>
                <a:schemeClr val="bg1"/>
              </a:solidFill>
              <a:latin typeface="Alaska Extra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1828800"/>
          </a:xfrm>
        </p:spPr>
        <p:txBody>
          <a:bodyPr/>
          <a:lstStyle/>
          <a:p>
            <a:r>
              <a:rPr lang="en-US" dirty="0" smtClean="0">
                <a:solidFill>
                  <a:srgbClr val="FF0000"/>
                </a:solidFill>
                <a:latin typeface="Adobe Caslon Pro Bold" pitchFamily="18" charset="0"/>
              </a:rPr>
              <a:t>Renaissance Art and Learning</a:t>
            </a:r>
            <a:endParaRPr lang="en-US" dirty="0">
              <a:solidFill>
                <a:srgbClr val="FF0000"/>
              </a:solidFill>
              <a:latin typeface="Adobe Caslon Pro Bold" pitchFamily="18" charset="0"/>
            </a:endParaRPr>
          </a:p>
        </p:txBody>
      </p:sp>
      <p:sp>
        <p:nvSpPr>
          <p:cNvPr id="3" name="Subtitle 2"/>
          <p:cNvSpPr>
            <a:spLocks noGrp="1"/>
          </p:cNvSpPr>
          <p:nvPr>
            <p:ph type="subTitle" idx="1"/>
          </p:nvPr>
        </p:nvSpPr>
        <p:spPr>
          <a:xfrm>
            <a:off x="381000" y="1676400"/>
            <a:ext cx="8382000" cy="4724400"/>
          </a:xfrm>
        </p:spPr>
        <p:txBody>
          <a:bodyPr>
            <a:normAutofit fontScale="92500" lnSpcReduction="20000"/>
          </a:bodyPr>
          <a:lstStyle/>
          <a:p>
            <a:r>
              <a:rPr lang="en-US" sz="5400" dirty="0" smtClean="0"/>
              <a:t>The Renaissance in western Europe is best described as a period marked by Great Intellectual and artistic creativity.  During the renaissance, the arts flourished across Europe.</a:t>
            </a:r>
            <a:endParaRPr lang="en-US" dirty="0"/>
          </a:p>
        </p:txBody>
      </p:sp>
      <p:sp>
        <p:nvSpPr>
          <p:cNvPr id="4" name="TextBox 3"/>
          <p:cNvSpPr txBox="1"/>
          <p:nvPr/>
        </p:nvSpPr>
        <p:spPr>
          <a:xfrm>
            <a:off x="7162800" y="5486400"/>
            <a:ext cx="1676400" cy="954107"/>
          </a:xfrm>
          <a:prstGeom prst="rect">
            <a:avLst/>
          </a:prstGeom>
          <a:solidFill>
            <a:srgbClr val="FF0000"/>
          </a:solidFill>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chemeClr val="bg1"/>
                </a:solidFill>
                <a:latin typeface="Alaska Extrabold" pitchFamily="34" charset="0"/>
              </a:rPr>
              <a:t>Take Notes!</a:t>
            </a:r>
            <a:endParaRPr lang="en-US" sz="2800" dirty="0">
              <a:solidFill>
                <a:schemeClr val="bg1"/>
              </a:solidFill>
              <a:latin typeface="Alaska Extra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1828800"/>
          </a:xfrm>
        </p:spPr>
        <p:txBody>
          <a:bodyPr/>
          <a:lstStyle/>
          <a:p>
            <a:r>
              <a:rPr lang="en-US" dirty="0" smtClean="0">
                <a:solidFill>
                  <a:srgbClr val="FF0000"/>
                </a:solidFill>
                <a:latin typeface="Adobe Caslon Pro Bold" pitchFamily="18" charset="0"/>
              </a:rPr>
              <a:t>Renaissance Art and Learning</a:t>
            </a:r>
            <a:endParaRPr lang="en-US" dirty="0">
              <a:solidFill>
                <a:srgbClr val="FF0000"/>
              </a:solidFill>
              <a:latin typeface="Adobe Caslon Pro Bold" pitchFamily="18" charset="0"/>
            </a:endParaRPr>
          </a:p>
        </p:txBody>
      </p:sp>
      <p:sp>
        <p:nvSpPr>
          <p:cNvPr id="3" name="Subtitle 2"/>
          <p:cNvSpPr>
            <a:spLocks noGrp="1"/>
          </p:cNvSpPr>
          <p:nvPr>
            <p:ph type="subTitle" idx="1"/>
          </p:nvPr>
        </p:nvSpPr>
        <p:spPr>
          <a:xfrm>
            <a:off x="381000" y="1676400"/>
            <a:ext cx="8382000" cy="4724400"/>
          </a:xfrm>
        </p:spPr>
        <p:txBody>
          <a:bodyPr>
            <a:normAutofit lnSpcReduction="10000"/>
          </a:bodyPr>
          <a:lstStyle/>
          <a:p>
            <a:r>
              <a:rPr lang="en-US" sz="5400" dirty="0" smtClean="0"/>
              <a:t>The Renaissance is referred to as a “rebirth of art” because the world had not seen such a large mass of art creation since Greek and Roman times.</a:t>
            </a:r>
            <a:endParaRPr lang="en-US" dirty="0"/>
          </a:p>
        </p:txBody>
      </p:sp>
      <p:sp>
        <p:nvSpPr>
          <p:cNvPr id="4" name="TextBox 3"/>
          <p:cNvSpPr txBox="1"/>
          <p:nvPr/>
        </p:nvSpPr>
        <p:spPr>
          <a:xfrm>
            <a:off x="7162800" y="5486400"/>
            <a:ext cx="1676400" cy="954107"/>
          </a:xfrm>
          <a:prstGeom prst="rect">
            <a:avLst/>
          </a:prstGeom>
          <a:solidFill>
            <a:srgbClr val="FF0000"/>
          </a:solidFill>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chemeClr val="bg1"/>
                </a:solidFill>
                <a:latin typeface="Alaska Extrabold" pitchFamily="34" charset="0"/>
              </a:rPr>
              <a:t>Take Notes!</a:t>
            </a:r>
            <a:endParaRPr lang="en-US" sz="2800" dirty="0">
              <a:solidFill>
                <a:schemeClr val="bg1"/>
              </a:solidFill>
              <a:latin typeface="Alaska Extra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Humanism Approach</a:t>
            </a:r>
            <a:endParaRPr lang="en-US" b="1" dirty="0">
              <a:solidFill>
                <a:srgbClr val="FF0000"/>
              </a:solidFill>
            </a:endParaRPr>
          </a:p>
        </p:txBody>
      </p:sp>
      <p:sp>
        <p:nvSpPr>
          <p:cNvPr id="3" name="Content Placeholder 2"/>
          <p:cNvSpPr>
            <a:spLocks noGrp="1"/>
          </p:cNvSpPr>
          <p:nvPr>
            <p:ph idx="1"/>
          </p:nvPr>
        </p:nvSpPr>
        <p:spPr>
          <a:xfrm>
            <a:off x="457200" y="1447800"/>
            <a:ext cx="8229600" cy="2286000"/>
          </a:xfrm>
        </p:spPr>
        <p:txBody>
          <a:bodyPr/>
          <a:lstStyle/>
          <a:p>
            <a:r>
              <a:rPr lang="en-US" dirty="0" smtClean="0"/>
              <a:t>Self Expression: Value placed on the individual and worldly matters (problems)</a:t>
            </a:r>
          </a:p>
          <a:p>
            <a:r>
              <a:rPr lang="en-US" dirty="0" smtClean="0"/>
              <a:t>Some element of Religion (Christianity)</a:t>
            </a:r>
          </a:p>
          <a:p>
            <a:endParaRPr lang="en-US" dirty="0"/>
          </a:p>
        </p:txBody>
      </p:sp>
      <p:pic>
        <p:nvPicPr>
          <p:cNvPr id="28676" name="Picture 4" descr="http://t2.gstatic.com/images?q=tbn:ANd9GcR22uO2XVlto2G8wLjJgQpwWU9NBkNXy2d7rQmiP_TNRUu-_roR34nX88Su"/>
          <p:cNvPicPr>
            <a:picLocks noChangeAspect="1" noChangeArrowheads="1"/>
          </p:cNvPicPr>
          <p:nvPr/>
        </p:nvPicPr>
        <p:blipFill>
          <a:blip r:embed="rId2" cstate="print"/>
          <a:srcRect/>
          <a:stretch>
            <a:fillRect/>
          </a:stretch>
        </p:blipFill>
        <p:spPr bwMode="auto">
          <a:xfrm>
            <a:off x="3886200" y="3276600"/>
            <a:ext cx="3200400" cy="3200400"/>
          </a:xfrm>
          <a:prstGeom prst="rect">
            <a:avLst/>
          </a:prstGeom>
          <a:noFill/>
        </p:spPr>
      </p:pic>
      <p:sp>
        <p:nvSpPr>
          <p:cNvPr id="5" name="Right Arrow 4"/>
          <p:cNvSpPr/>
          <p:nvPr/>
        </p:nvSpPr>
        <p:spPr>
          <a:xfrm>
            <a:off x="152400" y="3581400"/>
            <a:ext cx="3657600" cy="2133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4191000"/>
            <a:ext cx="3352800" cy="954107"/>
          </a:xfrm>
          <a:prstGeom prst="rect">
            <a:avLst/>
          </a:prstGeom>
          <a:noFill/>
        </p:spPr>
        <p:txBody>
          <a:bodyPr wrap="square" rtlCol="0">
            <a:spAutoFit/>
          </a:bodyPr>
          <a:lstStyle/>
          <a:p>
            <a:r>
              <a:rPr lang="en-US" sz="2800" b="1" dirty="0" smtClean="0">
                <a:solidFill>
                  <a:schemeClr val="bg1"/>
                </a:solidFill>
              </a:rPr>
              <a:t>Leonardo </a:t>
            </a:r>
            <a:r>
              <a:rPr lang="en-US" sz="2800" b="1" dirty="0" err="1" smtClean="0">
                <a:solidFill>
                  <a:schemeClr val="bg1"/>
                </a:solidFill>
              </a:rPr>
              <a:t>da</a:t>
            </a:r>
            <a:r>
              <a:rPr lang="en-US" sz="2800" b="1" dirty="0" smtClean="0">
                <a:solidFill>
                  <a:schemeClr val="bg1"/>
                </a:solidFill>
              </a:rPr>
              <a:t> Vinci’s self portrait.</a:t>
            </a:r>
            <a:endParaRPr lang="en-US" sz="2800" b="1" dirty="0">
              <a:solidFill>
                <a:schemeClr val="bg1"/>
              </a:solidFill>
            </a:endParaRPr>
          </a:p>
        </p:txBody>
      </p:sp>
      <p:sp>
        <p:nvSpPr>
          <p:cNvPr id="7" name="TextBox 6"/>
          <p:cNvSpPr txBox="1"/>
          <p:nvPr/>
        </p:nvSpPr>
        <p:spPr>
          <a:xfrm>
            <a:off x="7239000" y="5715000"/>
            <a:ext cx="1676400" cy="954107"/>
          </a:xfrm>
          <a:prstGeom prst="rect">
            <a:avLst/>
          </a:prstGeom>
          <a:solidFill>
            <a:srgbClr val="FF0000"/>
          </a:solidFill>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chemeClr val="bg1"/>
                </a:solidFill>
                <a:latin typeface="Alaska Extrabold" pitchFamily="34" charset="0"/>
              </a:rPr>
              <a:t>Take Notes!</a:t>
            </a:r>
            <a:endParaRPr lang="en-US" sz="2800" dirty="0">
              <a:solidFill>
                <a:schemeClr val="bg1"/>
              </a:solidFill>
              <a:latin typeface="Alaska Extra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Paintings might have…</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lvl="0"/>
            <a:r>
              <a:rPr lang="en-US" dirty="0"/>
              <a:t>Subject relates to </a:t>
            </a:r>
            <a:r>
              <a:rPr lang="en-US" b="1" dirty="0"/>
              <a:t>classical culture </a:t>
            </a:r>
            <a:r>
              <a:rPr lang="en-US" dirty="0"/>
              <a:t>(ancient Greece or Rome)</a:t>
            </a:r>
          </a:p>
          <a:p>
            <a:pPr lvl="0"/>
            <a:r>
              <a:rPr lang="en-US" b="1" dirty="0"/>
              <a:t>Biblical/Religious </a:t>
            </a:r>
            <a:r>
              <a:rPr lang="en-US" dirty="0"/>
              <a:t>theme is expressed in realistic Renaissance-era setting or classic Greek-Roman setting</a:t>
            </a:r>
          </a:p>
          <a:p>
            <a:pPr lvl="0"/>
            <a:r>
              <a:rPr lang="en-US" b="1" dirty="0"/>
              <a:t>Reflects patronage of a wealthy merchant</a:t>
            </a:r>
          </a:p>
          <a:p>
            <a:pPr lvl="0"/>
            <a:r>
              <a:rPr lang="en-US" dirty="0"/>
              <a:t>Depicts a </a:t>
            </a:r>
            <a:r>
              <a:rPr lang="en-US" b="1" dirty="0"/>
              <a:t>realistic landscape</a:t>
            </a:r>
          </a:p>
          <a:p>
            <a:pPr lvl="0"/>
            <a:r>
              <a:rPr lang="en-US" dirty="0"/>
              <a:t>Portrait reveals </a:t>
            </a:r>
            <a:r>
              <a:rPr lang="en-US" b="1" dirty="0"/>
              <a:t>individual personality or individual achievement</a:t>
            </a:r>
          </a:p>
          <a:p>
            <a:pPr lvl="0"/>
            <a:r>
              <a:rPr lang="en-US" dirty="0"/>
              <a:t>Depicts </a:t>
            </a:r>
            <a:r>
              <a:rPr lang="en-US" b="1" dirty="0"/>
              <a:t>peasant life, </a:t>
            </a:r>
            <a:r>
              <a:rPr lang="en-US" dirty="0"/>
              <a:t>life of everyday people</a:t>
            </a:r>
          </a:p>
          <a:p>
            <a:pPr lvl="0"/>
            <a:r>
              <a:rPr lang="en-US" dirty="0"/>
              <a:t>Includes exceptionally </a:t>
            </a:r>
            <a:r>
              <a:rPr lang="en-US" b="1" dirty="0"/>
              <a:t>realistic details</a:t>
            </a:r>
          </a:p>
          <a:p>
            <a:pPr lvl="0"/>
            <a:r>
              <a:rPr lang="en-US" dirty="0"/>
              <a:t>Shows a balanced use of space</a:t>
            </a:r>
          </a:p>
          <a:p>
            <a:pPr lvl="0"/>
            <a:r>
              <a:rPr lang="en-US" dirty="0"/>
              <a:t>Includes rich colors, vivid details</a:t>
            </a:r>
          </a:p>
          <a:p>
            <a:pPr lvl="0"/>
            <a:r>
              <a:rPr lang="en-US" b="1" dirty="0"/>
              <a:t>Glorifies the human body</a:t>
            </a:r>
          </a:p>
          <a:p>
            <a:pPr lvl="0"/>
            <a:r>
              <a:rPr lang="en-US" dirty="0"/>
              <a:t>Shows person(s) with </a:t>
            </a:r>
            <a:r>
              <a:rPr lang="en-US" b="1" dirty="0"/>
              <a:t>natural posture and natural expression</a:t>
            </a:r>
          </a:p>
          <a:p>
            <a:pPr lvl="0"/>
            <a:r>
              <a:rPr lang="en-US" dirty="0"/>
              <a:t>Uses perspective and shading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b="1" dirty="0" smtClean="0">
                <a:solidFill>
                  <a:srgbClr val="FF0000"/>
                </a:solidFill>
              </a:rPr>
              <a:t>Leonardo </a:t>
            </a:r>
            <a:r>
              <a:rPr lang="en-US" b="1" dirty="0" err="1" smtClean="0">
                <a:solidFill>
                  <a:srgbClr val="FF0000"/>
                </a:solidFill>
              </a:rPr>
              <a:t>da</a:t>
            </a:r>
            <a:r>
              <a:rPr lang="en-US" b="1" dirty="0" smtClean="0">
                <a:solidFill>
                  <a:srgbClr val="FF0000"/>
                </a:solidFill>
              </a:rPr>
              <a:t> Vinci</a:t>
            </a:r>
            <a:endParaRPr lang="en-US" b="1" dirty="0">
              <a:solidFill>
                <a:srgbClr val="FF0000"/>
              </a:solidFill>
            </a:endParaRPr>
          </a:p>
        </p:txBody>
      </p:sp>
      <p:sp>
        <p:nvSpPr>
          <p:cNvPr id="3" name="Content Placeholder 2"/>
          <p:cNvSpPr>
            <a:spLocks noGrp="1"/>
          </p:cNvSpPr>
          <p:nvPr>
            <p:ph idx="1"/>
          </p:nvPr>
        </p:nvSpPr>
        <p:spPr>
          <a:xfrm>
            <a:off x="152400" y="1447800"/>
            <a:ext cx="4724400" cy="4800600"/>
          </a:xfrm>
        </p:spPr>
        <p:txBody>
          <a:bodyPr>
            <a:normAutofit fontScale="92500" lnSpcReduction="10000"/>
          </a:bodyPr>
          <a:lstStyle/>
          <a:p>
            <a:r>
              <a:rPr lang="en-US" dirty="0" smtClean="0"/>
              <a:t>Leonardo da Vinci's Vitruvian Man</a:t>
            </a:r>
          </a:p>
          <a:p>
            <a:r>
              <a:rPr lang="en-US" dirty="0" smtClean="0"/>
              <a:t>shows clearly the effect writers of Antiquity had on Renaissance thinkers. Based on the specifications in Vitruvius's De architectura around 1500 years before, Da Vinci tried to draw the perfectly proportioned man.</a:t>
            </a:r>
          </a:p>
          <a:p>
            <a:endParaRPr lang="en-US" dirty="0"/>
          </a:p>
        </p:txBody>
      </p:sp>
      <p:pic>
        <p:nvPicPr>
          <p:cNvPr id="26626" name="Picture 2" descr="http://upload.wikimedia.org/wikipedia/commons/2/22/Da_Vinci_Vitruve_Luc_Viatour.jpg"/>
          <p:cNvPicPr>
            <a:picLocks noChangeAspect="1" noChangeArrowheads="1"/>
          </p:cNvPicPr>
          <p:nvPr/>
        </p:nvPicPr>
        <p:blipFill>
          <a:blip r:embed="rId2" cstate="print"/>
          <a:srcRect/>
          <a:stretch>
            <a:fillRect/>
          </a:stretch>
        </p:blipFill>
        <p:spPr bwMode="auto">
          <a:xfrm>
            <a:off x="5105399" y="1295400"/>
            <a:ext cx="3634711" cy="4953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b="1" dirty="0" smtClean="0">
                <a:solidFill>
                  <a:srgbClr val="FF0000"/>
                </a:solidFill>
              </a:rPr>
              <a:t>Leonardo </a:t>
            </a:r>
            <a:r>
              <a:rPr lang="en-US" b="1" dirty="0" err="1" smtClean="0">
                <a:solidFill>
                  <a:srgbClr val="FF0000"/>
                </a:solidFill>
              </a:rPr>
              <a:t>da</a:t>
            </a:r>
            <a:r>
              <a:rPr lang="en-US" b="1" dirty="0" smtClean="0">
                <a:solidFill>
                  <a:srgbClr val="FF0000"/>
                </a:solidFill>
              </a:rPr>
              <a:t> Vinci</a:t>
            </a:r>
            <a:endParaRPr lang="en-US" b="1" dirty="0">
              <a:solidFill>
                <a:srgbClr val="FF0000"/>
              </a:solidFill>
            </a:endParaRPr>
          </a:p>
        </p:txBody>
      </p:sp>
      <p:sp>
        <p:nvSpPr>
          <p:cNvPr id="3" name="Content Placeholder 2"/>
          <p:cNvSpPr>
            <a:spLocks noGrp="1"/>
          </p:cNvSpPr>
          <p:nvPr>
            <p:ph idx="1"/>
          </p:nvPr>
        </p:nvSpPr>
        <p:spPr>
          <a:xfrm>
            <a:off x="152400" y="1447800"/>
            <a:ext cx="8610600" cy="1905000"/>
          </a:xfrm>
        </p:spPr>
        <p:txBody>
          <a:bodyPr>
            <a:normAutofit/>
          </a:bodyPr>
          <a:lstStyle/>
          <a:p>
            <a:r>
              <a:rPr lang="en-US" dirty="0" smtClean="0"/>
              <a:t>Two most famous works:</a:t>
            </a:r>
          </a:p>
          <a:p>
            <a:r>
              <a:rPr lang="en-US" dirty="0" smtClean="0"/>
              <a:t>The Last Supper</a:t>
            </a:r>
          </a:p>
          <a:p>
            <a:r>
              <a:rPr lang="en-US" dirty="0" smtClean="0"/>
              <a:t>The Mona Lisa</a:t>
            </a:r>
            <a:endParaRPr lang="en-US" dirty="0"/>
          </a:p>
        </p:txBody>
      </p:sp>
      <p:pic>
        <p:nvPicPr>
          <p:cNvPr id="44034" name="Picture 2" descr="http://upload.wikimedia.org/wikipedia/commons/0/08/Leonardo_da_Vinci_(1452-1519)_-_The_Last_Supper_(1495-1498).jpg"/>
          <p:cNvPicPr>
            <a:picLocks noChangeAspect="1" noChangeArrowheads="1"/>
          </p:cNvPicPr>
          <p:nvPr/>
        </p:nvPicPr>
        <p:blipFill>
          <a:blip r:embed="rId2" cstate="print"/>
          <a:srcRect/>
          <a:stretch>
            <a:fillRect/>
          </a:stretch>
        </p:blipFill>
        <p:spPr bwMode="auto">
          <a:xfrm>
            <a:off x="1447800" y="3276600"/>
            <a:ext cx="6438900" cy="3286126"/>
          </a:xfrm>
          <a:prstGeom prst="rect">
            <a:avLst/>
          </a:prstGeom>
          <a:noFill/>
        </p:spPr>
      </p:pic>
      <p:pic>
        <p:nvPicPr>
          <p:cNvPr id="44036" name="Picture 4" descr="http://www.pbs.org/treasuresoftheworld/mona_lisa/images/mona_page_pix/mona_large.jpg"/>
          <p:cNvPicPr>
            <a:picLocks noChangeAspect="1" noChangeArrowheads="1"/>
          </p:cNvPicPr>
          <p:nvPr/>
        </p:nvPicPr>
        <p:blipFill>
          <a:blip r:embed="rId3" cstate="print"/>
          <a:srcRect/>
          <a:stretch>
            <a:fillRect/>
          </a:stretch>
        </p:blipFill>
        <p:spPr bwMode="auto">
          <a:xfrm>
            <a:off x="7010400" y="457200"/>
            <a:ext cx="1809750" cy="2676525"/>
          </a:xfrm>
          <a:prstGeom prst="rect">
            <a:avLst/>
          </a:prstGeom>
          <a:noFill/>
        </p:spPr>
      </p:pic>
      <p:sp>
        <p:nvSpPr>
          <p:cNvPr id="6" name="TextBox 5"/>
          <p:cNvSpPr txBox="1"/>
          <p:nvPr/>
        </p:nvSpPr>
        <p:spPr>
          <a:xfrm>
            <a:off x="304800" y="228600"/>
            <a:ext cx="1676400" cy="954107"/>
          </a:xfrm>
          <a:prstGeom prst="rect">
            <a:avLst/>
          </a:prstGeom>
          <a:solidFill>
            <a:srgbClr val="FF0000"/>
          </a:solidFill>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chemeClr val="bg1"/>
                </a:solidFill>
                <a:latin typeface="Alaska Extrabold" pitchFamily="34" charset="0"/>
              </a:rPr>
              <a:t>Take Notes!</a:t>
            </a:r>
            <a:endParaRPr lang="en-US" sz="2800" dirty="0">
              <a:solidFill>
                <a:schemeClr val="bg1"/>
              </a:solidFill>
              <a:latin typeface="Alaska Extrabol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i="1" dirty="0" smtClean="0"/>
              <a:t>Creation of Adam</a:t>
            </a:r>
            <a:r>
              <a:rPr lang="en-US" dirty="0" smtClean="0"/>
              <a:t> by Michelangelo</a:t>
            </a:r>
            <a:br>
              <a:rPr lang="en-US" dirty="0" smtClean="0"/>
            </a:br>
            <a:endParaRPr lang="en-US" dirty="0"/>
          </a:p>
        </p:txBody>
      </p:sp>
      <p:pic>
        <p:nvPicPr>
          <p:cNvPr id="24578" name="Picture 2" descr="http://usao.edu/sites/usao.edu/files/images/Michelangelo,%20The%20Creation%20of%20Adam,%20Sistine%20Chapel,%20Vatican,%20Rome,%201508-12.jpg"/>
          <p:cNvPicPr>
            <a:picLocks noChangeAspect="1" noChangeArrowheads="1"/>
          </p:cNvPicPr>
          <p:nvPr/>
        </p:nvPicPr>
        <p:blipFill>
          <a:blip r:embed="rId2" cstate="print"/>
          <a:srcRect/>
          <a:stretch>
            <a:fillRect/>
          </a:stretch>
        </p:blipFill>
        <p:spPr bwMode="auto">
          <a:xfrm>
            <a:off x="304800" y="1524000"/>
            <a:ext cx="8609941" cy="4419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Elements in the painting</a:t>
            </a:r>
            <a:endParaRPr lang="en-US" b="1" dirty="0">
              <a:solidFill>
                <a:srgbClr val="FF0000"/>
              </a:solidFill>
            </a:endParaRPr>
          </a:p>
        </p:txBody>
      </p:sp>
      <p:sp>
        <p:nvSpPr>
          <p:cNvPr id="3" name="Content Placeholder 2"/>
          <p:cNvSpPr>
            <a:spLocks noGrp="1"/>
          </p:cNvSpPr>
          <p:nvPr>
            <p:ph idx="1"/>
          </p:nvPr>
        </p:nvSpPr>
        <p:spPr/>
        <p:txBody>
          <a:bodyPr/>
          <a:lstStyle/>
          <a:p>
            <a:pPr lvl="0"/>
            <a:r>
              <a:rPr lang="en-US" dirty="0" smtClean="0"/>
              <a:t>Subject relates to </a:t>
            </a:r>
            <a:r>
              <a:rPr lang="en-US" b="1" dirty="0" smtClean="0"/>
              <a:t>classical culture </a:t>
            </a:r>
            <a:r>
              <a:rPr lang="en-US" dirty="0" smtClean="0"/>
              <a:t>(ancient Greece or Rome)</a:t>
            </a:r>
          </a:p>
          <a:p>
            <a:pPr lvl="0"/>
            <a:r>
              <a:rPr lang="en-US" b="1" dirty="0" smtClean="0"/>
              <a:t>Biblical/Religious </a:t>
            </a:r>
            <a:r>
              <a:rPr lang="en-US" dirty="0" smtClean="0"/>
              <a:t>theme is expressed in realistic Renaissance-era setting or classic Greek-Roman setting</a:t>
            </a:r>
          </a:p>
          <a:p>
            <a:pPr lvl="0"/>
            <a:r>
              <a:rPr lang="en-US" dirty="0" smtClean="0"/>
              <a:t>Shows a balanced use of space</a:t>
            </a:r>
          </a:p>
          <a:p>
            <a:pPr lvl="0"/>
            <a:r>
              <a:rPr lang="en-US" dirty="0" smtClean="0"/>
              <a:t>Includes rich colors, vivid details</a:t>
            </a:r>
          </a:p>
          <a:p>
            <a:pPr lvl="0"/>
            <a:r>
              <a:rPr lang="en-US" b="1" dirty="0" smtClean="0"/>
              <a:t>Glorifies the human body</a:t>
            </a:r>
          </a:p>
          <a:p>
            <a:pPr lvl="0"/>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1360</TotalTime>
  <Words>430</Words>
  <Application>Microsoft Office PowerPoint</Application>
  <PresentationFormat>On-screen Show (4:3)</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Renaissance Art and Learning</vt:lpstr>
      <vt:lpstr>Renaissance Art and Learning</vt:lpstr>
      <vt:lpstr>Renaissance Art and Learning</vt:lpstr>
      <vt:lpstr>Humanism Approach</vt:lpstr>
      <vt:lpstr>Paintings might have…</vt:lpstr>
      <vt:lpstr>Leonardo da Vinci</vt:lpstr>
      <vt:lpstr>Leonardo da Vinci</vt:lpstr>
      <vt:lpstr>The Creation of Adam by Michelangelo </vt:lpstr>
      <vt:lpstr>Elements in the painting</vt:lpstr>
      <vt:lpstr> Giotto, The Lamentation of Christ</vt:lpstr>
      <vt:lpstr> Lorenzo de' Medici, ruler of Florence and patron of arts </vt:lpstr>
      <vt:lpstr>All the World’s a Stage: Shakespeare</vt:lpstr>
      <vt:lpstr>All the World’s a Stage: Shakespeare</vt:lpstr>
      <vt:lpstr>Legacy of the Renaissance</vt:lpstr>
    </vt:vector>
  </TitlesOfParts>
  <Company>OPSD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Rennissance Art and Learning</dc:title>
  <dc:creator>zangle</dc:creator>
  <cp:lastModifiedBy>zangle</cp:lastModifiedBy>
  <cp:revision>44</cp:revision>
  <dcterms:created xsi:type="dcterms:W3CDTF">2012-01-04T17:12:25Z</dcterms:created>
  <dcterms:modified xsi:type="dcterms:W3CDTF">2013-11-19T13:55:22Z</dcterms:modified>
</cp:coreProperties>
</file>