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  <p:sldId id="259" r:id="rId9"/>
    <p:sldId id="260" r:id="rId10"/>
    <p:sldId id="261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E0A"/>
    <a:srgbClr val="BF5B09"/>
    <a:srgbClr val="E75707"/>
    <a:srgbClr val="E34E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4660"/>
  </p:normalViewPr>
  <p:slideViewPr>
    <p:cSldViewPr>
      <p:cViewPr varScale="1">
        <p:scale>
          <a:sx n="69" d="100"/>
          <a:sy n="69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Sheet1!$E$2</c:f>
              <c:strCache>
                <c:ptCount val="1"/>
              </c:strCache>
            </c:strRef>
          </c:tx>
          <c:cat>
            <c:strRef>
              <c:f>Sheet1!$A$2:$A$7</c:f>
              <c:strCache>
                <c:ptCount val="6"/>
                <c:pt idx="0">
                  <c:v>Roman Empire</c:v>
                </c:pt>
                <c:pt idx="1">
                  <c:v>Arab Muslim Empire</c:v>
                </c:pt>
                <c:pt idx="2">
                  <c:v>China (Sung Empire)</c:v>
                </c:pt>
                <c:pt idx="3">
                  <c:v>Mongol Empire</c:v>
                </c:pt>
                <c:pt idx="4">
                  <c:v>Inca Empire</c:v>
                </c:pt>
                <c:pt idx="5">
                  <c:v>Continental United States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Square Miles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Roman Empire</c:v>
                </c:pt>
                <c:pt idx="1">
                  <c:v>Arab Muslim Empire</c:v>
                </c:pt>
                <c:pt idx="2">
                  <c:v>China (Sung Empire)</c:v>
                </c:pt>
                <c:pt idx="3">
                  <c:v>Mongol Empire</c:v>
                </c:pt>
                <c:pt idx="4">
                  <c:v>Inca Empire</c:v>
                </c:pt>
                <c:pt idx="5">
                  <c:v>Continental United States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1698400</c:v>
                </c:pt>
                <c:pt idx="1">
                  <c:v>4246000</c:v>
                </c:pt>
                <c:pt idx="2">
                  <c:v>1158000</c:v>
                </c:pt>
                <c:pt idx="3">
                  <c:v>6948000</c:v>
                </c:pt>
                <c:pt idx="4">
                  <c:v>772000</c:v>
                </c:pt>
                <c:pt idx="5">
                  <c:v>3021000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Roman Empire</c:v>
                </c:pt>
                <c:pt idx="1">
                  <c:v>Arab Muslim Empire</c:v>
                </c:pt>
                <c:pt idx="2">
                  <c:v>China (Sung Empire)</c:v>
                </c:pt>
                <c:pt idx="3">
                  <c:v>Mongol Empire</c:v>
                </c:pt>
                <c:pt idx="4">
                  <c:v>Inca Empire</c:v>
                </c:pt>
                <c:pt idx="5">
                  <c:v>Continental United States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shape val="cylinder"/>
        <c:axId val="101586816"/>
        <c:axId val="101731328"/>
        <c:axId val="0"/>
      </c:bar3DChart>
      <c:catAx>
        <c:axId val="101586816"/>
        <c:scaling>
          <c:orientation val="minMax"/>
        </c:scaling>
        <c:axPos val="b"/>
        <c:majorTickMark val="none"/>
        <c:tickLblPos val="nextTo"/>
        <c:crossAx val="101731328"/>
        <c:crosses val="autoZero"/>
        <c:auto val="1"/>
        <c:lblAlgn val="ctr"/>
        <c:lblOffset val="100"/>
      </c:catAx>
      <c:valAx>
        <c:axId val="101731328"/>
        <c:scaling>
          <c:orientation val="minMax"/>
        </c:scaling>
        <c:delete val="1"/>
        <c:axPos val="l"/>
        <c:numFmt formatCode="General" sourceLinked="1"/>
        <c:tickLblPos val="none"/>
        <c:crossAx val="101586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C34A-9851-48C9-97CA-A839FFC29AD7}" type="datetimeFigureOut">
              <a:rPr lang="en-US" smtClean="0"/>
              <a:pPr/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0C69-21C5-49A1-8D66-5DAC523DDD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oakparkschools.org/owa/redir.aspx?C=aad4f0c156ad44158434880022910bed&amp;URL=http://www.youtube.com/watch?v=p9Ol0IJkU7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rsbenda.weebl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>
            <a:off x="4267200" y="3124200"/>
            <a:ext cx="4572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86600" y="5334000"/>
            <a:ext cx="685800" cy="381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219200" y="5334000"/>
            <a:ext cx="762000" cy="533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162800" y="3505200"/>
            <a:ext cx="685800" cy="381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3505200"/>
            <a:ext cx="685800" cy="381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143000" y="3276600"/>
            <a:ext cx="6629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458200" cy="914399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  <a:t>Introducing the Mongols!!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733800"/>
            <a:ext cx="5715000" cy="190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In a single bubble brainstorm what you already know about the Mongols! </a:t>
            </a:r>
          </a:p>
          <a:p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57200" y="28956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" y="56388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20000" y="28956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43800" y="54864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3600" y="6248400"/>
            <a:ext cx="4876800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http://www.youtube.com/watch?v=p9Ol0IJkU7c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62400" y="22098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1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Bauhaus 93" pitchFamily="82" charset="0"/>
                <a:cs typeface="Aharoni" pitchFamily="2" charset="-79"/>
              </a:rPr>
              <a:t>The end of the Mongols</a:t>
            </a:r>
            <a:endParaRPr lang="en-US" sz="5400" b="1" dirty="0">
              <a:solidFill>
                <a:schemeClr val="bg1"/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3428999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As the Khan started to lose military battles, spending on luxury items went up and their control started to weaken. </a:t>
            </a:r>
          </a:p>
          <a:p>
            <a:pPr algn="ctr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When Kublai died, fighting within the family made it easier for a weaken group of Chinese rebels to over throw them! 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read_of_the_Black_Death_through_Afroeuras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714" y="381000"/>
            <a:ext cx="8599715" cy="6019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0668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8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5400" b="1" dirty="0" smtClean="0">
                <a:solidFill>
                  <a:schemeClr val="bg1"/>
                </a:solidFill>
                <a:latin typeface="Bauhaus 93" pitchFamily="82" charset="0"/>
                <a:cs typeface="Aharoni" pitchFamily="2" charset="-79"/>
              </a:rPr>
              <a:t>It </a:t>
            </a:r>
            <a:r>
              <a:rPr lang="en-US" sz="5400" b="1" dirty="0" err="1" smtClean="0">
                <a:solidFill>
                  <a:schemeClr val="bg1"/>
                </a:solidFill>
                <a:latin typeface="Bauhaus 93" pitchFamily="82" charset="0"/>
                <a:cs typeface="Aharoni" pitchFamily="2" charset="-79"/>
              </a:rPr>
              <a:t>Ain't</a:t>
            </a:r>
            <a:r>
              <a:rPr lang="en-US" sz="5400" b="1" dirty="0" smtClean="0">
                <a:solidFill>
                  <a:schemeClr val="bg1"/>
                </a:solidFill>
                <a:latin typeface="Bauhaus 93" pitchFamily="82" charset="0"/>
                <a:cs typeface="Aharoni" pitchFamily="2" charset="-79"/>
              </a:rPr>
              <a:t> Necessarily So . . .</a:t>
            </a:r>
            <a:br>
              <a:rPr lang="en-US" sz="5400" b="1" dirty="0" smtClean="0">
                <a:solidFill>
                  <a:schemeClr val="bg1"/>
                </a:solidFill>
                <a:latin typeface="Bauhaus 93" pitchFamily="82" charset="0"/>
                <a:cs typeface="Aharoni" pitchFamily="2" charset="-79"/>
              </a:rPr>
            </a:br>
            <a:endParaRPr lang="en-US" sz="5400" dirty="0">
              <a:solidFill>
                <a:schemeClr val="bg1"/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 the Persian historian </a:t>
            </a:r>
            <a:r>
              <a:rPr lang="en-US" dirty="0" err="1"/>
              <a:t>Juvaini</a:t>
            </a:r>
            <a:r>
              <a:rPr lang="en-US" dirty="0"/>
              <a:t>:</a:t>
            </a:r>
          </a:p>
          <a:p>
            <a:r>
              <a:rPr lang="en-US" dirty="0"/>
              <a:t>In the Muslim countries devastated by </a:t>
            </a:r>
            <a:r>
              <a:rPr lang="en-US" dirty="0" err="1"/>
              <a:t>Chinggis</a:t>
            </a:r>
            <a:r>
              <a:rPr lang="en-US" dirty="0"/>
              <a:t> Khan, not one in a thousand of the</a:t>
            </a:r>
          </a:p>
          <a:p>
            <a:r>
              <a:rPr lang="en-US" dirty="0"/>
              <a:t>inhabitants survived (</a:t>
            </a:r>
            <a:r>
              <a:rPr lang="en-US" dirty="0" err="1"/>
              <a:t>Qtd</a:t>
            </a:r>
            <a:r>
              <a:rPr lang="en-US" dirty="0"/>
              <a:t>. in Nicolle 46</a:t>
            </a:r>
            <a:r>
              <a:rPr lang="en-US" dirty="0" smtClean="0"/>
              <a:t>).</a:t>
            </a:r>
            <a:endParaRPr lang="en-US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6400" dirty="0" smtClean="0">
                <a:solidFill>
                  <a:srgbClr val="C00000"/>
                </a:solidFill>
                <a:latin typeface="Bauhaus 93" pitchFamily="82" charset="0"/>
                <a:cs typeface="Aharoni" pitchFamily="2" charset="-79"/>
              </a:rPr>
              <a:t>Or?</a:t>
            </a:r>
            <a:endParaRPr lang="en-US" sz="6400" dirty="0">
              <a:solidFill>
                <a:srgbClr val="C00000"/>
              </a:solidFill>
              <a:latin typeface="Bauhaus 93" pitchFamily="82" charset="0"/>
              <a:cs typeface="Aharoni" pitchFamily="2" charset="-79"/>
            </a:endParaRPr>
          </a:p>
          <a:p>
            <a:r>
              <a:rPr lang="en-US" dirty="0"/>
              <a:t>According to the Muslim chronicler Ghazi:</a:t>
            </a:r>
          </a:p>
          <a:p>
            <a:r>
              <a:rPr lang="en-US" dirty="0"/>
              <a:t>Under the reign of </a:t>
            </a:r>
            <a:r>
              <a:rPr lang="en-US" dirty="0" err="1"/>
              <a:t>Chinggis</a:t>
            </a:r>
            <a:r>
              <a:rPr lang="en-US" dirty="0"/>
              <a:t> Khan, all the countries . . . enjoyed such peace that a man</a:t>
            </a:r>
          </a:p>
          <a:p>
            <a:r>
              <a:rPr lang="en-US" dirty="0"/>
              <a:t>might have journeyed from the land of the sunrise to the land of sunset with a golden</a:t>
            </a:r>
          </a:p>
          <a:p>
            <a:r>
              <a:rPr lang="en-US" dirty="0"/>
              <a:t>platter upon his head without suffering the least violence from anyone (</a:t>
            </a:r>
            <a:r>
              <a:rPr lang="en-US" dirty="0" err="1"/>
              <a:t>Qtd</a:t>
            </a:r>
            <a:r>
              <a:rPr lang="en-US" dirty="0"/>
              <a:t>. in Martin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5400" b="1" dirty="0">
                <a:solidFill>
                  <a:schemeClr val="bg1"/>
                </a:solidFill>
                <a:latin typeface="Bauhaus 93" pitchFamily="82" charset="0"/>
                <a:cs typeface="Aharoni" pitchFamily="2" charset="-79"/>
              </a:rPr>
              <a:t>Mongol Empire Builders:</a:t>
            </a:r>
          </a:p>
          <a:p>
            <a:pPr algn="ctr">
              <a:buNone/>
            </a:pPr>
            <a:endParaRPr lang="en-US" sz="4400" b="1" dirty="0" smtClean="0">
              <a:latin typeface="Bauhaus 93" pitchFamily="82" charset="0"/>
              <a:cs typeface="Aharoni" pitchFamily="2" charset="-79"/>
            </a:endParaRPr>
          </a:p>
          <a:p>
            <a:pPr algn="ctr">
              <a:buNone/>
            </a:pPr>
            <a:endParaRPr lang="en-US" sz="900" b="1" dirty="0" smtClean="0">
              <a:solidFill>
                <a:srgbClr val="FFFF00"/>
              </a:solidFill>
              <a:latin typeface="Adobe Caslon Pro Bold" pitchFamily="18" charset="0"/>
              <a:cs typeface="Aharoni" pitchFamily="2" charset="-79"/>
            </a:endParaRPr>
          </a:p>
          <a:p>
            <a:pPr algn="ctr">
              <a:buNone/>
            </a:pPr>
            <a:endParaRPr lang="en-US" sz="900" b="1" dirty="0" smtClean="0">
              <a:solidFill>
                <a:srgbClr val="FFFF00"/>
              </a:solidFill>
              <a:latin typeface="Adobe Caslon Pro Bold" pitchFamily="18" charset="0"/>
              <a:cs typeface="Aharoni" pitchFamily="2" charset="-79"/>
            </a:endParaRPr>
          </a:p>
          <a:p>
            <a:pPr algn="ctr">
              <a:buNone/>
            </a:pPr>
            <a:r>
              <a:rPr lang="en-US" sz="9400" b="1" dirty="0" smtClean="0">
                <a:solidFill>
                  <a:srgbClr val="FFFF00"/>
                </a:solidFill>
                <a:latin typeface="Adobe Caslon Pro Bold" pitchFamily="18" charset="0"/>
                <a:cs typeface="Aharoni" pitchFamily="2" charset="-79"/>
              </a:rPr>
              <a:t>Fiends from </a:t>
            </a:r>
            <a:r>
              <a:rPr lang="en-US" sz="9400" dirty="0">
                <a:solidFill>
                  <a:srgbClr val="FFFF00"/>
                </a:solidFill>
                <a:latin typeface="Algerian" pitchFamily="82" charset="0"/>
                <a:cs typeface="Aharoni" pitchFamily="2" charset="-79"/>
              </a:rPr>
              <a:t>Hell</a:t>
            </a:r>
            <a:r>
              <a:rPr lang="en-US" sz="9400" b="1" dirty="0">
                <a:solidFill>
                  <a:srgbClr val="FFFF00"/>
                </a:solidFill>
                <a:latin typeface="Bauhaus 93" pitchFamily="82" charset="0"/>
                <a:cs typeface="Aharoni" pitchFamily="2" charset="-79"/>
              </a:rPr>
              <a:t> </a:t>
            </a:r>
            <a:r>
              <a:rPr lang="en-US" sz="9400" b="1" dirty="0">
                <a:solidFill>
                  <a:srgbClr val="FFFF00"/>
                </a:solidFill>
                <a:latin typeface="Adobe Caslon Pro Bold" pitchFamily="18" charset="0"/>
                <a:cs typeface="Aharoni" pitchFamily="2" charset="-79"/>
              </a:rPr>
              <a:t>or </a:t>
            </a:r>
            <a:r>
              <a:rPr lang="en-US" sz="9400">
                <a:solidFill>
                  <a:srgbClr val="FFFF00"/>
                </a:solidFill>
                <a:latin typeface="Elephant" pitchFamily="18" charset="0"/>
                <a:cs typeface="Aharoni" pitchFamily="2" charset="-79"/>
              </a:rPr>
              <a:t>Culture </a:t>
            </a:r>
            <a:r>
              <a:rPr lang="en-US" sz="9400" smtClean="0">
                <a:solidFill>
                  <a:srgbClr val="FFFF00"/>
                </a:solidFill>
                <a:latin typeface="Elephant" pitchFamily="18" charset="0"/>
                <a:cs typeface="Aharoni" pitchFamily="2" charset="-79"/>
              </a:rPr>
              <a:t>Brokers?</a:t>
            </a:r>
            <a:endParaRPr lang="en-US" sz="9400" dirty="0" smtClean="0">
              <a:solidFill>
                <a:srgbClr val="FFFF00"/>
              </a:solidFill>
              <a:latin typeface="Elephant" pitchFamily="18" charset="0"/>
              <a:cs typeface="Aharoni" pitchFamily="2" charset="-79"/>
            </a:endParaRPr>
          </a:p>
          <a:p>
            <a:pPr algn="ctr">
              <a:buNone/>
            </a:pPr>
            <a:r>
              <a:rPr lang="en-US" sz="6000" dirty="0" smtClean="0">
                <a:hlinkClick r:id="rId3"/>
              </a:rPr>
              <a:t>http://www.youtube.com/watch?v=p9Ol0IJkU7c</a:t>
            </a:r>
            <a:endParaRPr lang="en-US" sz="6000" b="1" u="sng" dirty="0" smtClean="0">
              <a:solidFill>
                <a:schemeClr val="tx1">
                  <a:lumMod val="50000"/>
                </a:schemeClr>
              </a:solidFill>
              <a:hlinkClick r:id="rId4"/>
            </a:endParaRPr>
          </a:p>
          <a:p>
            <a:pPr algn="ctr">
              <a:buNone/>
            </a:pPr>
            <a:endParaRPr lang="en-US" sz="6000" dirty="0" smtClean="0">
              <a:solidFill>
                <a:srgbClr val="FFFF00"/>
              </a:solidFill>
              <a:latin typeface="Elephant" pitchFamily="18" charset="0"/>
              <a:cs typeface="Aharoni" pitchFamily="2" charset="-79"/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sz="6000" b="1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  <a:t>The Nomadic Life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Mongols were constantly on the move because they were pastoralists ( herding domestic animals) and those animals needed a pasture (land) to feed off of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Often times they were grouped in Clans; groups of people of similar descent when they needed large force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Often though they traded peacefully…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96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  <a:t>Enter…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</a:br>
            <a:r>
              <a:rPr lang="en-US" dirty="0" smtClean="0">
                <a:solidFill>
                  <a:srgbClr val="C00000"/>
                </a:solidFill>
                <a:latin typeface="Bauhaus 93" pitchFamily="82" charset="0"/>
                <a:cs typeface="Aharoni" pitchFamily="2" charset="-79"/>
              </a:rPr>
              <a:t>Genghis Khan</a:t>
            </a:r>
            <a:endParaRPr lang="en-US" dirty="0">
              <a:solidFill>
                <a:srgbClr val="C00000"/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28600"/>
            <a:ext cx="4800600" cy="64008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Around 1200 a leader named </a:t>
            </a:r>
            <a:r>
              <a:rPr lang="en-US" sz="3000" b="1" dirty="0" err="1" smtClean="0">
                <a:solidFill>
                  <a:schemeClr val="bg1"/>
                </a:solidFill>
              </a:rPr>
              <a:t>Temujin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United all the Mongols and took the title Genghis Khan (universal leader)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Brilliant organizer, gifted strategist, and used terror to control! 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Unified all under his control Russia, China, Iraq and Persia! Creating the largest unified land in empire history!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146" name="AutoShape 2" descr="data:image/jpeg;base64,/9j/4AAQSkZJRgABAQAAAQABAAD/2wCEAAkGBhQSERQUEhQVFRUUGBkYGBgYGRgYGhgWFhsZGBcYFhgYGyceGBsjGxsXIC8iIycqLC4sFx4xNTAqNScrLCkBCQoKDgwOGg8PGikfHCQsKSkpKSkpLCkpKSwpKSksKSwsKSkpLCkpKSwsKSwsKSwpKSkpLCkpKSksLCwpLCwsLP/AABEIAM4AsAMBIgACEQEDEQH/xAAbAAABBQEBAAAAAAAAAAAAAAACAQMEBQYAB//EAD8QAAEDAwIDBgQFAwIFBAMAAAECESEAAzESQQRRYQUicYGRoQYysfATQlLB0WLh8RQjBxUzgrJTkpPiFkNz/8QAGgEAAwEBAQEAAAAAAAAAAAAAAgMEAQAFBv/EACURAAICAgICAgIDAQAAAAAAAAABAhEDIRIxBEETIlFhMkJxFP/aAAwDAQACEQMRAD8AyQuHluNm3zl5elCixjMuz8m38a5Not3UiOh5ty5x5UirTEhSXPUHZhzHSvI0e+Km4eTeXg28ZNTeEv6UgamADEOw8YPlvk1CTYLDSJYh25CcbVKQkhA2zM9f4zQyo465fIdlKzzJhxt5Zd2FApTy5diBKgxBz80x9aC6r2ffPT08RQXC3R3c4GaFRRx34pDycQXMMxnvY8KVK+py2f7yM+Rpon08d23/AMU7ZBPPmf5NFVHCLXOTkt4PGTLMmnReds5y55+oPlvTdy3Pr16iCYwd6A+H18ugxXUjCZaQpWpnISAolyWSCEu5OAVJ9RQJJ7u3mS5mRMbUwlRcRuNnwScDOHb+kUlv8sBo8iXDVjiqMVkxRhUBtIzkOMgamxqg86AJBfoNngEbTjw68hSpTBDZSI5vA8P7VyEMXbmd8MGdvOsRwTFz+4/UMO/j4vSJuBhBADkDo5LeVJzkR4gcjvB/igSCQ5I/zmuaMHLZ+VgDAw3NvqZFBYvgqYBnwWQzFTFw7s4fUeg2pu2p2Y/pwACNnDw4hixZvWOjhEqWCkKLMrSzgMyTkd51WwMuSDs9HHHF9im2uiWniA+kIUSSMBIHelIDqHeMj/3YcGn/AMfSwZySMaHYkpHUgEJyIBYtLVquGSS4zqb8pBUlyZUkuWMvA0pfDVJvhLjWVNyIGA7rYB+uqdORpEUzhEG3RZ2eJT3S4AOloDgrLhI0g6iC0mOtOcBxGtOoOAwYFw3dSfAiRO7Cq8W0qCQu4CIUO/bZTPpkfM3IbgO5LCVwKkkHQvWkjXp1JcazqKjpYhyo5DOSIgVqSBt2VqTzKi+5GJk56n0obxL/ACl55yXzM7e1AC2ARvl9w3uT6Zp5KiCrnOZMCTPr1alFp1oxu8z5DG7/ANqkBYCQD3QXgh2Adhkk7jyHnFfvQ+TMB2G8R1pEORCpn9zzGC5rqsxhXLrOkk/LvycRGIcimtp5ctiedNqT/Vzhoz48t+YolWTs2D5fV5etpHArAbyyQ/P9/apFi4BvBYbsX6nHjtTX4We8WD7eEQeX1rk2x1dmdgfBnbDpHQvW9nMJXETD77AtgQ1c5dtgRI2LmhuWnkz5R6k0qUAkPgmX84rKRgtsA+3R8j13pbSwQG2YiIkFoOD9a5aQPEEfxMVB4jtK3bZ1AqYd1MnG5jT4+EGiUXLoVOajtlku42rfBn05/wA0tshz4MYEb8mePGs1w3b8qC0jSrGkAlIkSCO96ir+xxlpQdBCgJEmGkhil88wByrZYnAHHljPpj4YEMMjkMnZzy+lKFCWLO319qWH8ok4bruwfn5SG9b7u3Xx98CksaNLIIAaGEvLMAXjkRXWLCAsnSnmADLuC5IHdICMNP4jnNHcwGmBg9A5chsH23puykpU6pBU/wA5ZIiSSU6pAfBBS/e7rNjtdi32KeGcx+GkBSi2l+6VIUUka/lBSMDdfMUnGWysAOkGCTLqIJADZggqDmHagCFakupRAC8KEFWhgkAf0+iRyo7/ABOjSA6yUpJOpiQ5BJJgjugkktJOA9MTdqgGklsec6Tq0uQBqfS5JDqdTEqVLmHfkGqVwd4JTlCgdQ1OSGJfS7Sw0hyYYcxTFnhzcT3QzgENqW4BJSzFJSCXg8wCzyfDcJpC0aRyBJLswBKYBSSlP5hhRGl3bLVbBfeiKoEgz0wZJJEQxOHokrlxLvlJMMDH06U8VBvFth7F8uNhvQrKXjSHJH01ZxSqKlIHU4EOXUS3N5+/ehtpG4VB2k4LbZgnzrhcAx5B9y2BQW7wx7OMSdurz1rmmaOoUkZA35vlo8m3ol3BjSAJh1dP1bdPGo5MHqJ2DOSHifX0pLlyMyxO8l8VnE0cvXA5gRO5jodsUNssCAILHDgqEA/K8Odxu4MMihBZmd22diY5U1dvJSFKJDAOTl+Q+g8mo0vSMk0lbHVcQkTGnckgAbaiYYkx/eoPGfE9tMWwbh2MhIb+oyfKKz/aPaSrypLJB7qeX7P1qGlXgfH/ADVUfHXctnm5PLl1Asb/AGxcuOCrSCzhLh26u7eeWqALfQ+YapPB3AkylKgoEFwI1fmTqwoNB69KcWgJUPl8FAgEmcCW8mLbiqUkuiKUnLbGTwygHIgNIw6n0l8bHeu4biFJU6CpKmgpLH6j9/CpCOH1qbWHYB1Fhv8AKCAWA5Yxg072xeR+Io2tekhOoXgCtKwkBXe3GoFjB6RXNGdFpwHxICWuAI21JACDgSn8p5kOC4cBqtbF44fI5g5kHBHIv1rCquZ3O5k+b/Zqb2d2yq3B7yfPutPdlpeR486nyYFLaLMXktaka9aiwCTkBiGDPAODIyI9WDR7tlIWki7qBU5i6kpbSQFBae8FOwO2gg97S8dFwEJkEN1YiPZnnnUoXOuXG5ySFCCN2d8sOQqZPhpotceW0xq3dU4PezI1FzH/APRg+ZTt4U8rjJCiFAoTqdKjqAfUoKLjkDB5NIqBdWvUGBCdw4TqZirMbxzZ+bqpQdIXqAYBmYDSTjS5ckuZE+Eko+2A3osU3gUpAgAAZ1gBlCWUwjWAyjq1kFg7P8MSArvQ6jh2JWWJVlTpAKYjVPzVWLWSmFLkpAliyizJdHiWAJM86PsviiUOvUdTKcmNJDAJblL8izYrq0de6ZYXLHd3ls+nPO9BcsM75fkWOM9K43CJG4GX5Tgj3fehF0kiPzDn6DvNz9aB3Q9dDFy2x6HcCcPuKQBmy+GYNjZsU8Lhdyx5zvD7wPXflRWi2yXfAYuQ8tvjnmOtBYxDJvFt9/DaKBRfMBsmA/ns7+lPXG5pwfy7/sNn6dYYUgjDOQrlzZnGM0UUjGOPmGecEPl2iWql+KeIUCm0QUhkrUOeoPbxkaJA67Yqfd7TSkkOHZtgBln2Ms/8PVVx15Kllakglb+DsDjkzdYp+GNO2iTyZJxpMpnJ6k+fOutWCcA+h9ateGuEEHShtvlMu48+QPKr7g+xdbkm0CmWBBKXxq1ENg4eCILtT3koiWJNdmT/ANMoZSdsjOdsnB9DVhaUq4lriyQgDQlwU98mNUkb5B2ECK0x4RkKOggKUBqZROgBLaSLYEApEPCjhxUVNwFNsESkhtKVqghQGkgR3vyk8zGKz5TviX5D7Gs2LRISSslh87EuFSACO7JhtTDGXqfiX8P8UKSpwUpBgbAAQfTwSOtT76HCgp9IdUAnDZBIUCwRO7eNNK4TUl0LUlSZGpwyk5guxfQ0wCDMijWe1TBeJ+jO3yEqOkukFwcYkEv/ABQrPecDq0tq6Dk/3irTtXsO6liSFBRLLKgyiGdyrSoGdwHlsKYO0eyRZ7pJWSkMZQEq7pWFJIOo/MlnGxnFEmmKafsa7K7TKO4qUvGSUku7DcEmRWitcQ5Eu8u7uGzmRj6NmsgtWo4ALAQGwAHbYlpwXJO9TexuJKbgSSUhWHPyk+glvVqVlxKW0VePn4vi+jQrWDII5blsGD4/+VN3LALB0gAhWSXYzByClhzaMGnbaTz+yzS78/Wu4iyVOQHcAF4JLrBaMAKy+QTMipI9l0naOQosW0gAJAZ52aVAktOW6RR8IAXLpcTBGO6AWBJYiH5ho3C3w8AaXVhIk6sA6VaVFKXlmhmgU7wt7UN5AUxEkH5chgCwHIF5w7OIKkctmDBOIY4O5nNIEMcAB5/h+WakJQ4kTDO/I88SabuWy+GYiA2N9vA+dT2UJHa3OUwHyMfR25UNtbMzFmHJmBAHQOHjpRqU4bGQfHm2MUiHcHqCDOdo5zWGgqL8vKIxH/a1Qe1eLKEsGBZXTljd59jU/Q8+rlhHVm29qqO37J7i2JggM+x57u4mmYqcheZtR0UfEcSXJBf1GeXvUjh7xICXAT/ViJAHM+Y3d6g3EzMeb+rCrnsHsi7cGq2kv3gCBqdgHDAOJIl6vdJHlQ5SZIsHT3tSHSFNqUhgR+lgRqBOHPOJqRxF66V6kQkEpB7jc0hwgFJP9W52FangPg267rWBpBmSXgflJLCS6VAHSA5zV0Phe2ZUu4ptZHe+Vy7AEMAOTeIMvK8isrWJtHnouFgPw7gAMMhjqKg4VHeLiOohL4lWOOZwnUwKSSoMSBq0uCkiS/UsA4NbxPw7Yb5VbAgrWRBB3zjGBsAXJhcV8E2CO4VIIZmkOnB0k4+aH/NBDUPyJm/FJGJ4jj0nVpYSIYOCC+C4UxODyOaZsrDpDkNAdmZgCASYBckSGBJdiTWj7U+ClgKKf94YbBTg4wA/KJEBqprXZirZVoWq2oOPzJVvqSe8HDhy+eZFMi00KlGSJnDcSQvI0FG7npJCgYSNofaqfthelaAlI0qt2ytDkJU5JOnSXSCyCDDbhnqwtcRpWErASkNguBhioHIMCDvgmonal0C+CnSAlFsB2ILDJBDHLsXGM0yGmKydFNc4NyWBZ8kvGzkZJwdowJFceAZvad+kZdqskr7wwSwaefn9tU7sxKVXBqwkvtkCGFNbpCIq2TbXDkpAU5VGrm5YKduoPrQ8TwyiO4+NXywQnWWcqYKcgAgOe8zsQLZFtIMjc85HWOQfzFBxIIKSkMP9oRpKtSryUKDKBjSQBGTOwMa2z0paQxwfCd0glRLlOo6kmFHvJzpjYPJO+HrHBN3QCAkQGIYAA4zszkyacPdtypIWQyTpK3YqISEoSdRNvSMEOolmZneGug6gW1JUXT3XSkqOgH8PuqDEd9LhRxyraZieyuUmCHUMDI/Sp4BZzGKC6Dnwl+Tb7Md+tR1gsBsyfM/fh60GhthkdeUtU3EtscuIBltiwfLMwMxQFEvyLZPk0eE7OBXJcnbaBL8tj9ildwMERynL4bk/lWnWGAA7s2TMjDDHjHWqftLtNKWTpSsId0qIIO06W3ALCpd9KhbVDOBvmHl2eR0rP3xBMESxxhoZQiJbPrTsMFdsm8jI6pE/4b4aytVxdxClptzoSdKlJ/Me68J7pYfzXqPZnGWbif8AYUhSRACYKWlTozBOcSJLOfM/gniSOLtp/wDUCkbSSMTzKfVQr0s9k21Sq3aUTLlIdjhiA/Np3Jrc7+1HeKk437LAcvb72D08hXXfzf8Amq2xw2iEqW36VKKgObKPeTnDkdBU1Fv7+5qeyviPkjofX0iaFRG339zTd9wCQxIwHZy0Aku3ofaon4C1ZuaYxbYNtC1pKleICR0rGDxJoVzHLbyed6C7ouJKVBKxhjIZmInpybA5Cq9fYSFk67l5YOxuloIJYJCfvnU1NhKAEpAAGANsROcZ60abRnG+yk7R+HHL2TLE6VbhiBoU3zBzCncE4GcH8XcKbXEhJdJ/DtqI5FSQSMkFnEvuK9WUonBHL/NeV/8AEFR/5hdxAtiOabSH+tUYHbZB5cVFWikRxZ1DJ8HEE1YcPxxTl225M8ufvxFUxhQIDsQfFiIzjyo7FzTv449/Gq2rRDF0bTge2UqDLOJckktAwMBm3epnGdo6CkadTl2LB2LJKXU3zbnBtgB9UZDs24daZPzc9zsxUGGM1eWeJcgGCzMQARq/TyccvQbyyhxdl2OfJUWv/NyEoV3S60hWkkOgAa9JVraHcknTEaoDvBdoqIUFs6WHdcEkkgkJIcJJSGPi+xqHcusJcgBMAOO78sOQABElmO+K7h+J1uHIMmAWJLalJUQHSVS0Ekh8UMXa0Map9kW7xIActCQfmlxiEguky6oYgTXcNxOvVqASdTQorGxYFLocbgqeRmlupJAA1JgCBB1Ah2xq0qIBIJctJAA7gOH1KKbTB+8BrSzBIgEmXABZ2ktQ0uI1OVhIlnho8AA2/uwoUrgZOIcdRluU1yVOckRzxAyw82rrOGDl2O0Rhm6iXpI9Ij39SkkajjOPMMByERL1T8Qg6WJMAtjfycx4+NaLZTvgyDAPLDVWcdwgCnA3LAHkf1EZZ/uQ3HPdCM2Oyu4PhbgOtL60rRo5BRKSnm7EJj+a9N47jrtgLUdCwFtpa4kgKeVEBSEhLF5GzfMGy3wnYfiAr5koe4MM76UksPylTiYJeWIG6Slss4DOI3cwlvry5VmbIm6ezsGJqL9DHBdo67du4pCkJugFJ1JWA5YC7p7yD3RJTpnJg1OsK6GI+nIfcU1pDOAHLuSNjk9X/inuGSAOj+2PdhSW03opimlsS6oOQWSkByTttJPVpqu4z4jSi8LAs3VXFKtpAOi2Hu/Ie+orYu5OlwJIGKsL1tyxAOIMyCFD3A9KRKUbATBgSJBBjDQ0xFbGSXZkoy9MaVxVzU34aWb503bakzIYpJkYYPIfengSW9d6dZ/35/f21d+9d2ElrYwkT97V5f8AFvCKX2jfSgHU4O/5LKFqPkkH1FerEZf05Y+/OsBwt3X29dP6F3xgK/6NlVt8wHBY5FU4NWyHy1fFfsxK7PmC0yMz50mnDv8A3wGetb8SdhCzcUpAe0sBRYF0FbKYt+UOCNmUKzBt7pOoHkDz3YhvOqIzUlogliaew+HTtKjtCmGD1naBzqy4aDkDxfUcidJZ8e9VllIBJGDDZOMxj7arC2ZGkk9SGJdmBy/LAzQTY7Ei4vKZGpT6VR3Yw5HukgS0tvUjgb6SFMCJwrdSiUk6hBYpwHEg71EscQBpJwC7FSgOgMhw2kNuXfanOywlKWBJTpSggEjIhRQ8HJePekqSoqadnXeGlB5GWKgANCzqDFgSQA+ZHWgtcLoUUgEiGUS4ITgFJJ7wgMBsTE07xF4BnKgnchKVO4czgQFFh1xQ8KSsAksoAFQKQkOVJSplCWCtQbPcPJzi5cA005BAcnictgCB97UCLQOl3lusPkT4bb09aIhmxzaWhvN/WnbSx3S5Y6XaQ5eJLHzFIbocMW7eA2W357aeXhRG2lTOHz0iPuaVhpIflzmGd3jzn6UabaSHeA+es+Q2elthD/ZNhNq6lST8ySkzkskvnFay0l9/vZz95rGuYKHKk46kDG5PgBEc613AXgpIInePL+Kx92HHSofVcZuZIbqeQ68+XWpDtHRvTpyd6rbl9WoqCdSAUyMgIBSqDkai8SWbkC+jtJJxqJGQEqBBgS4YHYgmGozBw3XghQnLEB8AA8ztSo+/vzqHdvqXbIFsg7OtMMQqWU+QRD5lqlBZVoKFMHdQZ3Sz6C/yn+KFGp2Pg/T7akQRThY4b/GaEJ+/GmHMUW9SgJdTDDyqASOfIb9K89+F0Ju9qcbdUDH+oWACP/2XghjEhlHGS1eicOsfiI5BQOf0kKnnKfrWB/4T8Oq4eLITqVosmShIZdxSz3lCHYHy32oxW4yoh8ivkjZP+M+KUjh1D/1ArmQ4UmfAPP8AFYocHqZSXDpDwDkJO558tvStr8ddmqSCLgSe6dDPohtQGVapAIITgQzVl+FHcT3QI3fZx3mJYk86XC4RMdSk2+iGjhDuwIeWcnqDnyqZZs7AD92w7jH0p62XLABiRg/uOk0arJaWMAg7SdmHPaucmwlGKEVbdDFmKS+8O7gMUqPiQB6UXZVtTJSChjlUBOZPdTgOZDmQ9LctFSdLJDlLuQBLux2M5yNmLGk4DgyAXAc6X3OJKsM7pjA0kRTI9AtvkLesAAKX3RDFwmdJMTySot1ouEua1dxnOgqkGCICgpyltZg707cC1gpBT8rHJKu6XYggpSQdmfoHB7hkLRpSdLaUADvFikJwsmUu8FwI06dgtcOw/wC3QdsEdGbA3ZttnmiJLOJLp3MHvY2IaikmSMPOpoAcycFh0cnND+IXAAGU7Enc83z9BSexqASCBDY6uCxAfmHI8N3eiKVHBBzIfJzIO7cqi37ksJgCM4hiIH35v6lqw1t8xrVtz7v1NdTGwg5dBaDqSRqPI9AQwBLb/vV9wHFIZYSoFIBWSHIT+tiNwSOve5Cs+OETuCqJKjq8mMTOK78fWgWrAd0hC1B9IT3SvvLMkq0lgYGGzW8LGvHxW2OJ4m9fvKZS0oYjuoKgkF0pATh2zyJJ2ibxnZSjYCCu5q1KJSQrUQQmDHe0hJPLvHer3s7s1NpDNJ+cs4UX3HQFtskBt4HG9pXkrITYdEiQXJBGwhq5yd6J+CS+xmLqL3DkKRcWTgvqxkEEiQfA1ovh/tv8Y6T3FnHJRlSnDlizTD5q4FsXEEKEKEg9R7mXf+aznavYa7JFy2SQmQR3dLEyAJEEggZ2OaLkpaYLi4PXRruHvlp8/wDO+RRlc8v7VVdkduIvBipKbmChxkDZ8jcM+8B6tDbI6Yd4Z/KhpoapJkHtnifw7F+4Cyk2rmnDhShoQz/1KHpTP/Crs4WkXA3eVbsrVz03nXZBcfoSWbmTu1QPiz/cTa4VJ0niLgCzBKLaVIBISHJWSQyWc6A1a7sPhitfEsk2raryQlGFhFq1btoSoudKdAYj5gSoFmNV4/rA87O+WT/Ck+O7gWbdtDEpdSyNoUhIBaVHUvySXrBcPwakhTJSohS2dgQ4TgEaeew8a2vF3RduLuBtKidA2FpPcttsxSkKj9VVnE8N31JB/wCozN0+cseSRjrSVLbK1hqCZU8JoVggEyxAEDpOwyNWNqfHDSA8mGYk+3zHdulWf/LUFIBHkwYcwzQzkRQHsdi6FOD+VTkbGC/dxnmTih0zpYZIh2OHAPTEP+4AeCPNqfQhjnI2fmYxiMeFOi2I/EGg7ai6VNAZYjOymp63wpCgDyzLw2+4b0pkRMtGfTfDAkEuAQAl/wApZ4idIpNZJP5RBDMVEuPlHykllZfFAq0YACflDMP7sBR27BJ0pYqeXYpSA2diSxifKgSXY6Kb0gVC2GJBJIYSoqMD5euOXzVyODUS5CkgsWClPzBVLPOKm8L2SkDJJMEmSR47bwIqQOGH3/mhcq6LMfj/AJINrswjC1h2f5D4FyPYzR3OGLObqwBudADZmG9Y6ip34cNO2/q4fNR1cMFsFJSoCe8AQ+8H7mh5P2VrCktdme4/tGwk/mvqGSVHRDQNUqgGW3oVfFNxiEospGGCVKAeAJV0G1W3F9iWlltOkq/MhkkaXLhPykCBAGTUbgPhRCVE3SLg2A7rj+r8zNDJI8Q1UqeOtnmZcPlctPX6NR2F8UW7ttWohC0BJWgly7EH8NzKWAIDu5YhmNP/AP5dZCgNUPlxBiWGzTG1W6eyH7FVaQlKfxLCroSO6HUfxEkNvpYAkwTMGvGlp7zkIbOwcAu0F3LxPhBrnhi9oi/6JwdM9e4LtO3cEERBGOQOdnaeoqUtbcx7H7+teY/Dy7n4qQhaUsnU5chgAWf/ALUnDVpOF+MULDo4biVAMkkJC2UUlgSHYnScz6VPPFJPRTHPGS+xccR2Dw9x9dpO0B0NMFkEAK8qjcX2Hw9tBXcXdRbTlrqmdjpSAPmUqAAA8+dCntXirg/2uCWh418QoW0B3khgotCmAJMwwqk+LOwuL/DF1dwX020lS0pSEptT3tFs/NbYpBUGIL6g002EG3ti8uVRVxVmw/4b9mIUV8WgJR+KU2rdtCws2kOkkXVOSLq4d2ISMTE1Paw/0Ny8gh+IuXUoMCbqzbCh1CErIy7Gc15N8Kdr3bHGWVW1FJ1oCwkkBdoF1oWNwwV7wMjScB8Wi7b4fh7gTb/AQUpL9y6tglJW5ZC0p1gTp1XHBEVTONLRHgkpTSZcJUwAAho2jGN9hUPiCdYubWy247pbWR0BIHlT926UBRL9xzpwSRkThRiKEW2ACmJAY4Yqkq8iS1eenR9DxT0h9/7/AE+/CnE3W++fPpUGwS2kqJKYJOlyPyk8yR7g0+lf39D1rLNURy5didw0+k1FTrT/ANJmd9H5S/KHSfaiulzBEP8AY5TXISwlj4/c06EiaeKzOpUbjBKhpAAUp3dhISPMzVpw9gJAAYAR549fs0nC8LpSkEQABsQCAzCMin3B5t95bzoZP0U4MXFWJq6fvSDH3jNclA6+lAvlsfD7zS2VoJBfLz44Pt1oU/zhsbUq5brz9TXLHSc/bxtvQsJDKZJP6QB5q7x9mp9aSygMlwN/mGlO3M1G4dcPspRIidI7qYwYHvUgjqRILglJBBBDESCDLjlXezHbWj1ThkBASl3CNKZaQgBDN1AavAfiHs8WFrt5/DWpOEgd1REAzpcQ2ARW2T2vxG3E8R/8r/8Akk/3qh+JeBVdBWpSlqd1FQQVctXdSCX3d9qsjmieBl8DJFOTK74Lvj8dCS4Z26qOlL5lvTpXqVy+eZEHc7+PkOrcorxjh7mhZKQAQXBeANwJkF8mWB3r0Dhe17yk6gtCtTnvWtJ2hkqYMdmw1DnXtGeLFyVUaQL8HZtsY3yKuexOGZJWfzwHmGyXEguYwxIbIOKt9qrca7aSl+9pUoK0uH06ktqYYcNWq4X4w4cjvBdrSBCrZI3DA2iobZhqzCqdsPPCaVUYbtP4UFjtNSbdvUi5ZuXbFt0hOooUj8MqUUgC2rW2qAkpdqydr4cvlPygho/3Le6RJZREgCK33bPa6OIv3loUlSdA4ayUu5TcBXfuCA0fjImT+KnDTFh9h5ddthgCm5c/HoV4vg/Irnor+yDeYW76YDFC9aVwlu6vSXgk6VGQ5BMg1bA9Sx/t1xNRLfzK5JATz6qj09KlAev+KjnLk7PXxQ4KgElpf3f9/H1NET9+XWuCTB+8VyQ339xQrsKwAsfsfrS/iv4e/nS2hkn9R/aiSJxtktl/v0psXsVLor7bw7be/wB5pwnx9PbHShaBO0zs0zyrkCOpAJ89qwqWkgm8H2+2503bDl/IRsPv3FLfWQkt4DodqDUEoLP3YHs3Q8+lCHYSSdROAO6A0FmKjIfLDypvibjJUWOC3mAB7t706lLQIbnMjM+JPWh3Dff3zrKCS0R7HGJCQHwAIfbwFODjE8/Y/wAUU/fs00oD/wCf71urOppCJ41LEah9PuKNN5OxEdaQn9+VKUJJA0p54H712gHyRV9pdiJV3kdSoQYYSHyGGOtNcBx5td1bkFed0vDtkPnJq3VwachLHchx/wCJg0v+mBEktyICh5BQLDoOVM5pqmSS8epc4aYqOPtsDqzgMXfwx5nlTf8AqjdhIIThSjjdwPbu5nIo7fC6PyoUM/KEnflHKjVfYgFKgObOGB30yKy0uhlSl/Jjlq2EJ0pwHM7ks5OxMUQz0E58I+tMW7ySzKSS2If9i9LxF7SFNGQJGVMI58/KgfexypLQfBr7gJ/MSrrnA5sB70+lf87/AMczTKUsGGIHkIHtRavv1eh9mcQyuQ0yPv7FKpUf2PsN6jLXgyJDnxxRqX9/eJrl2A49j3Crgn+pXPnzp0ekcjs9ROCMGB86vDO9TEL6jAn6P5GmWKaIN9PdHVh5M59hSt7eflTZWdSBsEP6lvoDPWiWqfp7HFcOgBcWXA5B/WG+vpTbuoAAkDvHbLgDqWBPlRIU5fr/APUfQ+tLYDuf1EmfQewrmGgmagbEUale/wDD02p2fzoBqFB++fhSjw+vuaFE+3vRDw5jeu9hNhsw8+T+1CMk+AbpkyBzNcFY++s0tox4z6k/xWsBjkNLw1dpb9qGT+/1pXrjBQOkDrShPM+/q1Ck/R/SlwK5GMavcOlQkP1MdNujVH/0rEMtWkFykuREhuX+amEv7+0zQBXsHrpMxRTOK65Fx3P3mlUnw9+T0ISX/wA8xQI2TBv3CAJgFOeRUAfr7UYU8eFBeQ6fNPsRP7Udsb8o92oqpi3uw+C/Pz1rf2OP3qUD9+f9qj8HaY3H3WT6gPNSgHG2WxRrsU+j/9k="/>
          <p:cNvSpPr>
            <a:spLocks noChangeAspect="1" noChangeArrowheads="1"/>
          </p:cNvSpPr>
          <p:nvPr/>
        </p:nvSpPr>
        <p:spPr bwMode="auto">
          <a:xfrm>
            <a:off x="63500" y="-950913"/>
            <a:ext cx="1676400" cy="1962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QUEhQVFRUUGBkYGBgYGRgYGhgWFhsZGBcYFhgYGyceGBsjGxsXIC8iIycqLC4sFx4xNTAqNScrLCkBCQoKDgwOGg8PGikfHCQsKSkpKSkpLCkpKSwpKSksKSwsKSkpLCkpKSwsKSwsKSwpKSkpLCkpKSksLCwpLCwsLP/AABEIAM4AsAMBIgACEQEDEQH/xAAbAAABBQEBAAAAAAAAAAAAAAACAQMEBQYAB//EAD8QAAEDAwIDBgQFAwIFBAMAAAECESEAAzESQQRRYQUicYGRoQYysfATQlLB0WLh8RQjBxUzgrJTkpPiFkNz/8QAGgEAAwEBAQEAAAAAAAAAAAAAAgMEAQAFBv/EACURAAICAgICAgIDAQAAAAAAAAABAhEDIRIxBEETIlFhMkJxFP/aAAwDAQACEQMRAD8AyQuHluNm3zl5elCixjMuz8m38a5Not3UiOh5ty5x5UirTEhSXPUHZhzHSvI0e+Km4eTeXg28ZNTeEv6UgamADEOw8YPlvk1CTYLDSJYh25CcbVKQkhA2zM9f4zQyo465fIdlKzzJhxt5Zd2FApTy5diBKgxBz80x9aC6r2ffPT08RQXC3R3c4GaFRRx34pDycQXMMxnvY8KVK+py2f7yM+Rpon08d23/AMU7ZBPPmf5NFVHCLXOTkt4PGTLMmnReds5y55+oPlvTdy3Pr16iCYwd6A+H18ugxXUjCZaQpWpnISAolyWSCEu5OAVJ9RQJJ7u3mS5mRMbUwlRcRuNnwScDOHb+kUlv8sBo8iXDVjiqMVkxRhUBtIzkOMgamxqg86AJBfoNngEbTjw68hSpTBDZSI5vA8P7VyEMXbmd8MGdvOsRwTFz+4/UMO/j4vSJuBhBADkDo5LeVJzkR4gcjvB/igSCQ5I/zmuaMHLZ+VgDAw3NvqZFBYvgqYBnwWQzFTFw7s4fUeg2pu2p2Y/pwACNnDw4hixZvWOjhEqWCkKLMrSzgMyTkd51WwMuSDs9HHHF9im2uiWniA+kIUSSMBIHelIDqHeMj/3YcGn/AMfSwZySMaHYkpHUgEJyIBYtLVquGSS4zqb8pBUlyZUkuWMvA0pfDVJvhLjWVNyIGA7rYB+uqdORpEUzhEG3RZ2eJT3S4AOloDgrLhI0g6iC0mOtOcBxGtOoOAwYFw3dSfAiRO7Cq8W0qCQu4CIUO/bZTPpkfM3IbgO5LCVwKkkHQvWkjXp1JcazqKjpYhyo5DOSIgVqSBt2VqTzKi+5GJk56n0obxL/ACl55yXzM7e1AC2ARvl9w3uT6Zp5KiCrnOZMCTPr1alFp1oxu8z5DG7/ANqkBYCQD3QXgh2Adhkk7jyHnFfvQ+TMB2G8R1pEORCpn9zzGC5rqsxhXLrOkk/LvycRGIcimtp5ctiedNqT/Vzhoz48t+YolWTs2D5fV5etpHArAbyyQ/P9/apFi4BvBYbsX6nHjtTX4We8WD7eEQeX1rk2x1dmdgfBnbDpHQvW9nMJXETD77AtgQ1c5dtgRI2LmhuWnkz5R6k0qUAkPgmX84rKRgtsA+3R8j13pbSwQG2YiIkFoOD9a5aQPEEfxMVB4jtK3bZ1AqYd1MnG5jT4+EGiUXLoVOajtlku42rfBn05/wA0tshz4MYEb8mePGs1w3b8qC0jSrGkAlIkSCO96ir+xxlpQdBCgJEmGkhil88wByrZYnAHHljPpj4YEMMjkMnZzy+lKFCWLO319qWH8ok4bruwfn5SG9b7u3Xx98CksaNLIIAaGEvLMAXjkRXWLCAsnSnmADLuC5IHdICMNP4jnNHcwGmBg9A5chsH23puykpU6pBU/wA5ZIiSSU6pAfBBS/e7rNjtdi32KeGcx+GkBSi2l+6VIUUka/lBSMDdfMUnGWysAOkGCTLqIJADZggqDmHagCFakupRAC8KEFWhgkAf0+iRyo7/ABOjSA6yUpJOpiQ5BJJgjugkktJOA9MTdqgGklsec6Tq0uQBqfS5JDqdTEqVLmHfkGqVwd4JTlCgdQ1OSGJfS7Sw0hyYYcxTFnhzcT3QzgENqW4BJSzFJSCXg8wCzyfDcJpC0aRyBJLswBKYBSSlP5hhRGl3bLVbBfeiKoEgz0wZJJEQxOHokrlxLvlJMMDH06U8VBvFth7F8uNhvQrKXjSHJH01ZxSqKlIHU4EOXUS3N5+/ehtpG4VB2k4LbZgnzrhcAx5B9y2BQW7wx7OMSdurz1rmmaOoUkZA35vlo8m3ol3BjSAJh1dP1bdPGo5MHqJ2DOSHifX0pLlyMyxO8l8VnE0cvXA5gRO5jodsUNssCAILHDgqEA/K8Odxu4MMihBZmd22diY5U1dvJSFKJDAOTl+Q+g8mo0vSMk0lbHVcQkTGnckgAbaiYYkx/eoPGfE9tMWwbh2MhIb+oyfKKz/aPaSrypLJB7qeX7P1qGlXgfH/ADVUfHXctnm5PLl1Asb/AGxcuOCrSCzhLh26u7eeWqALfQ+YapPB3AkylKgoEFwI1fmTqwoNB69KcWgJUPl8FAgEmcCW8mLbiqUkuiKUnLbGTwygHIgNIw6n0l8bHeu4biFJU6CpKmgpLH6j9/CpCOH1qbWHYB1Fhv8AKCAWA5Yxg072xeR+Io2tekhOoXgCtKwkBXe3GoFjB6RXNGdFpwHxICWuAI21JACDgSn8p5kOC4cBqtbF44fI5g5kHBHIv1rCquZ3O5k+b/Zqb2d2yq3B7yfPutPdlpeR486nyYFLaLMXktaka9aiwCTkBiGDPAODIyI9WDR7tlIWki7qBU5i6kpbSQFBae8FOwO2gg97S8dFwEJkEN1YiPZnnnUoXOuXG5ySFCCN2d8sOQqZPhpotceW0xq3dU4PezI1FzH/APRg+ZTt4U8rjJCiFAoTqdKjqAfUoKLjkDB5NIqBdWvUGBCdw4TqZirMbxzZ+bqpQdIXqAYBmYDSTjS5ckuZE+Eko+2A3osU3gUpAgAAZ1gBlCWUwjWAyjq1kFg7P8MSArvQ6jh2JWWJVlTpAKYjVPzVWLWSmFLkpAliyizJdHiWAJM86PsviiUOvUdTKcmNJDAJblL8izYrq0de6ZYXLHd3ls+nPO9BcsM75fkWOM9K43CJG4GX5Tgj3fehF0kiPzDn6DvNz9aB3Q9dDFy2x6HcCcPuKQBmy+GYNjZsU8Lhdyx5zvD7wPXflRWi2yXfAYuQ8tvjnmOtBYxDJvFt9/DaKBRfMBsmA/ns7+lPXG5pwfy7/sNn6dYYUgjDOQrlzZnGM0UUjGOPmGecEPl2iWql+KeIUCm0QUhkrUOeoPbxkaJA67Yqfd7TSkkOHZtgBln2Ms/8PVVx15Kllakglb+DsDjkzdYp+GNO2iTyZJxpMpnJ6k+fOutWCcA+h9ateGuEEHShtvlMu48+QPKr7g+xdbkm0CmWBBKXxq1ENg4eCILtT3koiWJNdmT/ANMoZSdsjOdsnB9DVhaUq4lriyQgDQlwU98mNUkb5B2ECK0x4RkKOggKUBqZROgBLaSLYEApEPCjhxUVNwFNsESkhtKVqghQGkgR3vyk8zGKz5TviX5D7Gs2LRISSslh87EuFSACO7JhtTDGXqfiX8P8UKSpwUpBgbAAQfTwSOtT76HCgp9IdUAnDZBIUCwRO7eNNK4TUl0LUlSZGpwyk5guxfQ0wCDMijWe1TBeJ+jO3yEqOkukFwcYkEv/ABQrPecDq0tq6Dk/3irTtXsO6liSFBRLLKgyiGdyrSoGdwHlsKYO0eyRZ7pJWSkMZQEq7pWFJIOo/MlnGxnFEmmKafsa7K7TKO4qUvGSUku7DcEmRWitcQ5Eu8u7uGzmRj6NmsgtWo4ALAQGwAHbYlpwXJO9TexuJKbgSSUhWHPyk+glvVqVlxKW0VePn4vi+jQrWDII5blsGD4/+VN3LALB0gAhWSXYzByClhzaMGnbaTz+yzS78/Wu4iyVOQHcAF4JLrBaMAKy+QTMipI9l0naOQosW0gAJAZ52aVAktOW6RR8IAXLpcTBGO6AWBJYiH5ho3C3w8AaXVhIk6sA6VaVFKXlmhmgU7wt7UN5AUxEkH5chgCwHIF5w7OIKkctmDBOIY4O5nNIEMcAB5/h+WakJQ4kTDO/I88SabuWy+GYiA2N9vA+dT2UJHa3OUwHyMfR25UNtbMzFmHJmBAHQOHjpRqU4bGQfHm2MUiHcHqCDOdo5zWGgqL8vKIxH/a1Qe1eLKEsGBZXTljd59jU/Q8+rlhHVm29qqO37J7i2JggM+x57u4mmYqcheZtR0UfEcSXJBf1GeXvUjh7xICXAT/ViJAHM+Y3d6g3EzMeb+rCrnsHsi7cGq2kv3gCBqdgHDAOJIl6vdJHlQ5SZIsHT3tSHSFNqUhgR+lgRqBOHPOJqRxF66V6kQkEpB7jc0hwgFJP9W52FangPg267rWBpBmSXgflJLCS6VAHSA5zV0Phe2ZUu4ptZHe+Vy7AEMAOTeIMvK8isrWJtHnouFgPw7gAMMhjqKg4VHeLiOohL4lWOOZwnUwKSSoMSBq0uCkiS/UsA4NbxPw7Yb5VbAgrWRBB3zjGBsAXJhcV8E2CO4VIIZmkOnB0k4+aH/NBDUPyJm/FJGJ4jj0nVpYSIYOCC+C4UxODyOaZsrDpDkNAdmZgCASYBckSGBJdiTWj7U+ClgKKf94YbBTg4wA/KJEBqprXZirZVoWq2oOPzJVvqSe8HDhy+eZFMi00KlGSJnDcSQvI0FG7npJCgYSNofaqfthelaAlI0qt2ytDkJU5JOnSXSCyCDDbhnqwtcRpWErASkNguBhioHIMCDvgmonal0C+CnSAlFsB2ILDJBDHLsXGM0yGmKydFNc4NyWBZ8kvGzkZJwdowJFceAZvad+kZdqskr7wwSwaefn9tU7sxKVXBqwkvtkCGFNbpCIq2TbXDkpAU5VGrm5YKduoPrQ8TwyiO4+NXywQnWWcqYKcgAgOe8zsQLZFtIMjc85HWOQfzFBxIIKSkMP9oRpKtSryUKDKBjSQBGTOwMa2z0paQxwfCd0glRLlOo6kmFHvJzpjYPJO+HrHBN3QCAkQGIYAA4zszkyacPdtypIWQyTpK3YqISEoSdRNvSMEOolmZneGug6gW1JUXT3XSkqOgH8PuqDEd9LhRxyraZieyuUmCHUMDI/Sp4BZzGKC6Dnwl+Tb7Md+tR1gsBsyfM/fh60GhthkdeUtU3EtscuIBltiwfLMwMxQFEvyLZPk0eE7OBXJcnbaBL8tj9ildwMERynL4bk/lWnWGAA7s2TMjDDHjHWqftLtNKWTpSsId0qIIO06W3ALCpd9KhbVDOBvmHl2eR0rP3xBMESxxhoZQiJbPrTsMFdsm8jI6pE/4b4aytVxdxClptzoSdKlJ/Me68J7pYfzXqPZnGWbif8AYUhSRACYKWlTozBOcSJLOfM/gniSOLtp/wDUCkbSSMTzKfVQr0s9k21Sq3aUTLlIdjhiA/Np3Jrc7+1HeKk437LAcvb72D08hXXfzf8Amq2xw2iEqW36VKKgObKPeTnDkdBU1Fv7+5qeyviPkjofX0iaFRG339zTd9wCQxIwHZy0Aku3ofaon4C1ZuaYxbYNtC1pKleICR0rGDxJoVzHLbyed6C7ouJKVBKxhjIZmInpybA5Cq9fYSFk67l5YOxuloIJYJCfvnU1NhKAEpAAGANsROcZ60abRnG+yk7R+HHL2TLE6VbhiBoU3zBzCncE4GcH8XcKbXEhJdJ/DtqI5FSQSMkFnEvuK9WUonBHL/NeV/8AEFR/5hdxAtiOabSH+tUYHbZB5cVFWikRxZ1DJ8HEE1YcPxxTl225M8ufvxFUxhQIDsQfFiIzjyo7FzTv449/Gq2rRDF0bTge2UqDLOJckktAwMBm3epnGdo6CkadTl2LB2LJKXU3zbnBtgB9UZDs24daZPzc9zsxUGGM1eWeJcgGCzMQARq/TyccvQbyyhxdl2OfJUWv/NyEoV3S60hWkkOgAa9JVraHcknTEaoDvBdoqIUFs6WHdcEkkgkJIcJJSGPi+xqHcusJcgBMAOO78sOQABElmO+K7h+J1uHIMmAWJLalJUQHSVS0Ekh8UMXa0Map9kW7xIActCQfmlxiEguky6oYgTXcNxOvVqASdTQorGxYFLocbgqeRmlupJAA1JgCBB1Ah2xq0qIBIJctJAA7gOH1KKbTB+8BrSzBIgEmXABZ2ktQ0uI1OVhIlnho8AA2/uwoUrgZOIcdRluU1yVOckRzxAyw82rrOGDl2O0Rhm6iXpI9Ij39SkkajjOPMMByERL1T8Qg6WJMAtjfycx4+NaLZTvgyDAPLDVWcdwgCnA3LAHkf1EZZ/uQ3HPdCM2Oyu4PhbgOtL60rRo5BRKSnm7EJj+a9N47jrtgLUdCwFtpa4kgKeVEBSEhLF5GzfMGy3wnYfiAr5koe4MM76UksPylTiYJeWIG6Slss4DOI3cwlvry5VmbIm6ezsGJqL9DHBdo67du4pCkJugFJ1JWA5YC7p7yD3RJTpnJg1OsK6GI+nIfcU1pDOAHLuSNjk9X/inuGSAOj+2PdhSW03opimlsS6oOQWSkByTttJPVpqu4z4jSi8LAs3VXFKtpAOi2Hu/Ie+orYu5OlwJIGKsL1tyxAOIMyCFD3A9KRKUbATBgSJBBjDQ0xFbGSXZkoy9MaVxVzU34aWb503bakzIYpJkYYPIfengSW9d6dZ/35/f21d+9d2ElrYwkT97V5f8AFvCKX2jfSgHU4O/5LKFqPkkH1FerEZf05Y+/OsBwt3X29dP6F3xgK/6NlVt8wHBY5FU4NWyHy1fFfsxK7PmC0yMz50mnDv8A3wGetb8SdhCzcUpAe0sBRYF0FbKYt+UOCNmUKzBt7pOoHkDz3YhvOqIzUlogliaew+HTtKjtCmGD1naBzqy4aDkDxfUcidJZ8e9VllIBJGDDZOMxj7arC2ZGkk9SGJdmBy/LAzQTY7Ei4vKZGpT6VR3Yw5HukgS0tvUjgb6SFMCJwrdSiUk6hBYpwHEg71EscQBpJwC7FSgOgMhw2kNuXfanOywlKWBJTpSggEjIhRQ8HJePekqSoqadnXeGlB5GWKgANCzqDFgSQA+ZHWgtcLoUUgEiGUS4ITgFJJ7wgMBsTE07xF4BnKgnchKVO4czgQFFh1xQ8KSsAksoAFQKQkOVJSplCWCtQbPcPJzi5cA005BAcnictgCB97UCLQOl3lusPkT4bb09aIhmxzaWhvN/WnbSx3S5Y6XaQ5eJLHzFIbocMW7eA2W357aeXhRG2lTOHz0iPuaVhpIflzmGd3jzn6UabaSHeA+es+Q2elthD/ZNhNq6lST8ySkzkskvnFay0l9/vZz95rGuYKHKk46kDG5PgBEc613AXgpIInePL+Kx92HHSofVcZuZIbqeQ68+XWpDtHRvTpyd6rbl9WoqCdSAUyMgIBSqDkai8SWbkC+jtJJxqJGQEqBBgS4YHYgmGozBw3XghQnLEB8AA8ztSo+/vzqHdvqXbIFsg7OtMMQqWU+QRD5lqlBZVoKFMHdQZ3Sz6C/yn+KFGp2Pg/T7akQRThY4b/GaEJ+/GmHMUW9SgJdTDDyqASOfIb9K89+F0Ju9qcbdUDH+oWACP/2XghjEhlHGS1eicOsfiI5BQOf0kKnnKfrWB/4T8Oq4eLITqVosmShIZdxSz3lCHYHy32oxW4yoh8ivkjZP+M+KUjh1D/1ArmQ4UmfAPP8AFYocHqZSXDpDwDkJO558tvStr8ddmqSCLgSe6dDPohtQGVapAIITgQzVl+FHcT3QI3fZx3mJYk86XC4RMdSk2+iGjhDuwIeWcnqDnyqZZs7AD92w7jH0p62XLABiRg/uOk0arJaWMAg7SdmHPaucmwlGKEVbdDFmKS+8O7gMUqPiQB6UXZVtTJSChjlUBOZPdTgOZDmQ9LctFSdLJDlLuQBLux2M5yNmLGk4DgyAXAc6X3OJKsM7pjA0kRTI9AtvkLesAAKX3RDFwmdJMTySot1ouEua1dxnOgqkGCICgpyltZg707cC1gpBT8rHJKu6XYggpSQdmfoHB7hkLRpSdLaUADvFikJwsmUu8FwI06dgtcOw/wC3QdsEdGbA3ZttnmiJLOJLp3MHvY2IaikmSMPOpoAcycFh0cnND+IXAAGU7Enc83z9BSexqASCBDY6uCxAfmHI8N3eiKVHBBzIfJzIO7cqi37ksJgCM4hiIH35v6lqw1t8xrVtz7v1NdTGwg5dBaDqSRqPI9AQwBLb/vV9wHFIZYSoFIBWSHIT+tiNwSOve5Cs+OETuCqJKjq8mMTOK78fWgWrAd0hC1B9IT3SvvLMkq0lgYGGzW8LGvHxW2OJ4m9fvKZS0oYjuoKgkF0pATh2zyJJ2ibxnZSjYCCu5q1KJSQrUQQmDHe0hJPLvHer3s7s1NpDNJ+cs4UX3HQFtskBt4HG9pXkrITYdEiQXJBGwhq5yd6J+CS+xmLqL3DkKRcWTgvqxkEEiQfA1ovh/tv8Y6T3FnHJRlSnDlizTD5q4FsXEEKEKEg9R7mXf+aznavYa7JFy2SQmQR3dLEyAJEEggZ2OaLkpaYLi4PXRruHvlp8/wDO+RRlc8v7VVdkduIvBipKbmChxkDZ8jcM+8B6tDbI6Yd4Z/KhpoapJkHtnifw7F+4Cyk2rmnDhShoQz/1KHpTP/Crs4WkXA3eVbsrVz03nXZBcfoSWbmTu1QPiz/cTa4VJ0niLgCzBKLaVIBISHJWSQyWc6A1a7sPhitfEsk2raryQlGFhFq1btoSoudKdAYj5gSoFmNV4/rA87O+WT/Ck+O7gWbdtDEpdSyNoUhIBaVHUvySXrBcPwakhTJSohS2dgQ4TgEaeew8a2vF3RduLuBtKidA2FpPcttsxSkKj9VVnE8N31JB/wCozN0+cseSRjrSVLbK1hqCZU8JoVggEyxAEDpOwyNWNqfHDSA8mGYk+3zHdulWf/LUFIBHkwYcwzQzkRQHsdi6FOD+VTkbGC/dxnmTih0zpYZIh2OHAPTEP+4AeCPNqfQhjnI2fmYxiMeFOi2I/EGg7ai6VNAZYjOymp63wpCgDyzLw2+4b0pkRMtGfTfDAkEuAQAl/wApZ4idIpNZJP5RBDMVEuPlHykllZfFAq0YACflDMP7sBR27BJ0pYqeXYpSA2diSxifKgSXY6Kb0gVC2GJBJIYSoqMD5euOXzVyODUS5CkgsWClPzBVLPOKm8L2SkDJJMEmSR47bwIqQOGH3/mhcq6LMfj/AJINrswjC1h2f5D4FyPYzR3OGLObqwBudADZmG9Y6ip34cNO2/q4fNR1cMFsFJSoCe8AQ+8H7mh5P2VrCktdme4/tGwk/mvqGSVHRDQNUqgGW3oVfFNxiEospGGCVKAeAJV0G1W3F9iWlltOkq/MhkkaXLhPykCBAGTUbgPhRCVE3SLg2A7rj+r8zNDJI8Q1UqeOtnmZcPlctPX6NR2F8UW7ttWohC0BJWgly7EH8NzKWAIDu5YhmNP/AP5dZCgNUPlxBiWGzTG1W6eyH7FVaQlKfxLCroSO6HUfxEkNvpYAkwTMGvGlp7zkIbOwcAu0F3LxPhBrnhi9oi/6JwdM9e4LtO3cEERBGOQOdnaeoqUtbcx7H7+teY/Dy7n4qQhaUsnU5chgAWf/ALUnDVpOF+MULDo4biVAMkkJC2UUlgSHYnScz6VPPFJPRTHPGS+xccR2Dw9x9dpO0B0NMFkEAK8qjcX2Hw9tBXcXdRbTlrqmdjpSAPmUqAAA8+dCntXirg/2uCWh418QoW0B3khgotCmAJMwwqk+LOwuL/DF1dwX020lS0pSEptT3tFs/NbYpBUGIL6g002EG3ti8uVRVxVmw/4b9mIUV8WgJR+KU2rdtCws2kOkkXVOSLq4d2ISMTE1Paw/0Ny8gh+IuXUoMCbqzbCh1CErIy7Gc15N8Kdr3bHGWVW1FJ1oCwkkBdoF1oWNwwV7wMjScB8Wi7b4fh7gTb/AQUpL9y6tglJW5ZC0p1gTp1XHBEVTONLRHgkpTSZcJUwAAho2jGN9hUPiCdYubWy247pbWR0BIHlT926UBRL9xzpwSRkThRiKEW2ACmJAY4Yqkq8iS1eenR9DxT0h9/7/AE+/CnE3W++fPpUGwS2kqJKYJOlyPyk8yR7g0+lf39D1rLNURy5didw0+k1FTrT/ANJmd9H5S/KHSfaiulzBEP8AY5TXISwlj4/c06EiaeKzOpUbjBKhpAAUp3dhISPMzVpw9gJAAYAR549fs0nC8LpSkEQABsQCAzCMin3B5t95bzoZP0U4MXFWJq6fvSDH3jNclA6+lAvlsfD7zS2VoJBfLz44Pt1oU/zhsbUq5brz9TXLHSc/bxtvQsJDKZJP6QB5q7x9mp9aSygMlwN/mGlO3M1G4dcPspRIidI7qYwYHvUgjqRILglJBBBDESCDLjlXezHbWj1ThkBASl3CNKZaQgBDN1AavAfiHs8WFrt5/DWpOEgd1REAzpcQ2ARW2T2vxG3E8R/8r/8Akk/3qh+JeBVdBWpSlqd1FQQVctXdSCX3d9qsjmieBl8DJFOTK74Lvj8dCS4Z26qOlL5lvTpXqVy+eZEHc7+PkOrcorxjh7mhZKQAQXBeANwJkF8mWB3r0Dhe17yk6gtCtTnvWtJ2hkqYMdmw1DnXtGeLFyVUaQL8HZtsY3yKuexOGZJWfzwHmGyXEguYwxIbIOKt9qrca7aSl+9pUoK0uH06ktqYYcNWq4X4w4cjvBdrSBCrZI3DA2iobZhqzCqdsPPCaVUYbtP4UFjtNSbdvUi5ZuXbFt0hOooUj8MqUUgC2rW2qAkpdqydr4cvlPygho/3Le6RJZREgCK33bPa6OIv3loUlSdA4ayUu5TcBXfuCA0fjImT+KnDTFh9h5ddthgCm5c/HoV4vg/Irnor+yDeYW76YDFC9aVwlu6vSXgk6VGQ5BMg1bA9Sx/t1xNRLfzK5JATz6qj09KlAev+KjnLk7PXxQ4KgElpf3f9/H1NET9+XWuCTB+8VyQ339xQrsKwAsfsfrS/iv4e/nS2hkn9R/aiSJxtktl/v0psXsVLor7bw7be/wB5pwnx9PbHShaBO0zs0zyrkCOpAJ89qwqWkgm8H2+2503bDl/IRsPv3FLfWQkt4DodqDUEoLP3YHs3Q8+lCHYSSdROAO6A0FmKjIfLDypvibjJUWOC3mAB7t706lLQIbnMjM+JPWh3Dff3zrKCS0R7HGJCQHwAIfbwFODjE8/Y/wAUU/fs00oD/wCf71urOppCJ41LEah9PuKNN5OxEdaQn9+VKUJJA0p54H712gHyRV9pdiJV3kdSoQYYSHyGGOtNcBx5td1bkFed0vDtkPnJq3VwachLHchx/wCJg0v+mBEktyICh5BQLDoOVM5pqmSS8epc4aYqOPtsDqzgMXfwx5nlTf8AqjdhIIThSjjdwPbu5nIo7fC6PyoUM/KEnflHKjVfYgFKgObOGB30yKy0uhlSl/Jjlq2EJ0pwHM7ks5OxMUQz0E58I+tMW7ySzKSS2If9i9LxF7SFNGQJGVMI58/KgfexypLQfBr7gJ/MSrrnA5sB70+lf87/AMczTKUsGGIHkIHtRavv1eh9mcQyuQ0yPv7FKpUf2PsN6jLXgyJDnxxRqX9/eJrl2A49j3Crgn+pXPnzp0ekcjs9ROCMGB86vDO9TEL6jAn6P5GmWKaIN9PdHVh5M59hSt7eflTZWdSBsEP6lvoDPWiWqfp7HFcOgBcWXA5B/WG+vpTbuoAAkDvHbLgDqWBPlRIU5fr/APUfQ+tLYDuf1EmfQewrmGgmagbEUale/wDD02p2fzoBqFB++fhSjw+vuaFE+3vRDw5jeu9hNhsw8+T+1CMk+AbpkyBzNcFY++s0tox4z6k/xWsBjkNLw1dpb9qGT+/1pXrjBQOkDrShPM+/q1Ck/R/SlwK5GMavcOlQkP1MdNujVH/0rEMtWkFykuREhuX+amEv7+0zQBXsHrpMxRTOK65Fx3P3mlUnw9+T0ISX/wA8xQI2TBv3CAJgFOeRUAfr7UYU8eFBeQ6fNPsRP7Udsb8o92oqpi3uw+C/Pz1rf2OP3qUD9+f9qj8HaY3H3WT6gPNSgHG2WxRrsU+j/9k="/>
          <p:cNvSpPr>
            <a:spLocks noChangeAspect="1" noChangeArrowheads="1"/>
          </p:cNvSpPr>
          <p:nvPr/>
        </p:nvSpPr>
        <p:spPr bwMode="auto">
          <a:xfrm>
            <a:off x="63500" y="-950913"/>
            <a:ext cx="1676400" cy="1962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QUExQWFRUWGRwXGBcYGBoYFxcWGBgXGBocFxcYHCYeGBsjGhgUHy8gIycpLCwsGB8xNTAqNSYrLCkBCQoKDgwOGg8PGiwkHyQsLCwsLCwsLCwsLCwsLCwsLCwsLCwsLCwsLCwsLCwsLCwsLCwsLCwsLCwsLCwsLCwsLP/AABEIALcBEwMBIgACEQEDEQH/xAAbAAACAwEBAQAAAAAAAAAAAAADBAACBQEGB//EADkQAAEDAgMFCAEEAgEEAwEAAAEAAhEDITFBUQQSYXHwBSKBkaGxwdHhBhMy8UJSYhQjcoIkM5IV/8QAGQEAAwEBAQAAAAAAAAAAAAAAAQIDAAQF/8QAJhEAAgICAwABBAIDAAAAAAAAAAECESExAxJBUQQTIjJxkRRCYf/aAAwDAQACEQMRAD8A+HFdAuoW3RNnb3gjRhl0E6xc+1lcboFt+wxOqsyj3jukBzQIBz1XCZJmpfTL6KVGZXazDQNevdJSnu0Rh4/CTaFSCwZ7NTsenbx9lr7qS7MswLQC5p/sy0dHGhd2qQ2WgSOpCKwLb7B7BNZ2847rBnrym3ip9uuTOHfBjUWuA74MnX7RiOoXte0+2th2bu7gqPgi0O0/kTbTLVeef+qNieYNAsM5HXDAC+GMJLlLNDpRjizFLVWqLIu3dq096AwgA3vJjIi2Zy9UmNs3phpEzE6TEp1Fitoy4guGQJGA5+yhgTr1ijbRsx3t+ZBAw5QZHghNNzbFd0co5XjBt0O9son/AFI8pj2CTpEERvkWvAkxwKe7NaP2I0kdeaztlAY3+QBBi4m3DXNRXv8AI78CVaMDEU2jxJ5kp7YGE0nNN4JHMGCfdLMpvMu3bnAuz8Mgneyw6X74E2mM8kJaCkYpJA4zfgr7LUcHA49X+UXarudzI9fyu7MROFgLeXsunwkOU2gSCccB72RqQiBc2n1H2EKtXG6RBn4kQi0qZ3YOME8zEX9VPwKKV33gfjNA3zO6NDgBeCOvJMP/AMuMdeUlLMHetk1x5wI90Bkdo1IOls0zs2vidZt1dI0pgk9YfY807SsTcAA3PE39h85rBDUruGuemJTFRlxGJF+UH4+UrQqyJiJsOPdEekHx4pqjM6iSMOQAnifRYwSk368o+/VEaBJn+szyxC7TAw8fn49Fbcth654IgCbumYx1OflA8irtZOBzyzVKbZe1uoz1TG4QTGseWfWqxigA0B4qK7qkEjTiosY+PPF0XZP5jrJDqOkkq+xnvhDwKG6n8j3d4Wwx9EQsdF2sAF4GI4oVRwDv5FsgQRgo7dg91x/5ZpfgITtFv8TGvwk3X+07XdvUw6MIPwVnQqQ0CWzb7JqDcjQx8rUpOXnOyqsOg54cwvSUSAJNlzciploZRo9mbMy9SqT+2zED+Tjk1s5nX8JbtntutVFt6lSwDGYWw3gMbLP2janvgRFLKDab3PGEYkCnBdYm4mcMxaxx43SKNZYXnAnTG8JeJGuB9bGQnquwBpEtBDv4EX7sT45pZzmmZc9x4QTbifEeCJtG0ftuEPLpwFxjeYm8DkmbfhkkB2mkXuAcDLcrQB9JqlsrrhoaczLjJtIFrQEZ21gFofDgRF5O67/U6AyCDlKLRqMaSGk5RN7cwPfBZN0ZpWZn7TWkghwItgfv0wQ2Ug4m8DASMZ4Yj8LRq0y4ySRczgR638+CpXpRZ0k46R+VRSEcb2ObGzdp3tj6ZrN2euSLbj4JMH/E8IR9o28ftOAdfdga3skqlJjQG1AQQJDhmMVordiN0dq1pJLzJ0GXRWt2Nunegk2zyGXyshleD/22SMzy0Wv2I4EPIEXAiMwL8sU08RBHLMnaT33f+S7QabDHL1lcrZmf8iZRqTw1wOMHqQreEx11QgFsExj9e6vTdJkEmdcRYx4fSGKokuE3ym3l1iuUi6xiJN+FkgTrsYOg52/A9VQkA+nIFsY/+3WRNrbY6iPOb+yV3ThoLX4j7QGQSnSs7wjHM38bI7bg2g6REkg4+AVdnJz0w/8A0RwtA9VfMWtNxqIg4+I8FglH1oJOjptgWndPhG7ELS2ClLHH14/ce6zK8ODok39AM/TyT2w1yxgZEk34nH4WMO0CCfATrJ3SI0/lkjAE79h3bnne3HAeapTbdsf5AuBmADkTpYeiLQpyMY3h3v8A2IAnnGPLG6ICtF4s7MGRrlcjxPkmiYOl4/HWiXA3THEAalud+ceSZJDoDREQPbNCw0dfsg9sxouIjmwY691EMho+N1yA4wZCrTdcHiFV7YxxXAmSwA0q1iMNL4Kj5m/eOgsAiE7zJxtJ4kYqlNpIhrN2c+HBTCMbOJBaRbzseis+qwtJm/X0m9neAbA8Tl1Puu9oUP8AIeKZOmbwQaZwstIVd8AOJPK0pFg3cRfyTO/AGZ4ceS03YYmhQd3SGjlNojjjgRdc2fZ96DvvJkWaJA0E5nkhUSJmSHC1syeVj46olTuCN0E4Ta2pPE3CkOjSltMXyItkDMmTyySFLai4udYi5LiMT5ToAOS2v09+l/3IfVEt/wAQc5zuvWP/AEo0w1rNwawB5D5UZcsYui0eKTVnzOrs74NzfXDO/HHyATFHYKrWhwG9u4kZAjLqMV9UZ+jqIbu7szj3rfjHmpQ/TgpCGgOBtJIw45EJf8hfA32D5Zs3aga7ccBfAnDx5a8U9tNcAxImL54zFvkJn9Wfp0UyHstOsGDfXEYcl5qvWtLhBdc42/8AGOMldEWpK0c8k4umMvfvEX8Ncfa9+CZp1XEWAe3jiFlU9pl7SLkiOZkzPiQtBzADIDgdWzBVSTCxUce7utAyxJ81r7I/dpbzokS4+gFvBY1DZmuBIc4O4rV2vuUmgYkATjYZlK1eDJ+mU5sjlAjhmrOaAZNlN2Y661RBSJxwt15LoEHKIb/HSDPOMOSHSfMXm99CuVqA7pPESNPpVebDdwFpGEpQDFTKc59CgPF+vRNFoMAnUeqE9twIwAjwAH2UjHRSiTJEXkEThIJsec+6PTdMHkTqHYH2F+IQC28+MDkYTFCrZp42B4NAvyusMVqMg8wcfT0Kc2dusSAQZ1PxYC2pQT3yAMSRHNwbbSJEJ9je8RaJkHAR/SDdGSsYo07sEi0zOe6HGOUkXzkK9JoJ7xiQTwniNIPmPFAouPAiCzI4kHE3y+0RrDOJIwt4IJthqg9FoMlzgNJMzhj6+StS2i8TadLWvmkxawa7Mnx544praaBH+RGGYx1x4rAOHbTlHkoqtPA56a8lFjWz5NWZhqRfmqgItXJwzkQckMNVI6FY32bUgkeKuacEhznAYjQjRK0bG2K1oDgCMR0QkkqYyyLfuAj/AFYLC1zriu7PtQI3b8DrzU2hzXWNyMtCpT2UNu6Yi9w2RlEgoPWQos2kXOBI3vK/WqIWhlpjji0HQTjlfBVLJEzPLE8xouU6jW3MHHnPJKMSrVEFxN8JHndTsrZv3qrQZMukzn1dLurB0ZxFpOVvZbn6VoxXkCYB9cOf5QliLYY5kke7qbd+xuhrQ427oN4w+CtPs79YUHuDXE03/wCrxY+Ish7PuTLt1trkwCfPBJ9qO2VxALqe9kbH1Xmqvg9Cmesa6Yuwzad2w53WP292+ygN09+ocGt9J0C72XslR1MS8/8AHdwELz2x12CtVdXd3g7dGMkC5wkxELKKCzO22vWqsmowROWhj1Xk9qpDEw4RfrLnwXvdu7bpVB/2weHdIBjS3uvC7dQnfaDBBOuptxxErt4HaqqOTmWnszWbPuvbcXIIxkiRZalBkwBU3eHXMLNdhhETJxuPRPsMNv3gbcQumjkZpbHQJMPxbeRpl7z4KvadQlwAwHHz9oV6Dyxkk346xb0SjHEm/XUlaKzZnosxlxkr/uEHKJt6/lRjJN80Jwym4ta+aqIOVRvtpnTIznj1wUp7P3obZp9LTHBc2ejDROdk5szQwa6eM59YqcpUsBStg30SDe0m3v1yQ67bjw+fpaO0sP7bZEw4FI1HWb49daoJ2hmqZVlMWkZ+l/v0RKcQM4v56Hl7KjM+tURhy6xMImCtYHRbC5HIYeh8k8DrcgSSLkWHmcMdCktmfBwtB/PXNM06d/bW9jzzWYUGa4kGMDlxgA9cExshgy4T1/VkrRdb3+UxTfY21HlmgZhWtls2nDCwIfgRyhOUSDTExiMbkW3SRqYk45cUtQcSBFxm3l7G580agGkAOeWxItBiRpcRJGv1mAGGHXj5+KiCa4b3Zw6ysFEDUfLK9OYA8usVP+m3T3iBwxPpguseAbSJGq61t+SZWHBeoCMgCcAPTkrv2g7wgQYvYQeXoub5A91ak/dvbis1RjoqAGcXSL4RrZcq7QXCSZ+PBUqOnmgkwb4cEgRkViGxMTqL5YeSS2iriDCtUrYYWm2iE0A5XRRhrsrZ99wE4kBe62CgyltIAtYTlfH4PmvJfpVn/wAhrYxIjgRcLf2thp7Q3KADP+xve/GfJQ5cujp4aUb/AOnvHdisfBcwFsRheerpfbewGPqNJl1Td3IADRuxFxrc3T/ZG3y2dRcdeKfO1tt7/C4raO3qmN7BsTaLWNbcAAZ3tc3OMyvMP2Gn/wBXWBEl4ytY/wAh4wtKh+owN51QlrA7daIxGZwk3lZnbfaDX7RTfs4Lnbs8CM5OAtPosjda2cPYVNgApscN2bH/AB81877eG5WfFriJwBtPncf2vqY7S32Tha4Pkb6r5d+pnCptDpGHVrq/099nZH6lJQRm0KIO8CT/ALQdRAPjdFpGDLTEG6DSpEOxth5iIRy6LE+BXoRPNY1V2kvgRh1JVBTJiVzZjpnb+iuNGc55YflFYwbYcGw90KmfFRxvIOHWCZdTEnC2eRn4Rs3Ua2bvN3YOudjfzunhT3WE4xAvxMXCTpPkd3ukYSLFGoVSARiDl5eWa5pttlYpIf2Oo4RNwQQdBqPxxWX2oA18emUkYDxt4LTpthoExxgExJSu1bG1ws4g34z1bzQjJJ2ZxbQi18Y6+0q83bpM+GJ+Uarse6AY32yZj/HS/wB25ILKggkTYGLD8WiZVk0xOoxT/wARwGeZub8z7rQp0+8bHCcRiJxjSMEm+njaItPpZWD3ZnQTe2V9bQszUHpuibHq5+0xh15pSnTO8BNsT15om8SzetN5GnK+nssAd2KrE3yuNcUw87omAeM8Jyy/CQoyREfUX9Pym3bMDY9Tun2lEBT9neuMDwP0ol3Umzh6BRCgnzBl4RKIjNQs3gBCY2bZNbcPtFySyx48blhFQw6IlLZrym2bLGCuygRM45c1CXLejthwQireWZ1WmRniNMJSlQzkndsM+CHSZr1ZOmcTWRX/AKeBgr7NQvhbinRTlEbSw66KDkFRQGmXU6rSMQZHxy/C29r7Z/eex27GWNjc/lY+0gjdKap4SOgUGk8jJuOD33YgiGzYjPlkntu2kMpuJNtZv/a8/wBj9pSxuEtxETYdBaG0dmivBc9xEzuizR16LhkqeT0Iyxgyq36rOAwj/EGdInzuqUv1G5snedjHgLCeYW8OxW02lzWkECZbjb38Urs1IPmATGMkRfWAL/SdTjWETcG3mWSmw9tisx2AfecptivI9sUAXE4GfOI9YXpO0ezmMG/g7/ivPVmuc106k/34SrcTW0R5rpJmduAZmFY1ZEEE8fdd/YuutC6Dmo7QJGVkZrufWqlOiNfVHIGsxPXumUgNFaQGGufG3omnuBBFuXp7oLdnMW5wrAQLibfCbDF0G2WlLhz69QFpspAGSJFugsrZtqio2wOGMax6LVqCbn7Noj4UOTZSOggYcBIOQODhpfPrRDc8gA7okESDz0UpVYEYjz89PRWewWkXOdrC1+OfokVLYw+D3HP4E48sfMrzJa6Dug944XEgNbB5xZb9R7A0975vA01uuu2pkCSIvAGIMYgcsk6deC1Zmsa8boIseZBuZ43j1V98kwcCfMiT9KztoLuQm2WgnwlSmO8DvRb588iqoTAxSqQCXYGQdWkZ8R1zLRgb7Th/IZ8DB0i/mlmVbGMZPrxVqVUxFsZEZA4jxueEogGmwMLR6dQj0z8Rrh7yQkxVJ45530EdZIzHGBeNbcSfaFgBqdGRifX6XUMVotdRE1s+fhgacLFOUdmzXXUd4JzZj3cpwPJee5M9rrSwLRBPBcc65V+0JbcYFCpjPVFCNWJ7cMHWvlnZUZSi7vBaDqM3OUlJ1bqyZwyVMD+8d7ARlwRG8Tb2lWpsEknl6Zc1VoiywArGywgx1mmNjaH0gDYi1kLZqczobeKP2awb5ac49vtHwxXYqrmEEHwHzyW/sPbcGeOHPIeKwNooOa44hF2Fkvi2uXD1SNKQVJxPbUv1EXjDC3xB9VV20BgcRF7/AHzWUykAwYAW8JaTfjMITdr3pEjPKbkN6lS+2in3WL9pdoFwMjD2/v4S+wUt5hGeI0000913baMPdBBtneZg/aP2SLEcPwrpJLBKTbeTJrUi0mMOKF+0DgtLaaR3dd0+mEeH0lQxN2FoFSgWzRQ0G+GtvYKPpDrqygpiMlkwtItTqwU9/wBHvNkGB93Hos4Yx7YrSpOmm6CLRz1HtHKE1gik3TEXbE9lRpIwKd2txG6d4Z264Qn9nqbzL3OE6pfaqN7jkcfFIpW8nRycGPxEKe1u5gH+75Jin2pDiMJte+Gcfn8quoQ6/gu/tX4adclXqmcdtM0KlYAmGx455IjqwIFhrF/lJmr3gDbD0EWVpIe3ORBnOJxPWC1BGP3b8Y6w5qgqScR6cY+PVRwxjTq3gqvbN0RQjTGvl4aI+8JFzE6H64DzSgJmB7q7nnTryWCNB3G+Hrmjb1hHh9JIXOJ8z7I1N2BB5g+MfCIocPI18j8FRcO08uvBRY2DzrTbBGawGZ0+bT6JVhsmdmrSCLGconwhec8HtvReqzep3v8AH4SNIY8ExSqbtSP8SgbczdNtevRFfAiycZjHA9eyU2pkXRqFTvDig7XiAqxZycsakVpi2EeC7bPFX/bEIJZr1yTkqHNndayJs8CoCeSW2bu55pmo2YKxjW2/Zi7dPV/yVjMrFsERbnr+F6Psyq2q0A3gQQsjtXZt1xOQw8TP2li6dBkrQ0yuTTJN/wCOWBg/SXo7UWulti0g/B+PJCpVbBsxfTiftCNWTHXV01C2ObdUaS69iAQeZ+hgjdj2ac7flI7UbAcBHHH7T/Zjg2mfRaqRts4DvB0i9/DNIkGeWXBaopgFwzIE84ssysN0n76CCGo44aLjqQg6/wBdQp++DMeXFXBsPDwwlMmBoXpUr8fynKb90EZH3slqpzCuzvAiMjBGoBP1ZNtGiqkhwO7uNgU9TfIEQb55H3AWO2E1stbd5ZrnumetKPZDbqYcLi3lBSFanum99CtBz5AAgk4cvhSq0EEaZcFaEzh5eHtlGc85/wBeSI9/eblA6lWq0LAjDDj4pdx7wysqnG006Y0XTHIde6qTwjj4IdR3l15Lrakx7526JRFou52YPhj1gruM8c/RA3wTHFWYYRFZelUiTJt9TgfBNOqd7xjDT2SoAnODMHEcj4dXRm5XWMX/AHdMOBhRKkHXryUWBkwmuvGSPRJaZ4pBm0gnimhXyXntHuqmPbSzebIxx+xzwStGpvCDc8VajtEZ8kuTD518tUV8CtU7OU2GVRwLnQTdOll5QCy6eLIc8dMA6qSNOHJcFZdfSkz5pci9jKojkYwHybLQY4Qs/cjDHNHYcOawR7Ynupv3hcYkajOBqtvb6IqM3m3GfusDZ6hkcD6H+5WxSqGncXaf5N0yslYTCa+OQPnYqhqHI854hMV6YDnAfxMxpwQ9maJIIxGuhCexKKAzF8Fsdm94tbpc8zhflfyWeykBdaLBuNgfzeYHMxnyQbGishC475Jwd/HiB17rM7SdDiDHPrzW32ns24ynnFj5YrC7XB3icQYIjkEqCU2eOXVkUOHDA+aQpujCeeY9USCc5TgGnuHpyKLsZHWvXukm1CmtmeAeOftKKAwjmQ4qznAodV9/BEayVJnq8cuyRfZ6kHgnKbwcvjDkk9wSmW1reCUNIabQAuSI0vwzXBs7PicPZB/ct9qm+M7nrNFNkpcaZerQbNgTyslq9EtONvW+vomDtcCwQ3Vt6xHXQVos5uTjVWkLh+SgqY4kIVdhnBDY+FY8+hwOw9/yVZlRLMq3yVybSQsYM4cfUKIbanNcWAeZZst5JvwCbDDkfNd3fNXpgn+IniuBybPfSjFAX1e6ZHeCFU2g/wCQjQrSds4aAXXdFgM0rUpk/wAo+vyjGSJz1Z1m0gtk2+SqfvHeiJtJjJCqsO7AjXwwRaDDu43OOfqqUkcM+RyZWhtWM2PH7XKlOETaKTGty8fr0QtlDnYAkZWRr1E78ZanU1V9mrd5EOyECd0oIbmsmg00Nz6rX7JqO3DN2jPQ589Z4rGa63K61Owq8OI4z59BZ6Cg+3bFJloyw65ld2PYGBjyTYAkn/XA9c1pOpAXaOMaclnvpCu802TuiN8+Xd85UrH/AIFtjob7HHCx3ZsYF59E72TSD6m+YhstbpvYE/Hiq7fJcKNEd4iXf8W/FtVt7LsQpta2AIF+Op9014FYt2mzu3yPnkvN9o/x6xiMl6btY9xeX7Qf3UYgM5tRXBxzS4ffijtqeapQhYhdbW6wVGv1mLKwZfNFYNsceZaOXXumWGACl4kD2TYpSBgpTPR4H+JQuv1p/SM0C0XSu5LuSbYxLJ4LxyyHTJWFNVBErprhvFLk3ZHXU12ns85qb5JwxVgXnQIpsRtMK3ZLGwPRwSdTsrEtnDyTP7LszpPOEzsxLW4zwPUqqm0csuKMvDANIg318lKogJ7aKJkzgc8vHr4SFcECNbK8XZxckOrC02mAok6e1ECImOSiJIrQpb0kzGEYSpUr7pAZ4jIcUqdsLhuiwVGODRf+1wdfk9q7yHtM5noqjqlp1wQS854lEL+7ANhqnUaI88/9SgBJsPD61Wz2L2MKtTcyHeOpmRHBZVB0OnTRb36MqTXqunID5+UZYVnLFZPS7P8ApOjhuDxErSp9hUwB3R5KzHHW/NNUyYXK5MukjPrdisNi0Feb7Y/TbQ6GwJwXti8xMEjgvKdu1murACQY1m6MbsfezzO19i1KYkiRw+Ql9l2jdqNORsvUbJ2kHEsqWPHAry/b2zhlTu4YxoDb3XRxy7YZDkh1yjbPaLqzv26Qx/k7/Xkmdu2luyUd1t8mgzLnZkjPieEJHsrbGUaMngbXJOQlM9lbMazhWqjC7G5C2nD3ulkv6CsD3YHZpps333qv7zpxAxjrgMlqfuTkuioIQnmJ5Kd5s3gr2nTmm7QRHG68htboBkiV7LbgTSeOErxu2DFdESZm78HWUUkGCAVzdx1yCsaZbBmZGCohAlHjrr7q9N4Bz+PVCcd04HjwxVGXxPFGjXk1jVH7Yw4D3RhVw4fSyGuMmcrdeKaqVIjriptHdwv8RnZqsu+UerWi2aS2arB9Ud9wXkYiBzwlTksnSnigwoFrZIMnoQi0KQsTjkfickJtYimwEgwIujUihkHgY5KOrdFVYwuwOoVK9MsuRvQMOCZKyM+WMNjAcDH2q1qBxAONrH30WbX2zIWtN9OfmgUdtIJEY+eGSpGDRzy+oT8NF20AgSCDhlpfAxra2SRr2EY5Z4eSOawcLHlJi418x5pN7nEXAzww6wVYkXNPYgQ7U+qiLAN1E1k/tsRBgKjnyJOWCii5YnqS2KivmiB8R5rqitR57duw9YFrWu8OvRa36T24scSc8fGyiilL9Qx/Y9h//VAtn5hHpdqWUUXNR1UHo9p2P5WH245rntLT3o4gBdUQSyMhU0G1aejhbkfpeT7Sc4VC15ki046riivxftRHm0O9jbJ+65pce6MtTpyXtdlba2Siibk2SSpDjfUKhdioopUOsgds/wDrd/4rxm1NJMYqKKsSYKkRj0CubQ2Y8o4qKKgrBAWPCegqsdEAYjA8FFE9CJldndfxTD9okcva+qiiSWzt4v0/sZ2bvOjDl4LQ21kUg3iL8/qyiilN5OiOjj6f8RoI5nNELtM11RIkHs1FsLs5dfcvwOB5+iJtDyWQ4A67uvioornmN2zCr1cQfe48Vf8AYkYxEYDKNLZXxXVE8RGSns5BBEHQyfULr37tjF+vg+a4oqIRipA1HkV1RRBhTZ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hQSERQUExQWFRUWGRwXGBcYGBoYFxcWGBgXGBocFxcYHCYeGBsjGhgUHy8gIycpLCwsGB8xNTAqNSYrLCkBCQoKDgwOGg8PGiwkHyQsLCwsLCwsLCwsLCwsLCwsLCwsLCwsLCwsLCwsLCwsLCwsLCwsLCwsLCwsLCwsLCwsLP/AABEIALcBEwMBIgACEQEDEQH/xAAbAAACAwEBAQAAAAAAAAAAAAADBAACBQEGB//EADkQAAEDAgMFCAEEAgEEAwEAAAEAAhEDITFBUQQSYXHwBSKBkaGxwdHhBhMy8UJSYhQjcoIkM5IV/8QAGQEAAwEBAQAAAAAAAAAAAAAAAQIDAAQF/8QAJhEAAgICAwABBAIDAAAAAAAAAAECESExAxJBUQQTIjJxkRRCYf/aAAwDAQACEQMRAD8A+HFdAuoW3RNnb3gjRhl0E6xc+1lcboFt+wxOqsyj3jukBzQIBz1XCZJmpfTL6KVGZXazDQNevdJSnu0Rh4/CTaFSCwZ7NTsenbx9lr7qS7MswLQC5p/sy0dHGhd2qQ2WgSOpCKwLb7B7BNZ2847rBnrym3ip9uuTOHfBjUWuA74MnX7RiOoXte0+2th2bu7gqPgi0O0/kTbTLVeef+qNieYNAsM5HXDAC+GMJLlLNDpRjizFLVWqLIu3dq096AwgA3vJjIi2Zy9UmNs3phpEzE6TEp1Fitoy4guGQJGA5+yhgTr1ijbRsx3t+ZBAw5QZHghNNzbFd0co5XjBt0O9son/AFI8pj2CTpEERvkWvAkxwKe7NaP2I0kdeaztlAY3+QBBi4m3DXNRXv8AI78CVaMDEU2jxJ5kp7YGE0nNN4JHMGCfdLMpvMu3bnAuz8Mgneyw6X74E2mM8kJaCkYpJA4zfgr7LUcHA49X+UXarudzI9fyu7MROFgLeXsunwkOU2gSCccB72RqQiBc2n1H2EKtXG6RBn4kQi0qZ3YOME8zEX9VPwKKV33gfjNA3zO6NDgBeCOvJMP/AMuMdeUlLMHetk1x5wI90Bkdo1IOls0zs2vidZt1dI0pgk9YfY807SsTcAA3PE39h85rBDUruGuemJTFRlxGJF+UH4+UrQqyJiJsOPdEekHx4pqjM6iSMOQAnifRYwSk368o+/VEaBJn+szyxC7TAw8fn49Fbcth654IgCbumYx1OflA8irtZOBzyzVKbZe1uoz1TG4QTGseWfWqxigA0B4qK7qkEjTiosY+PPF0XZP5jrJDqOkkq+xnvhDwKG6n8j3d4Wwx9EQsdF2sAF4GI4oVRwDv5FsgQRgo7dg91x/5ZpfgITtFv8TGvwk3X+07XdvUw6MIPwVnQqQ0CWzb7JqDcjQx8rUpOXnOyqsOg54cwvSUSAJNlzciploZRo9mbMy9SqT+2zED+Tjk1s5nX8JbtntutVFt6lSwDGYWw3gMbLP2janvgRFLKDab3PGEYkCnBdYm4mcMxaxx43SKNZYXnAnTG8JeJGuB9bGQnquwBpEtBDv4EX7sT45pZzmmZc9x4QTbifEeCJtG0ftuEPLpwFxjeYm8DkmbfhkkB2mkXuAcDLcrQB9JqlsrrhoaczLjJtIFrQEZ21gFofDgRF5O67/U6AyCDlKLRqMaSGk5RN7cwPfBZN0ZpWZn7TWkghwItgfv0wQ2Ug4m8DASMZ4Yj8LRq0y4ySRczgR638+CpXpRZ0k46R+VRSEcb2ObGzdp3tj6ZrN2euSLbj4JMH/E8IR9o28ftOAdfdga3skqlJjQG1AQQJDhmMVordiN0dq1pJLzJ0GXRWt2Nunegk2zyGXyshleD/22SMzy0Wv2I4EPIEXAiMwL8sU08RBHLMnaT33f+S7QabDHL1lcrZmf8iZRqTw1wOMHqQreEx11QgFsExj9e6vTdJkEmdcRYx4fSGKokuE3ym3l1iuUi6xiJN+FkgTrsYOg52/A9VQkA+nIFsY/+3WRNrbY6iPOb+yV3ThoLX4j7QGQSnSs7wjHM38bI7bg2g6REkg4+AVdnJz0w/8A0RwtA9VfMWtNxqIg4+I8FglH1oJOjptgWndPhG7ELS2ClLHH14/ce6zK8ODok39AM/TyT2w1yxgZEk34nH4WMO0CCfATrJ3SI0/lkjAE79h3bnne3HAeapTbdsf5AuBmADkTpYeiLQpyMY3h3v8A2IAnnGPLG6ICtF4s7MGRrlcjxPkmiYOl4/HWiXA3THEAalud+ceSZJDoDREQPbNCw0dfsg9sxouIjmwY691EMho+N1yA4wZCrTdcHiFV7YxxXAmSwA0q1iMNL4Kj5m/eOgsAiE7zJxtJ4kYqlNpIhrN2c+HBTCMbOJBaRbzseis+qwtJm/X0m9neAbA8Tl1Puu9oUP8AIeKZOmbwQaZwstIVd8AOJPK0pFg3cRfyTO/AGZ4ceS03YYmhQd3SGjlNojjjgRdc2fZ96DvvJkWaJA0E5nkhUSJmSHC1syeVj46olTuCN0E4Ta2pPE3CkOjSltMXyItkDMmTyySFLai4udYi5LiMT5ToAOS2v09+l/3IfVEt/wAQc5zuvWP/AEo0w1rNwawB5D5UZcsYui0eKTVnzOrs74NzfXDO/HHyATFHYKrWhwG9u4kZAjLqMV9UZ+jqIbu7szj3rfjHmpQ/TgpCGgOBtJIw45EJf8hfA32D5Zs3aga7ccBfAnDx5a8U9tNcAxImL54zFvkJn9Wfp0UyHstOsGDfXEYcl5qvWtLhBdc42/8AGOMldEWpK0c8k4umMvfvEX8Ncfa9+CZp1XEWAe3jiFlU9pl7SLkiOZkzPiQtBzADIDgdWzBVSTCxUce7utAyxJ81r7I/dpbzokS4+gFvBY1DZmuBIc4O4rV2vuUmgYkATjYZlK1eDJ+mU5sjlAjhmrOaAZNlN2Y661RBSJxwt15LoEHKIb/HSDPOMOSHSfMXm99CuVqA7pPESNPpVebDdwFpGEpQDFTKc59CgPF+vRNFoMAnUeqE9twIwAjwAH2UjHRSiTJEXkEThIJsec+6PTdMHkTqHYH2F+IQC28+MDkYTFCrZp42B4NAvyusMVqMg8wcfT0Kc2dusSAQZ1PxYC2pQT3yAMSRHNwbbSJEJ9je8RaJkHAR/SDdGSsYo07sEi0zOe6HGOUkXzkK9JoJ7xiQTwniNIPmPFAouPAiCzI4kHE3y+0RrDOJIwt4IJthqg9FoMlzgNJMzhj6+StS2i8TadLWvmkxawa7Mnx544praaBH+RGGYx1x4rAOHbTlHkoqtPA56a8lFjWz5NWZhqRfmqgItXJwzkQckMNVI6FY32bUgkeKuacEhznAYjQjRK0bG2K1oDgCMR0QkkqYyyLfuAj/AFYLC1zriu7PtQI3b8DrzU2hzXWNyMtCpT2UNu6Yi9w2RlEgoPWQos2kXOBI3vK/WqIWhlpjji0HQTjlfBVLJEzPLE8xouU6jW3MHHnPJKMSrVEFxN8JHndTsrZv3qrQZMukzn1dLurB0ZxFpOVvZbn6VoxXkCYB9cOf5QliLYY5kke7qbd+xuhrQ427oN4w+CtPs79YUHuDXE03/wCrxY+Ish7PuTLt1trkwCfPBJ9qO2VxALqe9kbH1Xmqvg9Cmesa6Yuwzad2w53WP292+ygN09+ocGt9J0C72XslR1MS8/8AHdwELz2x12CtVdXd3g7dGMkC5wkxELKKCzO22vWqsmowROWhj1Xk9qpDEw4RfrLnwXvdu7bpVB/2weHdIBjS3uvC7dQnfaDBBOuptxxErt4HaqqOTmWnszWbPuvbcXIIxkiRZalBkwBU3eHXMLNdhhETJxuPRPsMNv3gbcQumjkZpbHQJMPxbeRpl7z4KvadQlwAwHHz9oV6Dyxkk346xb0SjHEm/XUlaKzZnosxlxkr/uEHKJt6/lRjJN80Jwym4ta+aqIOVRvtpnTIznj1wUp7P3obZp9LTHBc2ejDROdk5szQwa6eM59YqcpUsBStg30SDe0m3v1yQ67bjw+fpaO0sP7bZEw4FI1HWb49daoJ2hmqZVlMWkZ+l/v0RKcQM4v56Hl7KjM+tURhy6xMImCtYHRbC5HIYeh8k8DrcgSSLkWHmcMdCktmfBwtB/PXNM06d/bW9jzzWYUGa4kGMDlxgA9cExshgy4T1/VkrRdb3+UxTfY21HlmgZhWtls2nDCwIfgRyhOUSDTExiMbkW3SRqYk45cUtQcSBFxm3l7G580agGkAOeWxItBiRpcRJGv1mAGGHXj5+KiCa4b3Zw6ysFEDUfLK9OYA8usVP+m3T3iBwxPpguseAbSJGq61t+SZWHBeoCMgCcAPTkrv2g7wgQYvYQeXoub5A91ak/dvbis1RjoqAGcXSL4RrZcq7QXCSZ+PBUqOnmgkwb4cEgRkViGxMTqL5YeSS2iriDCtUrYYWm2iE0A5XRRhrsrZ99wE4kBe62CgyltIAtYTlfH4PmvJfpVn/wAhrYxIjgRcLf2thp7Q3KADP+xve/GfJQ5cujp4aUb/AOnvHdisfBcwFsRheerpfbewGPqNJl1Td3IADRuxFxrc3T/ZG3y2dRcdeKfO1tt7/C4raO3qmN7BsTaLWNbcAAZ3tc3OMyvMP2Gn/wBXWBEl4ytY/wAh4wtKh+owN51QlrA7daIxGZwk3lZnbfaDX7RTfs4Lnbs8CM5OAtPosjda2cPYVNgApscN2bH/AB81877eG5WfFriJwBtPncf2vqY7S32Tha4Pkb6r5d+pnCptDpGHVrq/099nZH6lJQRm0KIO8CT/ALQdRAPjdFpGDLTEG6DSpEOxth5iIRy6LE+BXoRPNY1V2kvgRh1JVBTJiVzZjpnb+iuNGc55YflFYwbYcGw90KmfFRxvIOHWCZdTEnC2eRn4Rs3Ua2bvN3YOudjfzunhT3WE4xAvxMXCTpPkd3ukYSLFGoVSARiDl5eWa5pttlYpIf2Oo4RNwQQdBqPxxWX2oA18emUkYDxt4LTpthoExxgExJSu1bG1ws4g34z1bzQjJJ2ZxbQi18Y6+0q83bpM+GJ+Uarse6AY32yZj/HS/wB25ILKggkTYGLD8WiZVk0xOoxT/wARwGeZub8z7rQp0+8bHCcRiJxjSMEm+njaItPpZWD3ZnQTe2V9bQszUHpuibHq5+0xh15pSnTO8BNsT15om8SzetN5GnK+nssAd2KrE3yuNcUw87omAeM8Jyy/CQoyREfUX9Pym3bMDY9Tun2lEBT9neuMDwP0ol3Umzh6BRCgnzBl4RKIjNQs3gBCY2bZNbcPtFySyx48blhFQw6IlLZrym2bLGCuygRM45c1CXLejthwQireWZ1WmRniNMJSlQzkndsM+CHSZr1ZOmcTWRX/AKeBgr7NQvhbinRTlEbSw66KDkFRQGmXU6rSMQZHxy/C29r7Z/eex27GWNjc/lY+0gjdKap4SOgUGk8jJuOD33YgiGzYjPlkntu2kMpuJNtZv/a8/wBj9pSxuEtxETYdBaG0dmivBc9xEzuizR16LhkqeT0Iyxgyq36rOAwj/EGdInzuqUv1G5snedjHgLCeYW8OxW02lzWkECZbjb38Urs1IPmATGMkRfWAL/SdTjWETcG3mWSmw9tisx2AfecptivI9sUAXE4GfOI9YXpO0ezmMG/g7/ivPVmuc106k/34SrcTW0R5rpJmduAZmFY1ZEEE8fdd/YuutC6Dmo7QJGVkZrufWqlOiNfVHIGsxPXumUgNFaQGGufG3omnuBBFuXp7oLdnMW5wrAQLibfCbDF0G2WlLhz69QFpspAGSJFugsrZtqio2wOGMax6LVqCbn7Noj4UOTZSOggYcBIOQODhpfPrRDc8gA7okESDz0UpVYEYjz89PRWewWkXOdrC1+OfokVLYw+D3HP4E48sfMrzJa6Dug944XEgNbB5xZb9R7A0975vA01uuu2pkCSIvAGIMYgcsk6deC1Zmsa8boIseZBuZ43j1V98kwcCfMiT9KztoLuQm2WgnwlSmO8DvRb588iqoTAxSqQCXYGQdWkZ8R1zLRgb7Th/IZ8DB0i/mlmVbGMZPrxVqVUxFsZEZA4jxueEogGmwMLR6dQj0z8Rrh7yQkxVJ45530EdZIzHGBeNbcSfaFgBqdGRifX6XUMVotdRE1s+fhgacLFOUdmzXXUd4JzZj3cpwPJee5M9rrSwLRBPBcc65V+0JbcYFCpjPVFCNWJ7cMHWvlnZUZSi7vBaDqM3OUlJ1bqyZwyVMD+8d7ARlwRG8Tb2lWpsEknl6Zc1VoiywArGywgx1mmNjaH0gDYi1kLZqczobeKP2awb5ac49vtHwxXYqrmEEHwHzyW/sPbcGeOHPIeKwNooOa44hF2Fkvi2uXD1SNKQVJxPbUv1EXjDC3xB9VV20BgcRF7/AHzWUykAwYAW8JaTfjMITdr3pEjPKbkN6lS+2in3WL9pdoFwMjD2/v4S+wUt5hGeI0000913baMPdBBtneZg/aP2SLEcPwrpJLBKTbeTJrUi0mMOKF+0DgtLaaR3dd0+mEeH0lQxN2FoFSgWzRQ0G+GtvYKPpDrqygpiMlkwtItTqwU9/wBHvNkGB93Hos4Yx7YrSpOmm6CLRz1HtHKE1gik3TEXbE9lRpIwKd2txG6d4Z264Qn9nqbzL3OE6pfaqN7jkcfFIpW8nRycGPxEKe1u5gH+75Jin2pDiMJte+Gcfn8quoQ6/gu/tX4adclXqmcdtM0KlYAmGx455IjqwIFhrF/lJmr3gDbD0EWVpIe3ORBnOJxPWC1BGP3b8Y6w5qgqScR6cY+PVRwxjTq3gqvbN0RQjTGvl4aI+8JFzE6H64DzSgJmB7q7nnTryWCNB3G+Hrmjb1hHh9JIXOJ8z7I1N2BB5g+MfCIocPI18j8FRcO08uvBRY2DzrTbBGawGZ0+bT6JVhsmdmrSCLGconwhec8HtvReqzep3v8AH4SNIY8ExSqbtSP8SgbczdNtevRFfAiycZjHA9eyU2pkXRqFTvDig7XiAqxZycsakVpi2EeC7bPFX/bEIJZr1yTkqHNndayJs8CoCeSW2bu55pmo2YKxjW2/Zi7dPV/yVjMrFsERbnr+F6Psyq2q0A3gQQsjtXZt1xOQw8TP2li6dBkrQ0yuTTJN/wCOWBg/SXo7UWulti0g/B+PJCpVbBsxfTiftCNWTHXV01C2ObdUaS69iAQeZ+hgjdj2ac7flI7UbAcBHHH7T/Zjg2mfRaqRts4DvB0i9/DNIkGeWXBaopgFwzIE84ssysN0n76CCGo44aLjqQg6/wBdQp++DMeXFXBsPDwwlMmBoXpUr8fynKb90EZH3slqpzCuzvAiMjBGoBP1ZNtGiqkhwO7uNgU9TfIEQb55H3AWO2E1stbd5ZrnumetKPZDbqYcLi3lBSFanum99CtBz5AAgk4cvhSq0EEaZcFaEzh5eHtlGc85/wBeSI9/eblA6lWq0LAjDDj4pdx7wysqnG006Y0XTHIde6qTwjj4IdR3l15Lrakx7526JRFou52YPhj1gruM8c/RA3wTHFWYYRFZelUiTJt9TgfBNOqd7xjDT2SoAnODMHEcj4dXRm5XWMX/AHdMOBhRKkHXryUWBkwmuvGSPRJaZ4pBm0gnimhXyXntHuqmPbSzebIxx+xzwStGpvCDc8VajtEZ8kuTD518tUV8CtU7OU2GVRwLnQTdOll5QCy6eLIc8dMA6qSNOHJcFZdfSkz5pci9jKojkYwHybLQY4Qs/cjDHNHYcOawR7Ynupv3hcYkajOBqtvb6IqM3m3GfusDZ6hkcD6H+5WxSqGncXaf5N0yslYTCa+OQPnYqhqHI854hMV6YDnAfxMxpwQ9maJIIxGuhCexKKAzF8Fsdm94tbpc8zhflfyWeykBdaLBuNgfzeYHMxnyQbGishC475Jwd/HiB17rM7SdDiDHPrzW32ns24ynnFj5YrC7XB3icQYIjkEqCU2eOXVkUOHDA+aQpujCeeY9USCc5TgGnuHpyKLsZHWvXukm1CmtmeAeOftKKAwjmQ4qznAodV9/BEayVJnq8cuyRfZ6kHgnKbwcvjDkk9wSmW1reCUNIabQAuSI0vwzXBs7PicPZB/ct9qm+M7nrNFNkpcaZerQbNgTyslq9EtONvW+vomDtcCwQ3Vt6xHXQVos5uTjVWkLh+SgqY4kIVdhnBDY+FY8+hwOw9/yVZlRLMq3yVybSQsYM4cfUKIbanNcWAeZZst5JvwCbDDkfNd3fNXpgn+IniuBybPfSjFAX1e6ZHeCFU2g/wCQjQrSds4aAXXdFgM0rUpk/wAo+vyjGSJz1Z1m0gtk2+SqfvHeiJtJjJCqsO7AjXwwRaDDu43OOfqqUkcM+RyZWhtWM2PH7XKlOETaKTGty8fr0QtlDnYAkZWRr1E78ZanU1V9mrd5EOyECd0oIbmsmg00Nz6rX7JqO3DN2jPQ589Z4rGa63K61Owq8OI4z59BZ6Cg+3bFJloyw65ld2PYGBjyTYAkn/XA9c1pOpAXaOMaclnvpCu802TuiN8+Xd85UrH/AIFtjob7HHCx3ZsYF59E72TSD6m+YhstbpvYE/Hiq7fJcKNEd4iXf8W/FtVt7LsQpta2AIF+Op9014FYt2mzu3yPnkvN9o/x6xiMl6btY9xeX7Qf3UYgM5tRXBxzS4ffijtqeapQhYhdbW6wVGv1mLKwZfNFYNsceZaOXXumWGACl4kD2TYpSBgpTPR4H+JQuv1p/SM0C0XSu5LuSbYxLJ4LxyyHTJWFNVBErprhvFLk3ZHXU12ns85qb5JwxVgXnQIpsRtMK3ZLGwPRwSdTsrEtnDyTP7LszpPOEzsxLW4zwPUqqm0csuKMvDANIg318lKogJ7aKJkzgc8vHr4SFcECNbK8XZxckOrC02mAok6e1ECImOSiJIrQpb0kzGEYSpUr7pAZ4jIcUqdsLhuiwVGODRf+1wdfk9q7yHtM5noqjqlp1wQS854lEL+7ANhqnUaI88/9SgBJsPD61Wz2L2MKtTcyHeOpmRHBZVB0OnTRb36MqTXqunID5+UZYVnLFZPS7P8ApOjhuDxErSp9hUwB3R5KzHHW/NNUyYXK5MukjPrdisNi0Feb7Y/TbQ6GwJwXti8xMEjgvKdu1murACQY1m6MbsfezzO19i1KYkiRw+Ql9l2jdqNORsvUbJ2kHEsqWPHAry/b2zhlTu4YxoDb3XRxy7YZDkh1yjbPaLqzv26Qx/k7/Xkmdu2luyUd1t8mgzLnZkjPieEJHsrbGUaMngbXJOQlM9lbMazhWqjC7G5C2nD3ulkv6CsD3YHZpps333qv7zpxAxjrgMlqfuTkuioIQnmJ5Kd5s3gr2nTmm7QRHG68htboBkiV7LbgTSeOErxu2DFdESZm78HWUUkGCAVzdx1yCsaZbBmZGCohAlHjrr7q9N4Bz+PVCcd04HjwxVGXxPFGjXk1jVH7Yw4D3RhVw4fSyGuMmcrdeKaqVIjriptHdwv8RnZqsu+UerWi2aS2arB9Ud9wXkYiBzwlTksnSnigwoFrZIMnoQi0KQsTjkfickJtYimwEgwIujUihkHgY5KOrdFVYwuwOoVK9MsuRvQMOCZKyM+WMNjAcDH2q1qBxAONrH30WbX2zIWtN9OfmgUdtIJEY+eGSpGDRzy+oT8NF20AgSCDhlpfAxra2SRr2EY5Z4eSOawcLHlJi418x5pN7nEXAzww6wVYkXNPYgQ7U+qiLAN1E1k/tsRBgKjnyJOWCii5YnqS2KivmiB8R5rqitR57duw9YFrWu8OvRa36T24scSc8fGyiilL9Qx/Y9h//VAtn5hHpdqWUUXNR1UHo9p2P5WH245rntLT3o4gBdUQSyMhU0G1aejhbkfpeT7Sc4VC15ki046riivxftRHm0O9jbJ+65pce6MtTpyXtdlba2Siibk2SSpDjfUKhdioopUOsgds/wDrd/4rxm1NJMYqKKsSYKkRj0CubQ2Y8o4qKKgrBAWPCegqsdEAYjA8FFE9CJldndfxTD9okcva+qiiSWzt4v0/sZ2bvOjDl4LQ21kUg3iL8/qyiilN5OiOjj6f8RoI5nNELtM11RIkHs1FsLs5dfcvwOB5+iJtDyWQ4A67uvioornmN2zCr1cQfe48Vf8AYkYxEYDKNLZXxXVE8RGSns5BBEHQyfULr37tjF+vg+a4oqIRipA1HkV1RRBhTZ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://www.csmonitor.com/var/ezflow_site/storage/images/media/images/0208-genghis-khan-climate/9549595-1-eng-US/0208-genghis-khan-climate_full_600.jpg"/>
          <p:cNvPicPr>
            <a:picLocks noChangeAspect="1" noChangeArrowheads="1"/>
          </p:cNvPicPr>
          <p:nvPr/>
        </p:nvPicPr>
        <p:blipFill>
          <a:blip r:embed="rId3" cstate="print"/>
          <a:srcRect l="4000" r="33334"/>
          <a:stretch>
            <a:fillRect/>
          </a:stretch>
        </p:blipFill>
        <p:spPr bwMode="auto">
          <a:xfrm>
            <a:off x="381000" y="2286000"/>
            <a:ext cx="35814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2.findthebest.com/sites/default/files/701/media/images/Mongol_Emp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572" y="609600"/>
            <a:ext cx="8447111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artsmia.org/art-of-asia/history/images/maps/mongol-empire-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19961"/>
            <a:ext cx="7896342" cy="5728439"/>
          </a:xfrm>
          <a:prstGeom prst="rect">
            <a:avLst/>
          </a:prstGeom>
          <a:noFill/>
        </p:spPr>
      </p:pic>
      <p:sp>
        <p:nvSpPr>
          <p:cNvPr id="7" name="Curved Down Ribbon 6"/>
          <p:cNvSpPr/>
          <p:nvPr/>
        </p:nvSpPr>
        <p:spPr>
          <a:xfrm>
            <a:off x="5257800" y="4419600"/>
            <a:ext cx="3886200" cy="2209800"/>
          </a:xfrm>
          <a:prstGeom prst="ellipseRibbon">
            <a:avLst/>
          </a:prstGeom>
          <a:solidFill>
            <a:srgbClr val="C84E0A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auhaus 93" pitchFamily="82" charset="0"/>
                <a:cs typeface="Aharoni" pitchFamily="2" charset="-79"/>
              </a:rPr>
              <a:t>Mongol Empire covered: Russia, Iran,  India and China!!!</a:t>
            </a:r>
            <a:endParaRPr lang="en-US" dirty="0">
              <a:latin typeface="Bauhaus 93" pitchFamily="82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heopavlidis.com/MidEast/files_of_part40/timeli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8258175" cy="33718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Bauhaus 93" pitchFamily="82" charset="0"/>
                <a:cs typeface="Aharoni" pitchFamily="2" charset="-79"/>
              </a:rPr>
              <a:t>When was the Mongol Empire</a:t>
            </a:r>
            <a:r>
              <a:rPr lang="en-US" sz="44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sz="44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3962400"/>
            <a:ext cx="4572000" cy="1295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76600" y="5105400"/>
            <a:ext cx="1447800" cy="914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orizontal Scroll 9"/>
          <p:cNvSpPr/>
          <p:nvPr/>
        </p:nvSpPr>
        <p:spPr>
          <a:xfrm>
            <a:off x="1219200" y="5410200"/>
            <a:ext cx="2209800" cy="12192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5791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1206-1370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4419600"/>
            <a:ext cx="3962400" cy="4572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4495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Mongol Empire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  <a:t>Square Miles at the height of Empire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Bauhaus 93" pitchFamily="82" charset="0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  <a:t>Pax Mongolia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799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Surprising the Mongols under peace time were tolerant to others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a hundred years 1250-1350ish is called Pax Mongolia due to the peace and the ability to easily trade good and inventions (like China’s invention of gun powder and the black plague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)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rmajews\Local Settings\Temporary Internet Files\Content.IE5\KKN47I12\MC9002321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2205038" cy="2078038"/>
          </a:xfrm>
          <a:prstGeom prst="rect">
            <a:avLst/>
          </a:prstGeom>
          <a:noFill/>
        </p:spPr>
      </p:pic>
      <p:pic>
        <p:nvPicPr>
          <p:cNvPr id="1029" name="Picture 5" descr="C:\Documents and Settings\rmajews\Local Settings\Temporary Internet Files\Content.IE5\FNB5XAPO\MC90043254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1752314" cy="1524000"/>
          </a:xfrm>
          <a:prstGeom prst="rect">
            <a:avLst/>
          </a:prstGeom>
          <a:noFill/>
        </p:spPr>
      </p:pic>
      <p:pic>
        <p:nvPicPr>
          <p:cNvPr id="3074" name="Picture 2" descr="http://t3.gstatic.com/images?q=tbn:ANd9GcTQe1jqRG__i5lvFA1cNdYfiuDw7edhc93K2yrfVhkgetuZTBj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5105400"/>
            <a:ext cx="3276600" cy="1528415"/>
          </a:xfrm>
          <a:prstGeom prst="rect">
            <a:avLst/>
          </a:prstGeom>
          <a:noFill/>
          <a:ln w="44450" cmpd="sng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cs typeface="Aharoni" pitchFamily="2" charset="-79"/>
              </a:rPr>
              <a:t>Enter Kublai Khan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Although the Mongols were able to conquer some of China they were never able to take it all over until Genghis Grandson Kublai! HUGE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Although the Chinese and the Mongols were different since they allowed the Chinese their separate lives.  Khan was able to lead them and increase trade!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280px-Silk_rou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4648200"/>
            <a:ext cx="4495800" cy="1892808"/>
          </a:xfrm>
          <a:prstGeom prst="rect">
            <a:avLst/>
          </a:prstGeom>
          <a:ln w="50800" cmpd="sng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423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Introducing the Mongols!!</vt:lpstr>
      <vt:lpstr>The Nomadic Life</vt:lpstr>
      <vt:lpstr>Enter…  Genghis Khan</vt:lpstr>
      <vt:lpstr>Slide 4</vt:lpstr>
      <vt:lpstr>Slide 5</vt:lpstr>
      <vt:lpstr>Slide 6</vt:lpstr>
      <vt:lpstr>Square Miles at the height of Empire</vt:lpstr>
      <vt:lpstr>Pax Mongolia</vt:lpstr>
      <vt:lpstr>Enter Kublai Khan</vt:lpstr>
      <vt:lpstr>The end of the Mongols</vt:lpstr>
      <vt:lpstr>Slide 11</vt:lpstr>
      <vt:lpstr> It Ain't Necessarily So . . . </vt:lpstr>
      <vt:lpstr>Slide 13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Mongols!!</dc:title>
  <dc:creator>zangle</dc:creator>
  <cp:lastModifiedBy>zangle</cp:lastModifiedBy>
  <cp:revision>46</cp:revision>
  <dcterms:created xsi:type="dcterms:W3CDTF">2012-11-27T15:17:10Z</dcterms:created>
  <dcterms:modified xsi:type="dcterms:W3CDTF">2012-11-29T13:00:51Z</dcterms:modified>
</cp:coreProperties>
</file>