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4" r:id="rId9"/>
    <p:sldId id="28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0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617BF5-139B-49EF-9E66-37E9ECA38392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4533BD-A03B-4564-82D6-AFF8AF65EA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sofwar.com/ind/history-of-religion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.wmf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jpe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.wm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hyperlink" Target="http://www.math.nus.edu.sg/aslaksen/pictures/Astrolabe-s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9.png"/><Relationship Id="rId4" Type="http://schemas.openxmlformats.org/officeDocument/2006/relationships/image" Target="../media/image47.jpe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oleObject" Target="../embeddings/oleObject25.bin"/><Relationship Id="rId3" Type="http://schemas.openxmlformats.org/officeDocument/2006/relationships/hyperlink" Target="http://images.google.com/imgres?imgurl=www.cals.wisc.edu/sciencereport/02SR-gallery/Building%20on%20the%20Basics/images/08-Sugar%20cane.jpg&amp;imgrefurl=http://www.cals.wisc.edu/sciencereport/02SRstories/Basics5-Nfix.html&amp;h=350&amp;w=230&amp;prev=%20" TargetMode="External"/><Relationship Id="rId7" Type="http://schemas.openxmlformats.org/officeDocument/2006/relationships/image" Target="../media/image56.jpeg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.wmf"/><Relationship Id="rId10" Type="http://schemas.openxmlformats.org/officeDocument/2006/relationships/image" Target="../media/image58.jpeg"/><Relationship Id="rId4" Type="http://schemas.openxmlformats.org/officeDocument/2006/relationships/hyperlink" Target="http://www.natureschoiceonline.com/sugar.jpg" TargetMode="External"/><Relationship Id="rId9" Type="http://schemas.openxmlformats.org/officeDocument/2006/relationships/image" Target="http://www.cals.wisc.edu/sciencereport/02SR-gallery/Building%20on%20the%20Basics/images/08-Sugar%20cane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d.ted.com/lessons/the-silk-road-history-s-first-world-wide-web-shannon-harris-castelo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wm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1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and to what effect did interregional contact and exchange </a:t>
            </a:r>
            <a:br>
              <a:rPr lang="en-US" dirty="0" smtClean="0"/>
            </a:br>
            <a:r>
              <a:rPr lang="en-US" dirty="0" smtClean="0"/>
              <a:t>increase during this era?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772400" cy="990601"/>
          </a:xfrm>
        </p:spPr>
        <p:txBody>
          <a:bodyPr>
            <a:normAutofit/>
          </a:bodyPr>
          <a:lstStyle/>
          <a:p>
            <a:r>
              <a:rPr lang="en-US" dirty="0" smtClean="0"/>
              <a:t>Brainstorm your thoughts on what you could include on this essay.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5FA954CD-B801-4AD6-A59D-9C86F7E5D2A7}" type="slidenum">
              <a:rPr lang="en-US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13360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Empires changed…New ones formed using the foundations of old empires.  </a:t>
            </a:r>
            <a:endParaRPr lang="en-US" sz="2800" b="1" dirty="0">
              <a:solidFill>
                <a:srgbClr val="CD7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08025" y="373063"/>
            <a:ext cx="729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4560" y="2208"/>
            <a:chExt cx="1008" cy="1248"/>
          </a:xfrm>
        </p:grpSpPr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4848" y="2485"/>
            <a:ext cx="432" cy="395"/>
          </p:xfrm>
          <a:graphic>
            <a:graphicData uri="http://schemas.openxmlformats.org/presentationml/2006/ole">
              <p:oleObj spid="_x0000_s3089" name="Image" r:id="rId3" imgW="2376280" imgH="2172962" progId="">
                <p:embed/>
              </p:oleObj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4632" y="2259"/>
            <a:ext cx="312" cy="285"/>
          </p:xfrm>
          <a:graphic>
            <a:graphicData uri="http://schemas.openxmlformats.org/presentationml/2006/ole">
              <p:oleObj spid="_x0000_s3090" name="Image" r:id="rId4" imgW="2376280" imgH="2172962" progId="">
                <p:embed/>
              </p:oleObj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5136" y="2825"/>
            <a:ext cx="432" cy="391"/>
          </p:xfrm>
          <a:graphic>
            <a:graphicData uri="http://schemas.openxmlformats.org/presentationml/2006/ole">
              <p:oleObj spid="_x0000_s3091" name="Image" r:id="rId5" imgW="2376280" imgH="2172962" progId="">
                <p:embed/>
              </p:oleObj>
            </a:graphicData>
          </a:graphic>
        </p:graphicFrame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560" y="2208"/>
              <a:ext cx="1008" cy="1248"/>
              <a:chOff x="3168" y="2112"/>
              <a:chExt cx="1008" cy="1248"/>
            </a:xfrm>
          </p:grpSpPr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 dirty="0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Empires</a:t>
                </a: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4" name="Picture 11" descr="buildthatfen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57200"/>
            <a:ext cx="4038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07E833CD-8BE8-4252-9133-F6AA91789C26}" type="slidenum">
              <a:rPr lang="en-US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457200" y="457200"/>
            <a:ext cx="8229600" cy="5257800"/>
            <a:chOff x="1152" y="288"/>
            <a:chExt cx="4320" cy="273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12222" b="15555"/>
            <a:stretch>
              <a:fillRect/>
            </a:stretch>
          </p:blipFill>
          <p:spPr bwMode="auto">
            <a:xfrm>
              <a:off x="1152" y="288"/>
              <a:ext cx="4320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Freeform 4"/>
            <p:cNvSpPr>
              <a:spLocks/>
            </p:cNvSpPr>
            <p:nvPr/>
          </p:nvSpPr>
          <p:spPr bwMode="auto">
            <a:xfrm>
              <a:off x="1600" y="1126"/>
              <a:ext cx="428" cy="199"/>
            </a:xfrm>
            <a:custGeom>
              <a:avLst/>
              <a:gdLst/>
              <a:ahLst/>
              <a:cxnLst>
                <a:cxn ang="0">
                  <a:pos x="168" y="6"/>
                </a:cxn>
                <a:cxn ang="0">
                  <a:pos x="114" y="60"/>
                </a:cxn>
                <a:cxn ang="0">
                  <a:pos x="78" y="60"/>
                </a:cxn>
                <a:cxn ang="0">
                  <a:pos x="66" y="78"/>
                </a:cxn>
                <a:cxn ang="0">
                  <a:pos x="0" y="84"/>
                </a:cxn>
                <a:cxn ang="0">
                  <a:pos x="36" y="102"/>
                </a:cxn>
                <a:cxn ang="0">
                  <a:pos x="66" y="126"/>
                </a:cxn>
                <a:cxn ang="0">
                  <a:pos x="120" y="198"/>
                </a:cxn>
                <a:cxn ang="0">
                  <a:pos x="180" y="222"/>
                </a:cxn>
                <a:cxn ang="0">
                  <a:pos x="276" y="198"/>
                </a:cxn>
                <a:cxn ang="0">
                  <a:pos x="312" y="186"/>
                </a:cxn>
                <a:cxn ang="0">
                  <a:pos x="396" y="132"/>
                </a:cxn>
                <a:cxn ang="0">
                  <a:pos x="432" y="84"/>
                </a:cxn>
                <a:cxn ang="0">
                  <a:pos x="444" y="66"/>
                </a:cxn>
                <a:cxn ang="0">
                  <a:pos x="354" y="12"/>
                </a:cxn>
                <a:cxn ang="0">
                  <a:pos x="288" y="12"/>
                </a:cxn>
                <a:cxn ang="0">
                  <a:pos x="252" y="0"/>
                </a:cxn>
                <a:cxn ang="0">
                  <a:pos x="210" y="0"/>
                </a:cxn>
                <a:cxn ang="0">
                  <a:pos x="168" y="6"/>
                </a:cxn>
              </a:cxnLst>
              <a:rect l="0" t="0" r="r" b="b"/>
              <a:pathLst>
                <a:path w="448" h="222">
                  <a:moveTo>
                    <a:pt x="168" y="6"/>
                  </a:moveTo>
                  <a:cubicBezTo>
                    <a:pt x="158" y="37"/>
                    <a:pt x="145" y="50"/>
                    <a:pt x="114" y="60"/>
                  </a:cubicBezTo>
                  <a:cubicBezTo>
                    <a:pt x="100" y="55"/>
                    <a:pt x="92" y="49"/>
                    <a:pt x="78" y="60"/>
                  </a:cubicBezTo>
                  <a:cubicBezTo>
                    <a:pt x="72" y="65"/>
                    <a:pt x="73" y="76"/>
                    <a:pt x="66" y="78"/>
                  </a:cubicBezTo>
                  <a:cubicBezTo>
                    <a:pt x="45" y="84"/>
                    <a:pt x="22" y="82"/>
                    <a:pt x="0" y="84"/>
                  </a:cubicBezTo>
                  <a:cubicBezTo>
                    <a:pt x="11" y="91"/>
                    <a:pt x="26" y="94"/>
                    <a:pt x="36" y="102"/>
                  </a:cubicBezTo>
                  <a:cubicBezTo>
                    <a:pt x="75" y="133"/>
                    <a:pt x="21" y="111"/>
                    <a:pt x="66" y="126"/>
                  </a:cubicBezTo>
                  <a:cubicBezTo>
                    <a:pt x="80" y="169"/>
                    <a:pt x="77" y="184"/>
                    <a:pt x="120" y="198"/>
                  </a:cubicBezTo>
                  <a:cubicBezTo>
                    <a:pt x="171" y="181"/>
                    <a:pt x="142" y="209"/>
                    <a:pt x="180" y="222"/>
                  </a:cubicBezTo>
                  <a:cubicBezTo>
                    <a:pt x="212" y="216"/>
                    <a:pt x="244" y="207"/>
                    <a:pt x="276" y="198"/>
                  </a:cubicBezTo>
                  <a:cubicBezTo>
                    <a:pt x="288" y="195"/>
                    <a:pt x="312" y="186"/>
                    <a:pt x="312" y="186"/>
                  </a:cubicBezTo>
                  <a:cubicBezTo>
                    <a:pt x="330" y="160"/>
                    <a:pt x="365" y="142"/>
                    <a:pt x="396" y="132"/>
                  </a:cubicBezTo>
                  <a:cubicBezTo>
                    <a:pt x="404" y="108"/>
                    <a:pt x="411" y="98"/>
                    <a:pt x="432" y="84"/>
                  </a:cubicBezTo>
                  <a:cubicBezTo>
                    <a:pt x="436" y="78"/>
                    <a:pt x="448" y="72"/>
                    <a:pt x="444" y="66"/>
                  </a:cubicBezTo>
                  <a:cubicBezTo>
                    <a:pt x="437" y="53"/>
                    <a:pt x="375" y="19"/>
                    <a:pt x="354" y="12"/>
                  </a:cubicBezTo>
                  <a:cubicBezTo>
                    <a:pt x="319" y="19"/>
                    <a:pt x="326" y="21"/>
                    <a:pt x="288" y="12"/>
                  </a:cubicBezTo>
                  <a:cubicBezTo>
                    <a:pt x="276" y="9"/>
                    <a:pt x="252" y="0"/>
                    <a:pt x="252" y="0"/>
                  </a:cubicBezTo>
                  <a:cubicBezTo>
                    <a:pt x="209" y="14"/>
                    <a:pt x="263" y="0"/>
                    <a:pt x="210" y="0"/>
                  </a:cubicBezTo>
                  <a:cubicBezTo>
                    <a:pt x="196" y="0"/>
                    <a:pt x="182" y="6"/>
                    <a:pt x="168" y="6"/>
                  </a:cubicBez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938" y="1083"/>
              <a:ext cx="940" cy="244"/>
            </a:xfrm>
            <a:custGeom>
              <a:avLst/>
              <a:gdLst/>
              <a:ahLst/>
              <a:cxnLst>
                <a:cxn ang="0">
                  <a:pos x="684" y="246"/>
                </a:cxn>
                <a:cxn ang="0">
                  <a:pos x="738" y="240"/>
                </a:cxn>
                <a:cxn ang="0">
                  <a:pos x="876" y="198"/>
                </a:cxn>
                <a:cxn ang="0">
                  <a:pos x="966" y="162"/>
                </a:cxn>
                <a:cxn ang="0">
                  <a:pos x="924" y="96"/>
                </a:cxn>
                <a:cxn ang="0">
                  <a:pos x="780" y="96"/>
                </a:cxn>
                <a:cxn ang="0">
                  <a:pos x="672" y="72"/>
                </a:cxn>
                <a:cxn ang="0">
                  <a:pos x="414" y="60"/>
                </a:cxn>
                <a:cxn ang="0">
                  <a:pos x="294" y="24"/>
                </a:cxn>
                <a:cxn ang="0">
                  <a:pos x="228" y="0"/>
                </a:cxn>
                <a:cxn ang="0">
                  <a:pos x="36" y="18"/>
                </a:cxn>
                <a:cxn ang="0">
                  <a:pos x="6" y="48"/>
                </a:cxn>
                <a:cxn ang="0">
                  <a:pos x="42" y="72"/>
                </a:cxn>
                <a:cxn ang="0">
                  <a:pos x="48" y="90"/>
                </a:cxn>
                <a:cxn ang="0">
                  <a:pos x="84" y="102"/>
                </a:cxn>
                <a:cxn ang="0">
                  <a:pos x="54" y="174"/>
                </a:cxn>
                <a:cxn ang="0">
                  <a:pos x="78" y="204"/>
                </a:cxn>
                <a:cxn ang="0">
                  <a:pos x="114" y="192"/>
                </a:cxn>
                <a:cxn ang="0">
                  <a:pos x="132" y="186"/>
                </a:cxn>
                <a:cxn ang="0">
                  <a:pos x="306" y="246"/>
                </a:cxn>
                <a:cxn ang="0">
                  <a:pos x="360" y="264"/>
                </a:cxn>
                <a:cxn ang="0">
                  <a:pos x="378" y="270"/>
                </a:cxn>
                <a:cxn ang="0">
                  <a:pos x="474" y="258"/>
                </a:cxn>
                <a:cxn ang="0">
                  <a:pos x="480" y="240"/>
                </a:cxn>
                <a:cxn ang="0">
                  <a:pos x="516" y="222"/>
                </a:cxn>
                <a:cxn ang="0">
                  <a:pos x="522" y="204"/>
                </a:cxn>
                <a:cxn ang="0">
                  <a:pos x="558" y="216"/>
                </a:cxn>
                <a:cxn ang="0">
                  <a:pos x="618" y="240"/>
                </a:cxn>
                <a:cxn ang="0">
                  <a:pos x="672" y="186"/>
                </a:cxn>
                <a:cxn ang="0">
                  <a:pos x="672" y="222"/>
                </a:cxn>
                <a:cxn ang="0">
                  <a:pos x="684" y="246"/>
                </a:cxn>
              </a:cxnLst>
              <a:rect l="0" t="0" r="r" b="b"/>
              <a:pathLst>
                <a:path w="984" h="272">
                  <a:moveTo>
                    <a:pt x="684" y="246"/>
                  </a:moveTo>
                  <a:cubicBezTo>
                    <a:pt x="722" y="259"/>
                    <a:pt x="679" y="248"/>
                    <a:pt x="738" y="240"/>
                  </a:cubicBezTo>
                  <a:cubicBezTo>
                    <a:pt x="789" y="233"/>
                    <a:pt x="830" y="218"/>
                    <a:pt x="876" y="198"/>
                  </a:cubicBezTo>
                  <a:cubicBezTo>
                    <a:pt x="907" y="184"/>
                    <a:pt x="938" y="181"/>
                    <a:pt x="966" y="162"/>
                  </a:cubicBezTo>
                  <a:cubicBezTo>
                    <a:pt x="984" y="108"/>
                    <a:pt x="980" y="110"/>
                    <a:pt x="924" y="96"/>
                  </a:cubicBezTo>
                  <a:cubicBezTo>
                    <a:pt x="861" y="100"/>
                    <a:pt x="838" y="107"/>
                    <a:pt x="780" y="96"/>
                  </a:cubicBezTo>
                  <a:cubicBezTo>
                    <a:pt x="744" y="89"/>
                    <a:pt x="709" y="75"/>
                    <a:pt x="672" y="72"/>
                  </a:cubicBezTo>
                  <a:cubicBezTo>
                    <a:pt x="624" y="68"/>
                    <a:pt x="448" y="61"/>
                    <a:pt x="414" y="60"/>
                  </a:cubicBezTo>
                  <a:cubicBezTo>
                    <a:pt x="378" y="51"/>
                    <a:pt x="328" y="41"/>
                    <a:pt x="294" y="24"/>
                  </a:cubicBezTo>
                  <a:cubicBezTo>
                    <a:pt x="269" y="11"/>
                    <a:pt x="257" y="6"/>
                    <a:pt x="228" y="0"/>
                  </a:cubicBezTo>
                  <a:cubicBezTo>
                    <a:pt x="165" y="16"/>
                    <a:pt x="101" y="15"/>
                    <a:pt x="36" y="18"/>
                  </a:cubicBezTo>
                  <a:cubicBezTo>
                    <a:pt x="34" y="20"/>
                    <a:pt x="0" y="38"/>
                    <a:pt x="6" y="48"/>
                  </a:cubicBezTo>
                  <a:cubicBezTo>
                    <a:pt x="13" y="61"/>
                    <a:pt x="42" y="72"/>
                    <a:pt x="42" y="72"/>
                  </a:cubicBezTo>
                  <a:cubicBezTo>
                    <a:pt x="44" y="78"/>
                    <a:pt x="43" y="86"/>
                    <a:pt x="48" y="90"/>
                  </a:cubicBezTo>
                  <a:cubicBezTo>
                    <a:pt x="58" y="97"/>
                    <a:pt x="84" y="102"/>
                    <a:pt x="84" y="102"/>
                  </a:cubicBezTo>
                  <a:cubicBezTo>
                    <a:pt x="75" y="128"/>
                    <a:pt x="63" y="148"/>
                    <a:pt x="54" y="174"/>
                  </a:cubicBezTo>
                  <a:cubicBezTo>
                    <a:pt x="58" y="190"/>
                    <a:pt x="55" y="207"/>
                    <a:pt x="78" y="204"/>
                  </a:cubicBezTo>
                  <a:cubicBezTo>
                    <a:pt x="91" y="203"/>
                    <a:pt x="102" y="196"/>
                    <a:pt x="114" y="192"/>
                  </a:cubicBezTo>
                  <a:cubicBezTo>
                    <a:pt x="120" y="190"/>
                    <a:pt x="132" y="186"/>
                    <a:pt x="132" y="186"/>
                  </a:cubicBezTo>
                  <a:cubicBezTo>
                    <a:pt x="196" y="195"/>
                    <a:pt x="253" y="210"/>
                    <a:pt x="306" y="246"/>
                  </a:cubicBezTo>
                  <a:cubicBezTo>
                    <a:pt x="306" y="246"/>
                    <a:pt x="351" y="261"/>
                    <a:pt x="360" y="264"/>
                  </a:cubicBezTo>
                  <a:cubicBezTo>
                    <a:pt x="366" y="266"/>
                    <a:pt x="378" y="270"/>
                    <a:pt x="378" y="270"/>
                  </a:cubicBezTo>
                  <a:cubicBezTo>
                    <a:pt x="410" y="266"/>
                    <a:pt x="445" y="272"/>
                    <a:pt x="474" y="258"/>
                  </a:cubicBezTo>
                  <a:cubicBezTo>
                    <a:pt x="480" y="255"/>
                    <a:pt x="476" y="245"/>
                    <a:pt x="480" y="240"/>
                  </a:cubicBezTo>
                  <a:cubicBezTo>
                    <a:pt x="488" y="229"/>
                    <a:pt x="504" y="226"/>
                    <a:pt x="516" y="222"/>
                  </a:cubicBezTo>
                  <a:cubicBezTo>
                    <a:pt x="518" y="216"/>
                    <a:pt x="516" y="205"/>
                    <a:pt x="522" y="204"/>
                  </a:cubicBezTo>
                  <a:cubicBezTo>
                    <a:pt x="535" y="202"/>
                    <a:pt x="558" y="216"/>
                    <a:pt x="558" y="216"/>
                  </a:cubicBezTo>
                  <a:cubicBezTo>
                    <a:pt x="573" y="262"/>
                    <a:pt x="576" y="254"/>
                    <a:pt x="618" y="240"/>
                  </a:cubicBezTo>
                  <a:cubicBezTo>
                    <a:pt x="631" y="201"/>
                    <a:pt x="641" y="207"/>
                    <a:pt x="672" y="186"/>
                  </a:cubicBezTo>
                  <a:cubicBezTo>
                    <a:pt x="725" y="197"/>
                    <a:pt x="694" y="189"/>
                    <a:pt x="672" y="222"/>
                  </a:cubicBezTo>
                  <a:cubicBezTo>
                    <a:pt x="687" y="244"/>
                    <a:pt x="723" y="259"/>
                    <a:pt x="684" y="246"/>
                  </a:cubicBezTo>
                  <a:close/>
                </a:path>
              </a:pathLst>
            </a:custGeom>
            <a:solidFill>
              <a:srgbClr val="9933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701" y="1260"/>
              <a:ext cx="1129" cy="650"/>
            </a:xfrm>
            <a:custGeom>
              <a:avLst/>
              <a:gdLst/>
              <a:ahLst/>
              <a:cxnLst>
                <a:cxn ang="0">
                  <a:pos x="1129" y="126"/>
                </a:cxn>
                <a:cxn ang="0">
                  <a:pos x="1075" y="270"/>
                </a:cxn>
                <a:cxn ang="0">
                  <a:pos x="1033" y="312"/>
                </a:cxn>
                <a:cxn ang="0">
                  <a:pos x="913" y="420"/>
                </a:cxn>
                <a:cxn ang="0">
                  <a:pos x="883" y="450"/>
                </a:cxn>
                <a:cxn ang="0">
                  <a:pos x="853" y="516"/>
                </a:cxn>
                <a:cxn ang="0">
                  <a:pos x="805" y="486"/>
                </a:cxn>
                <a:cxn ang="0">
                  <a:pos x="829" y="516"/>
                </a:cxn>
                <a:cxn ang="0">
                  <a:pos x="871" y="624"/>
                </a:cxn>
                <a:cxn ang="0">
                  <a:pos x="895" y="696"/>
                </a:cxn>
                <a:cxn ang="0">
                  <a:pos x="739" y="708"/>
                </a:cxn>
                <a:cxn ang="0">
                  <a:pos x="679" y="564"/>
                </a:cxn>
                <a:cxn ang="0">
                  <a:pos x="571" y="462"/>
                </a:cxn>
                <a:cxn ang="0">
                  <a:pos x="409" y="462"/>
                </a:cxn>
                <a:cxn ang="0">
                  <a:pos x="217" y="414"/>
                </a:cxn>
                <a:cxn ang="0">
                  <a:pos x="133" y="354"/>
                </a:cxn>
                <a:cxn ang="0">
                  <a:pos x="55" y="276"/>
                </a:cxn>
                <a:cxn ang="0">
                  <a:pos x="151" y="264"/>
                </a:cxn>
                <a:cxn ang="0">
                  <a:pos x="247" y="258"/>
                </a:cxn>
                <a:cxn ang="0">
                  <a:pos x="271" y="354"/>
                </a:cxn>
                <a:cxn ang="0">
                  <a:pos x="373" y="390"/>
                </a:cxn>
                <a:cxn ang="0">
                  <a:pos x="397" y="414"/>
                </a:cxn>
                <a:cxn ang="0">
                  <a:pos x="511" y="396"/>
                </a:cxn>
                <a:cxn ang="0">
                  <a:pos x="607" y="390"/>
                </a:cxn>
                <a:cxn ang="0">
                  <a:pos x="679" y="420"/>
                </a:cxn>
                <a:cxn ang="0">
                  <a:pos x="793" y="414"/>
                </a:cxn>
                <a:cxn ang="0">
                  <a:pos x="865" y="414"/>
                </a:cxn>
                <a:cxn ang="0">
                  <a:pos x="883" y="360"/>
                </a:cxn>
                <a:cxn ang="0">
                  <a:pos x="775" y="288"/>
                </a:cxn>
                <a:cxn ang="0">
                  <a:pos x="733" y="288"/>
                </a:cxn>
                <a:cxn ang="0">
                  <a:pos x="673" y="246"/>
                </a:cxn>
                <a:cxn ang="0">
                  <a:pos x="655" y="228"/>
                </a:cxn>
                <a:cxn ang="0">
                  <a:pos x="643" y="198"/>
                </a:cxn>
                <a:cxn ang="0">
                  <a:pos x="595" y="174"/>
                </a:cxn>
                <a:cxn ang="0">
                  <a:pos x="565" y="186"/>
                </a:cxn>
                <a:cxn ang="0">
                  <a:pos x="559" y="240"/>
                </a:cxn>
                <a:cxn ang="0">
                  <a:pos x="529" y="258"/>
                </a:cxn>
                <a:cxn ang="0">
                  <a:pos x="535" y="234"/>
                </a:cxn>
                <a:cxn ang="0">
                  <a:pos x="499" y="180"/>
                </a:cxn>
                <a:cxn ang="0">
                  <a:pos x="379" y="60"/>
                </a:cxn>
                <a:cxn ang="0">
                  <a:pos x="301" y="54"/>
                </a:cxn>
                <a:cxn ang="0">
                  <a:pos x="331" y="96"/>
                </a:cxn>
                <a:cxn ang="0">
                  <a:pos x="301" y="102"/>
                </a:cxn>
                <a:cxn ang="0">
                  <a:pos x="259" y="48"/>
                </a:cxn>
                <a:cxn ang="0">
                  <a:pos x="289" y="18"/>
                </a:cxn>
                <a:cxn ang="0">
                  <a:pos x="505" y="24"/>
                </a:cxn>
                <a:cxn ang="0">
                  <a:pos x="535" y="54"/>
                </a:cxn>
                <a:cxn ang="0">
                  <a:pos x="607" y="72"/>
                </a:cxn>
                <a:cxn ang="0">
                  <a:pos x="691" y="78"/>
                </a:cxn>
                <a:cxn ang="0">
                  <a:pos x="697" y="108"/>
                </a:cxn>
                <a:cxn ang="0">
                  <a:pos x="703" y="144"/>
                </a:cxn>
                <a:cxn ang="0">
                  <a:pos x="709" y="180"/>
                </a:cxn>
                <a:cxn ang="0">
                  <a:pos x="769" y="144"/>
                </a:cxn>
                <a:cxn ang="0">
                  <a:pos x="1015" y="144"/>
                </a:cxn>
                <a:cxn ang="0">
                  <a:pos x="1009" y="102"/>
                </a:cxn>
              </a:cxnLst>
              <a:rect l="0" t="0" r="r" b="b"/>
              <a:pathLst>
                <a:path w="1181" h="726">
                  <a:moveTo>
                    <a:pt x="1009" y="102"/>
                  </a:moveTo>
                  <a:cubicBezTo>
                    <a:pt x="1045" y="126"/>
                    <a:pt x="1085" y="122"/>
                    <a:pt x="1129" y="126"/>
                  </a:cubicBezTo>
                  <a:cubicBezTo>
                    <a:pt x="1181" y="143"/>
                    <a:pt x="1138" y="227"/>
                    <a:pt x="1099" y="240"/>
                  </a:cubicBezTo>
                  <a:cubicBezTo>
                    <a:pt x="1084" y="285"/>
                    <a:pt x="1106" y="231"/>
                    <a:pt x="1075" y="270"/>
                  </a:cubicBezTo>
                  <a:cubicBezTo>
                    <a:pt x="1071" y="275"/>
                    <a:pt x="1073" y="284"/>
                    <a:pt x="1069" y="288"/>
                  </a:cubicBezTo>
                  <a:cubicBezTo>
                    <a:pt x="1059" y="298"/>
                    <a:pt x="1033" y="312"/>
                    <a:pt x="1033" y="312"/>
                  </a:cubicBezTo>
                  <a:cubicBezTo>
                    <a:pt x="1018" y="334"/>
                    <a:pt x="995" y="357"/>
                    <a:pt x="973" y="372"/>
                  </a:cubicBezTo>
                  <a:cubicBezTo>
                    <a:pt x="963" y="403"/>
                    <a:pt x="938" y="403"/>
                    <a:pt x="913" y="420"/>
                  </a:cubicBezTo>
                  <a:cubicBezTo>
                    <a:pt x="909" y="426"/>
                    <a:pt x="906" y="433"/>
                    <a:pt x="901" y="438"/>
                  </a:cubicBezTo>
                  <a:cubicBezTo>
                    <a:pt x="896" y="443"/>
                    <a:pt x="888" y="445"/>
                    <a:pt x="883" y="450"/>
                  </a:cubicBezTo>
                  <a:cubicBezTo>
                    <a:pt x="874" y="461"/>
                    <a:pt x="859" y="486"/>
                    <a:pt x="859" y="486"/>
                  </a:cubicBezTo>
                  <a:cubicBezTo>
                    <a:pt x="857" y="496"/>
                    <a:pt x="861" y="510"/>
                    <a:pt x="853" y="516"/>
                  </a:cubicBezTo>
                  <a:cubicBezTo>
                    <a:pt x="828" y="536"/>
                    <a:pt x="828" y="497"/>
                    <a:pt x="823" y="492"/>
                  </a:cubicBezTo>
                  <a:cubicBezTo>
                    <a:pt x="819" y="488"/>
                    <a:pt x="811" y="488"/>
                    <a:pt x="805" y="486"/>
                  </a:cubicBezTo>
                  <a:cubicBezTo>
                    <a:pt x="807" y="492"/>
                    <a:pt x="807" y="499"/>
                    <a:pt x="811" y="504"/>
                  </a:cubicBezTo>
                  <a:cubicBezTo>
                    <a:pt x="816" y="510"/>
                    <a:pt x="825" y="510"/>
                    <a:pt x="829" y="516"/>
                  </a:cubicBezTo>
                  <a:cubicBezTo>
                    <a:pt x="843" y="539"/>
                    <a:pt x="850" y="579"/>
                    <a:pt x="859" y="606"/>
                  </a:cubicBezTo>
                  <a:cubicBezTo>
                    <a:pt x="861" y="613"/>
                    <a:pt x="868" y="617"/>
                    <a:pt x="871" y="624"/>
                  </a:cubicBezTo>
                  <a:cubicBezTo>
                    <a:pt x="871" y="624"/>
                    <a:pt x="886" y="669"/>
                    <a:pt x="889" y="678"/>
                  </a:cubicBezTo>
                  <a:cubicBezTo>
                    <a:pt x="891" y="684"/>
                    <a:pt x="895" y="696"/>
                    <a:pt x="895" y="696"/>
                  </a:cubicBezTo>
                  <a:cubicBezTo>
                    <a:pt x="847" y="712"/>
                    <a:pt x="846" y="719"/>
                    <a:pt x="787" y="726"/>
                  </a:cubicBezTo>
                  <a:cubicBezTo>
                    <a:pt x="771" y="723"/>
                    <a:pt x="751" y="723"/>
                    <a:pt x="739" y="708"/>
                  </a:cubicBezTo>
                  <a:cubicBezTo>
                    <a:pt x="735" y="703"/>
                    <a:pt x="736" y="696"/>
                    <a:pt x="733" y="690"/>
                  </a:cubicBezTo>
                  <a:cubicBezTo>
                    <a:pt x="713" y="649"/>
                    <a:pt x="701" y="604"/>
                    <a:pt x="679" y="564"/>
                  </a:cubicBezTo>
                  <a:cubicBezTo>
                    <a:pt x="656" y="522"/>
                    <a:pt x="645" y="511"/>
                    <a:pt x="607" y="486"/>
                  </a:cubicBezTo>
                  <a:cubicBezTo>
                    <a:pt x="595" y="478"/>
                    <a:pt x="571" y="462"/>
                    <a:pt x="571" y="462"/>
                  </a:cubicBezTo>
                  <a:cubicBezTo>
                    <a:pt x="496" y="481"/>
                    <a:pt x="539" y="475"/>
                    <a:pt x="439" y="468"/>
                  </a:cubicBezTo>
                  <a:cubicBezTo>
                    <a:pt x="429" y="466"/>
                    <a:pt x="419" y="465"/>
                    <a:pt x="409" y="462"/>
                  </a:cubicBezTo>
                  <a:cubicBezTo>
                    <a:pt x="397" y="459"/>
                    <a:pt x="373" y="450"/>
                    <a:pt x="373" y="450"/>
                  </a:cubicBezTo>
                  <a:cubicBezTo>
                    <a:pt x="343" y="406"/>
                    <a:pt x="217" y="414"/>
                    <a:pt x="217" y="414"/>
                  </a:cubicBezTo>
                  <a:cubicBezTo>
                    <a:pt x="176" y="400"/>
                    <a:pt x="220" y="419"/>
                    <a:pt x="187" y="390"/>
                  </a:cubicBezTo>
                  <a:cubicBezTo>
                    <a:pt x="187" y="390"/>
                    <a:pt x="142" y="360"/>
                    <a:pt x="133" y="354"/>
                  </a:cubicBezTo>
                  <a:cubicBezTo>
                    <a:pt x="109" y="338"/>
                    <a:pt x="44" y="324"/>
                    <a:pt x="13" y="318"/>
                  </a:cubicBezTo>
                  <a:cubicBezTo>
                    <a:pt x="0" y="279"/>
                    <a:pt x="15" y="282"/>
                    <a:pt x="55" y="276"/>
                  </a:cubicBezTo>
                  <a:cubicBezTo>
                    <a:pt x="89" y="265"/>
                    <a:pt x="77" y="287"/>
                    <a:pt x="115" y="276"/>
                  </a:cubicBezTo>
                  <a:cubicBezTo>
                    <a:pt x="127" y="272"/>
                    <a:pt x="139" y="268"/>
                    <a:pt x="151" y="264"/>
                  </a:cubicBezTo>
                  <a:cubicBezTo>
                    <a:pt x="157" y="262"/>
                    <a:pt x="169" y="258"/>
                    <a:pt x="169" y="258"/>
                  </a:cubicBezTo>
                  <a:cubicBezTo>
                    <a:pt x="195" y="276"/>
                    <a:pt x="214" y="263"/>
                    <a:pt x="247" y="258"/>
                  </a:cubicBezTo>
                  <a:cubicBezTo>
                    <a:pt x="318" y="268"/>
                    <a:pt x="280" y="255"/>
                    <a:pt x="265" y="300"/>
                  </a:cubicBezTo>
                  <a:cubicBezTo>
                    <a:pt x="281" y="324"/>
                    <a:pt x="288" y="329"/>
                    <a:pt x="271" y="354"/>
                  </a:cubicBezTo>
                  <a:cubicBezTo>
                    <a:pt x="303" y="375"/>
                    <a:pt x="282" y="364"/>
                    <a:pt x="337" y="378"/>
                  </a:cubicBezTo>
                  <a:cubicBezTo>
                    <a:pt x="349" y="381"/>
                    <a:pt x="361" y="386"/>
                    <a:pt x="373" y="390"/>
                  </a:cubicBezTo>
                  <a:cubicBezTo>
                    <a:pt x="379" y="392"/>
                    <a:pt x="391" y="396"/>
                    <a:pt x="391" y="396"/>
                  </a:cubicBezTo>
                  <a:cubicBezTo>
                    <a:pt x="393" y="402"/>
                    <a:pt x="392" y="410"/>
                    <a:pt x="397" y="414"/>
                  </a:cubicBezTo>
                  <a:cubicBezTo>
                    <a:pt x="399" y="415"/>
                    <a:pt x="478" y="447"/>
                    <a:pt x="487" y="450"/>
                  </a:cubicBezTo>
                  <a:cubicBezTo>
                    <a:pt x="532" y="435"/>
                    <a:pt x="473" y="461"/>
                    <a:pt x="511" y="396"/>
                  </a:cubicBezTo>
                  <a:cubicBezTo>
                    <a:pt x="518" y="384"/>
                    <a:pt x="547" y="372"/>
                    <a:pt x="547" y="372"/>
                  </a:cubicBezTo>
                  <a:cubicBezTo>
                    <a:pt x="583" y="381"/>
                    <a:pt x="563" y="375"/>
                    <a:pt x="607" y="390"/>
                  </a:cubicBezTo>
                  <a:cubicBezTo>
                    <a:pt x="613" y="392"/>
                    <a:pt x="625" y="396"/>
                    <a:pt x="625" y="396"/>
                  </a:cubicBezTo>
                  <a:cubicBezTo>
                    <a:pt x="647" y="428"/>
                    <a:pt x="626" y="408"/>
                    <a:pt x="679" y="420"/>
                  </a:cubicBezTo>
                  <a:cubicBezTo>
                    <a:pt x="691" y="423"/>
                    <a:pt x="715" y="432"/>
                    <a:pt x="715" y="432"/>
                  </a:cubicBezTo>
                  <a:cubicBezTo>
                    <a:pt x="770" y="424"/>
                    <a:pt x="744" y="430"/>
                    <a:pt x="793" y="414"/>
                  </a:cubicBezTo>
                  <a:cubicBezTo>
                    <a:pt x="799" y="412"/>
                    <a:pt x="811" y="408"/>
                    <a:pt x="811" y="408"/>
                  </a:cubicBezTo>
                  <a:cubicBezTo>
                    <a:pt x="853" y="422"/>
                    <a:pt x="835" y="424"/>
                    <a:pt x="865" y="414"/>
                  </a:cubicBezTo>
                  <a:cubicBezTo>
                    <a:pt x="869" y="402"/>
                    <a:pt x="873" y="390"/>
                    <a:pt x="877" y="378"/>
                  </a:cubicBezTo>
                  <a:cubicBezTo>
                    <a:pt x="879" y="372"/>
                    <a:pt x="883" y="360"/>
                    <a:pt x="883" y="360"/>
                  </a:cubicBezTo>
                  <a:cubicBezTo>
                    <a:pt x="879" y="320"/>
                    <a:pt x="888" y="278"/>
                    <a:pt x="841" y="294"/>
                  </a:cubicBezTo>
                  <a:cubicBezTo>
                    <a:pt x="819" y="292"/>
                    <a:pt x="796" y="295"/>
                    <a:pt x="775" y="288"/>
                  </a:cubicBezTo>
                  <a:cubicBezTo>
                    <a:pt x="769" y="286"/>
                    <a:pt x="775" y="273"/>
                    <a:pt x="769" y="270"/>
                  </a:cubicBezTo>
                  <a:cubicBezTo>
                    <a:pt x="762" y="266"/>
                    <a:pt x="736" y="286"/>
                    <a:pt x="733" y="288"/>
                  </a:cubicBezTo>
                  <a:cubicBezTo>
                    <a:pt x="708" y="280"/>
                    <a:pt x="694" y="284"/>
                    <a:pt x="685" y="258"/>
                  </a:cubicBezTo>
                  <a:cubicBezTo>
                    <a:pt x="634" y="275"/>
                    <a:pt x="692" y="261"/>
                    <a:pt x="673" y="246"/>
                  </a:cubicBezTo>
                  <a:cubicBezTo>
                    <a:pt x="664" y="238"/>
                    <a:pt x="649" y="242"/>
                    <a:pt x="637" y="240"/>
                  </a:cubicBezTo>
                  <a:cubicBezTo>
                    <a:pt x="643" y="236"/>
                    <a:pt x="649" y="231"/>
                    <a:pt x="655" y="228"/>
                  </a:cubicBezTo>
                  <a:cubicBezTo>
                    <a:pt x="661" y="225"/>
                    <a:pt x="671" y="228"/>
                    <a:pt x="673" y="222"/>
                  </a:cubicBezTo>
                  <a:cubicBezTo>
                    <a:pt x="677" y="205"/>
                    <a:pt x="651" y="201"/>
                    <a:pt x="643" y="198"/>
                  </a:cubicBezTo>
                  <a:cubicBezTo>
                    <a:pt x="639" y="186"/>
                    <a:pt x="635" y="174"/>
                    <a:pt x="631" y="162"/>
                  </a:cubicBezTo>
                  <a:cubicBezTo>
                    <a:pt x="627" y="150"/>
                    <a:pt x="595" y="174"/>
                    <a:pt x="595" y="174"/>
                  </a:cubicBezTo>
                  <a:cubicBezTo>
                    <a:pt x="554" y="147"/>
                    <a:pt x="590" y="166"/>
                    <a:pt x="583" y="180"/>
                  </a:cubicBezTo>
                  <a:cubicBezTo>
                    <a:pt x="580" y="186"/>
                    <a:pt x="571" y="184"/>
                    <a:pt x="565" y="186"/>
                  </a:cubicBezTo>
                  <a:cubicBezTo>
                    <a:pt x="573" y="209"/>
                    <a:pt x="603" y="229"/>
                    <a:pt x="565" y="216"/>
                  </a:cubicBezTo>
                  <a:cubicBezTo>
                    <a:pt x="594" y="259"/>
                    <a:pt x="572" y="214"/>
                    <a:pt x="559" y="240"/>
                  </a:cubicBezTo>
                  <a:cubicBezTo>
                    <a:pt x="555" y="247"/>
                    <a:pt x="575" y="273"/>
                    <a:pt x="577" y="276"/>
                  </a:cubicBezTo>
                  <a:cubicBezTo>
                    <a:pt x="551" y="285"/>
                    <a:pt x="544" y="281"/>
                    <a:pt x="529" y="258"/>
                  </a:cubicBezTo>
                  <a:cubicBezTo>
                    <a:pt x="531" y="252"/>
                    <a:pt x="529" y="243"/>
                    <a:pt x="535" y="240"/>
                  </a:cubicBezTo>
                  <a:cubicBezTo>
                    <a:pt x="542" y="236"/>
                    <a:pt x="578" y="263"/>
                    <a:pt x="535" y="234"/>
                  </a:cubicBezTo>
                  <a:cubicBezTo>
                    <a:pt x="498" y="246"/>
                    <a:pt x="531" y="241"/>
                    <a:pt x="523" y="216"/>
                  </a:cubicBezTo>
                  <a:cubicBezTo>
                    <a:pt x="519" y="202"/>
                    <a:pt x="499" y="180"/>
                    <a:pt x="499" y="180"/>
                  </a:cubicBezTo>
                  <a:cubicBezTo>
                    <a:pt x="485" y="124"/>
                    <a:pt x="452" y="130"/>
                    <a:pt x="409" y="102"/>
                  </a:cubicBezTo>
                  <a:cubicBezTo>
                    <a:pt x="395" y="60"/>
                    <a:pt x="409" y="70"/>
                    <a:pt x="379" y="60"/>
                  </a:cubicBezTo>
                  <a:cubicBezTo>
                    <a:pt x="368" y="28"/>
                    <a:pt x="352" y="42"/>
                    <a:pt x="325" y="24"/>
                  </a:cubicBezTo>
                  <a:cubicBezTo>
                    <a:pt x="306" y="30"/>
                    <a:pt x="301" y="32"/>
                    <a:pt x="301" y="54"/>
                  </a:cubicBezTo>
                  <a:cubicBezTo>
                    <a:pt x="299" y="60"/>
                    <a:pt x="291" y="67"/>
                    <a:pt x="295" y="72"/>
                  </a:cubicBezTo>
                  <a:cubicBezTo>
                    <a:pt x="303" y="84"/>
                    <a:pt x="331" y="96"/>
                    <a:pt x="331" y="96"/>
                  </a:cubicBezTo>
                  <a:cubicBezTo>
                    <a:pt x="333" y="102"/>
                    <a:pt x="343" y="113"/>
                    <a:pt x="337" y="114"/>
                  </a:cubicBezTo>
                  <a:cubicBezTo>
                    <a:pt x="325" y="116"/>
                    <a:pt x="301" y="102"/>
                    <a:pt x="301" y="102"/>
                  </a:cubicBezTo>
                  <a:cubicBezTo>
                    <a:pt x="289" y="137"/>
                    <a:pt x="295" y="110"/>
                    <a:pt x="265" y="90"/>
                  </a:cubicBezTo>
                  <a:cubicBezTo>
                    <a:pt x="300" y="67"/>
                    <a:pt x="271" y="83"/>
                    <a:pt x="259" y="48"/>
                  </a:cubicBezTo>
                  <a:cubicBezTo>
                    <a:pt x="265" y="44"/>
                    <a:pt x="272" y="41"/>
                    <a:pt x="277" y="36"/>
                  </a:cubicBezTo>
                  <a:cubicBezTo>
                    <a:pt x="282" y="31"/>
                    <a:pt x="283" y="23"/>
                    <a:pt x="289" y="18"/>
                  </a:cubicBezTo>
                  <a:cubicBezTo>
                    <a:pt x="307" y="4"/>
                    <a:pt x="339" y="7"/>
                    <a:pt x="361" y="0"/>
                  </a:cubicBezTo>
                  <a:cubicBezTo>
                    <a:pt x="415" y="4"/>
                    <a:pt x="455" y="14"/>
                    <a:pt x="505" y="24"/>
                  </a:cubicBezTo>
                  <a:cubicBezTo>
                    <a:pt x="511" y="28"/>
                    <a:pt x="518" y="31"/>
                    <a:pt x="523" y="36"/>
                  </a:cubicBezTo>
                  <a:cubicBezTo>
                    <a:pt x="528" y="41"/>
                    <a:pt x="529" y="49"/>
                    <a:pt x="535" y="54"/>
                  </a:cubicBezTo>
                  <a:cubicBezTo>
                    <a:pt x="547" y="64"/>
                    <a:pt x="574" y="73"/>
                    <a:pt x="589" y="78"/>
                  </a:cubicBezTo>
                  <a:cubicBezTo>
                    <a:pt x="595" y="76"/>
                    <a:pt x="601" y="71"/>
                    <a:pt x="607" y="72"/>
                  </a:cubicBezTo>
                  <a:cubicBezTo>
                    <a:pt x="620" y="73"/>
                    <a:pt x="643" y="84"/>
                    <a:pt x="643" y="84"/>
                  </a:cubicBezTo>
                  <a:cubicBezTo>
                    <a:pt x="659" y="82"/>
                    <a:pt x="675" y="81"/>
                    <a:pt x="691" y="78"/>
                  </a:cubicBezTo>
                  <a:cubicBezTo>
                    <a:pt x="697" y="77"/>
                    <a:pt x="708" y="66"/>
                    <a:pt x="709" y="72"/>
                  </a:cubicBezTo>
                  <a:cubicBezTo>
                    <a:pt x="711" y="84"/>
                    <a:pt x="701" y="96"/>
                    <a:pt x="697" y="108"/>
                  </a:cubicBezTo>
                  <a:cubicBezTo>
                    <a:pt x="695" y="114"/>
                    <a:pt x="691" y="126"/>
                    <a:pt x="691" y="126"/>
                  </a:cubicBezTo>
                  <a:cubicBezTo>
                    <a:pt x="695" y="132"/>
                    <a:pt x="704" y="137"/>
                    <a:pt x="703" y="144"/>
                  </a:cubicBezTo>
                  <a:cubicBezTo>
                    <a:pt x="702" y="151"/>
                    <a:pt x="688" y="149"/>
                    <a:pt x="685" y="156"/>
                  </a:cubicBezTo>
                  <a:cubicBezTo>
                    <a:pt x="677" y="175"/>
                    <a:pt x="701" y="177"/>
                    <a:pt x="709" y="180"/>
                  </a:cubicBezTo>
                  <a:cubicBezTo>
                    <a:pt x="707" y="174"/>
                    <a:pt x="700" y="168"/>
                    <a:pt x="703" y="162"/>
                  </a:cubicBezTo>
                  <a:cubicBezTo>
                    <a:pt x="705" y="158"/>
                    <a:pt x="759" y="147"/>
                    <a:pt x="769" y="144"/>
                  </a:cubicBezTo>
                  <a:cubicBezTo>
                    <a:pt x="846" y="148"/>
                    <a:pt x="881" y="154"/>
                    <a:pt x="949" y="162"/>
                  </a:cubicBezTo>
                  <a:cubicBezTo>
                    <a:pt x="991" y="154"/>
                    <a:pt x="969" y="159"/>
                    <a:pt x="1015" y="144"/>
                  </a:cubicBezTo>
                  <a:cubicBezTo>
                    <a:pt x="1021" y="142"/>
                    <a:pt x="1033" y="138"/>
                    <a:pt x="1033" y="138"/>
                  </a:cubicBezTo>
                  <a:cubicBezTo>
                    <a:pt x="1024" y="112"/>
                    <a:pt x="1031" y="124"/>
                    <a:pt x="1009" y="102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907" y="1357"/>
              <a:ext cx="27" cy="2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" y="18"/>
                </a:cxn>
                <a:cxn ang="0">
                  <a:pos x="20" y="24"/>
                </a:cxn>
                <a:cxn ang="0">
                  <a:pos x="26" y="6"/>
                </a:cxn>
                <a:cxn ang="0">
                  <a:pos x="14" y="0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cubicBezTo>
                    <a:pt x="10" y="6"/>
                    <a:pt x="0" y="11"/>
                    <a:pt x="2" y="18"/>
                  </a:cubicBezTo>
                  <a:cubicBezTo>
                    <a:pt x="4" y="24"/>
                    <a:pt x="14" y="27"/>
                    <a:pt x="20" y="24"/>
                  </a:cubicBezTo>
                  <a:cubicBezTo>
                    <a:pt x="26" y="21"/>
                    <a:pt x="28" y="12"/>
                    <a:pt x="26" y="6"/>
                  </a:cubicBezTo>
                  <a:cubicBezTo>
                    <a:pt x="25" y="2"/>
                    <a:pt x="18" y="2"/>
                    <a:pt x="14" y="0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1895" y="1394"/>
              <a:ext cx="43" cy="5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5" y="66"/>
                </a:cxn>
                <a:cxn ang="0">
                  <a:pos x="33" y="60"/>
                </a:cxn>
                <a:cxn ang="0">
                  <a:pos x="45" y="24"/>
                </a:cxn>
                <a:cxn ang="0">
                  <a:pos x="39" y="6"/>
                </a:cxn>
                <a:cxn ang="0">
                  <a:pos x="27" y="24"/>
                </a:cxn>
                <a:cxn ang="0">
                  <a:pos x="33" y="0"/>
                </a:cxn>
              </a:cxnLst>
              <a:rect l="0" t="0" r="r" b="b"/>
              <a:pathLst>
                <a:path w="45" h="66">
                  <a:moveTo>
                    <a:pt x="33" y="0"/>
                  </a:moveTo>
                  <a:cubicBezTo>
                    <a:pt x="0" y="11"/>
                    <a:pt x="8" y="38"/>
                    <a:pt x="15" y="66"/>
                  </a:cubicBezTo>
                  <a:cubicBezTo>
                    <a:pt x="21" y="64"/>
                    <a:pt x="29" y="65"/>
                    <a:pt x="33" y="60"/>
                  </a:cubicBezTo>
                  <a:cubicBezTo>
                    <a:pt x="40" y="50"/>
                    <a:pt x="45" y="24"/>
                    <a:pt x="45" y="24"/>
                  </a:cubicBezTo>
                  <a:cubicBezTo>
                    <a:pt x="43" y="18"/>
                    <a:pt x="45" y="6"/>
                    <a:pt x="39" y="6"/>
                  </a:cubicBezTo>
                  <a:cubicBezTo>
                    <a:pt x="32" y="6"/>
                    <a:pt x="32" y="29"/>
                    <a:pt x="27" y="24"/>
                  </a:cubicBezTo>
                  <a:cubicBezTo>
                    <a:pt x="21" y="18"/>
                    <a:pt x="31" y="8"/>
                    <a:pt x="33" y="0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992" y="1437"/>
              <a:ext cx="131" cy="81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64" y="48"/>
                </a:cxn>
                <a:cxn ang="0">
                  <a:pos x="28" y="42"/>
                </a:cxn>
                <a:cxn ang="0">
                  <a:pos x="22" y="66"/>
                </a:cxn>
                <a:cxn ang="0">
                  <a:pos x="58" y="78"/>
                </a:cxn>
                <a:cxn ang="0">
                  <a:pos x="76" y="90"/>
                </a:cxn>
                <a:cxn ang="0">
                  <a:pos x="94" y="84"/>
                </a:cxn>
                <a:cxn ang="0">
                  <a:pos x="100" y="54"/>
                </a:cxn>
                <a:cxn ang="0">
                  <a:pos x="100" y="48"/>
                </a:cxn>
                <a:cxn ang="0">
                  <a:pos x="94" y="0"/>
                </a:cxn>
              </a:cxnLst>
              <a:rect l="0" t="0" r="r" b="b"/>
              <a:pathLst>
                <a:path w="138" h="90">
                  <a:moveTo>
                    <a:pt x="94" y="0"/>
                  </a:moveTo>
                  <a:cubicBezTo>
                    <a:pt x="87" y="26"/>
                    <a:pt x="90" y="39"/>
                    <a:pt x="64" y="48"/>
                  </a:cubicBezTo>
                  <a:cubicBezTo>
                    <a:pt x="52" y="46"/>
                    <a:pt x="40" y="42"/>
                    <a:pt x="28" y="42"/>
                  </a:cubicBezTo>
                  <a:cubicBezTo>
                    <a:pt x="9" y="42"/>
                    <a:pt x="0" y="52"/>
                    <a:pt x="22" y="66"/>
                  </a:cubicBezTo>
                  <a:cubicBezTo>
                    <a:pt x="33" y="73"/>
                    <a:pt x="47" y="71"/>
                    <a:pt x="58" y="78"/>
                  </a:cubicBezTo>
                  <a:cubicBezTo>
                    <a:pt x="64" y="82"/>
                    <a:pt x="70" y="86"/>
                    <a:pt x="76" y="90"/>
                  </a:cubicBezTo>
                  <a:cubicBezTo>
                    <a:pt x="82" y="88"/>
                    <a:pt x="90" y="89"/>
                    <a:pt x="94" y="84"/>
                  </a:cubicBezTo>
                  <a:cubicBezTo>
                    <a:pt x="100" y="76"/>
                    <a:pt x="103" y="64"/>
                    <a:pt x="100" y="54"/>
                  </a:cubicBezTo>
                  <a:cubicBezTo>
                    <a:pt x="98" y="45"/>
                    <a:pt x="57" y="34"/>
                    <a:pt x="100" y="48"/>
                  </a:cubicBezTo>
                  <a:cubicBezTo>
                    <a:pt x="138" y="23"/>
                    <a:pt x="128" y="17"/>
                    <a:pt x="94" y="0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530" y="1471"/>
              <a:ext cx="155" cy="58"/>
            </a:xfrm>
            <a:custGeom>
              <a:avLst/>
              <a:gdLst/>
              <a:ahLst/>
              <a:cxnLst>
                <a:cxn ang="0">
                  <a:pos x="150" y="18"/>
                </a:cxn>
                <a:cxn ang="0">
                  <a:pos x="84" y="0"/>
                </a:cxn>
                <a:cxn ang="0">
                  <a:pos x="0" y="24"/>
                </a:cxn>
                <a:cxn ang="0">
                  <a:pos x="36" y="66"/>
                </a:cxn>
                <a:cxn ang="0">
                  <a:pos x="54" y="60"/>
                </a:cxn>
                <a:cxn ang="0">
                  <a:pos x="72" y="48"/>
                </a:cxn>
                <a:cxn ang="0">
                  <a:pos x="108" y="36"/>
                </a:cxn>
                <a:cxn ang="0">
                  <a:pos x="162" y="18"/>
                </a:cxn>
                <a:cxn ang="0">
                  <a:pos x="150" y="18"/>
                </a:cxn>
              </a:cxnLst>
              <a:rect l="0" t="0" r="r" b="b"/>
              <a:pathLst>
                <a:path w="162" h="66">
                  <a:moveTo>
                    <a:pt x="150" y="18"/>
                  </a:moveTo>
                  <a:cubicBezTo>
                    <a:pt x="128" y="11"/>
                    <a:pt x="106" y="7"/>
                    <a:pt x="84" y="0"/>
                  </a:cubicBezTo>
                  <a:cubicBezTo>
                    <a:pt x="56" y="9"/>
                    <a:pt x="28" y="15"/>
                    <a:pt x="0" y="24"/>
                  </a:cubicBezTo>
                  <a:cubicBezTo>
                    <a:pt x="8" y="49"/>
                    <a:pt x="21" y="44"/>
                    <a:pt x="36" y="66"/>
                  </a:cubicBezTo>
                  <a:cubicBezTo>
                    <a:pt x="42" y="64"/>
                    <a:pt x="48" y="63"/>
                    <a:pt x="54" y="60"/>
                  </a:cubicBezTo>
                  <a:cubicBezTo>
                    <a:pt x="60" y="57"/>
                    <a:pt x="65" y="51"/>
                    <a:pt x="72" y="48"/>
                  </a:cubicBezTo>
                  <a:cubicBezTo>
                    <a:pt x="84" y="43"/>
                    <a:pt x="108" y="36"/>
                    <a:pt x="108" y="36"/>
                  </a:cubicBezTo>
                  <a:cubicBezTo>
                    <a:pt x="136" y="45"/>
                    <a:pt x="142" y="38"/>
                    <a:pt x="162" y="18"/>
                  </a:cubicBezTo>
                  <a:cubicBezTo>
                    <a:pt x="140" y="4"/>
                    <a:pt x="141" y="0"/>
                    <a:pt x="150" y="18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477" y="1982"/>
              <a:ext cx="252" cy="183"/>
            </a:xfrm>
            <a:custGeom>
              <a:avLst/>
              <a:gdLst/>
              <a:ahLst/>
              <a:cxnLst>
                <a:cxn ang="0">
                  <a:pos x="246" y="129"/>
                </a:cxn>
                <a:cxn ang="0">
                  <a:pos x="228" y="81"/>
                </a:cxn>
                <a:cxn ang="0">
                  <a:pos x="168" y="33"/>
                </a:cxn>
                <a:cxn ang="0">
                  <a:pos x="132" y="9"/>
                </a:cxn>
                <a:cxn ang="0">
                  <a:pos x="36" y="45"/>
                </a:cxn>
                <a:cxn ang="0">
                  <a:pos x="6" y="117"/>
                </a:cxn>
                <a:cxn ang="0">
                  <a:pos x="0" y="135"/>
                </a:cxn>
                <a:cxn ang="0">
                  <a:pos x="156" y="189"/>
                </a:cxn>
                <a:cxn ang="0">
                  <a:pos x="264" y="147"/>
                </a:cxn>
                <a:cxn ang="0">
                  <a:pos x="246" y="129"/>
                </a:cxn>
              </a:cxnLst>
              <a:rect l="0" t="0" r="r" b="b"/>
              <a:pathLst>
                <a:path w="264" h="204">
                  <a:moveTo>
                    <a:pt x="246" y="129"/>
                  </a:moveTo>
                  <a:cubicBezTo>
                    <a:pt x="255" y="103"/>
                    <a:pt x="251" y="96"/>
                    <a:pt x="228" y="81"/>
                  </a:cubicBezTo>
                  <a:cubicBezTo>
                    <a:pt x="174" y="0"/>
                    <a:pt x="238" y="79"/>
                    <a:pt x="168" y="33"/>
                  </a:cubicBezTo>
                  <a:cubicBezTo>
                    <a:pt x="156" y="25"/>
                    <a:pt x="132" y="9"/>
                    <a:pt x="132" y="9"/>
                  </a:cubicBezTo>
                  <a:cubicBezTo>
                    <a:pt x="102" y="29"/>
                    <a:pt x="67" y="24"/>
                    <a:pt x="36" y="45"/>
                  </a:cubicBezTo>
                  <a:cubicBezTo>
                    <a:pt x="27" y="71"/>
                    <a:pt x="15" y="91"/>
                    <a:pt x="6" y="117"/>
                  </a:cubicBezTo>
                  <a:cubicBezTo>
                    <a:pt x="4" y="123"/>
                    <a:pt x="0" y="135"/>
                    <a:pt x="0" y="135"/>
                  </a:cubicBezTo>
                  <a:cubicBezTo>
                    <a:pt x="67" y="179"/>
                    <a:pt x="73" y="172"/>
                    <a:pt x="156" y="189"/>
                  </a:cubicBezTo>
                  <a:cubicBezTo>
                    <a:pt x="235" y="184"/>
                    <a:pt x="245" y="204"/>
                    <a:pt x="264" y="147"/>
                  </a:cubicBezTo>
                  <a:cubicBezTo>
                    <a:pt x="250" y="105"/>
                    <a:pt x="256" y="99"/>
                    <a:pt x="246" y="129"/>
                  </a:cubicBezTo>
                  <a:close/>
                </a:path>
              </a:pathLst>
            </a:custGeom>
            <a:solidFill>
              <a:srgbClr val="FFCC66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423" y="1942"/>
              <a:ext cx="317" cy="119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232" y="6"/>
                </a:cxn>
                <a:cxn ang="0">
                  <a:pos x="82" y="18"/>
                </a:cxn>
                <a:cxn ang="0">
                  <a:pos x="16" y="36"/>
                </a:cxn>
                <a:cxn ang="0">
                  <a:pos x="10" y="78"/>
                </a:cxn>
                <a:cxn ang="0">
                  <a:pos x="130" y="132"/>
                </a:cxn>
                <a:cxn ang="0">
                  <a:pos x="304" y="78"/>
                </a:cxn>
                <a:cxn ang="0">
                  <a:pos x="316" y="18"/>
                </a:cxn>
                <a:cxn ang="0">
                  <a:pos x="298" y="6"/>
                </a:cxn>
                <a:cxn ang="0">
                  <a:pos x="310" y="0"/>
                </a:cxn>
              </a:cxnLst>
              <a:rect l="0" t="0" r="r" b="b"/>
              <a:pathLst>
                <a:path w="331" h="132">
                  <a:moveTo>
                    <a:pt x="310" y="0"/>
                  </a:moveTo>
                  <a:cubicBezTo>
                    <a:pt x="272" y="26"/>
                    <a:pt x="309" y="6"/>
                    <a:pt x="232" y="6"/>
                  </a:cubicBezTo>
                  <a:cubicBezTo>
                    <a:pt x="195" y="6"/>
                    <a:pt x="123" y="14"/>
                    <a:pt x="82" y="18"/>
                  </a:cubicBezTo>
                  <a:cubicBezTo>
                    <a:pt x="28" y="32"/>
                    <a:pt x="50" y="25"/>
                    <a:pt x="16" y="36"/>
                  </a:cubicBezTo>
                  <a:cubicBezTo>
                    <a:pt x="0" y="60"/>
                    <a:pt x="1" y="48"/>
                    <a:pt x="10" y="78"/>
                  </a:cubicBezTo>
                  <a:cubicBezTo>
                    <a:pt x="25" y="129"/>
                    <a:pt x="88" y="126"/>
                    <a:pt x="130" y="132"/>
                  </a:cubicBezTo>
                  <a:cubicBezTo>
                    <a:pt x="188" y="118"/>
                    <a:pt x="254" y="112"/>
                    <a:pt x="304" y="78"/>
                  </a:cubicBezTo>
                  <a:cubicBezTo>
                    <a:pt x="316" y="60"/>
                    <a:pt x="331" y="41"/>
                    <a:pt x="316" y="18"/>
                  </a:cubicBezTo>
                  <a:cubicBezTo>
                    <a:pt x="312" y="12"/>
                    <a:pt x="300" y="13"/>
                    <a:pt x="298" y="6"/>
                  </a:cubicBezTo>
                  <a:cubicBezTo>
                    <a:pt x="297" y="2"/>
                    <a:pt x="306" y="2"/>
                    <a:pt x="310" y="0"/>
                  </a:cubicBezTo>
                  <a:close/>
                </a:path>
              </a:pathLst>
            </a:custGeom>
            <a:solidFill>
              <a:srgbClr val="3366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2672" y="1311"/>
              <a:ext cx="647" cy="488"/>
            </a:xfrm>
            <a:custGeom>
              <a:avLst/>
              <a:gdLst/>
              <a:ahLst/>
              <a:cxnLst>
                <a:cxn ang="0">
                  <a:pos x="144" y="69"/>
                </a:cxn>
                <a:cxn ang="0">
                  <a:pos x="210" y="111"/>
                </a:cxn>
                <a:cxn ang="0">
                  <a:pos x="192" y="159"/>
                </a:cxn>
                <a:cxn ang="0">
                  <a:pos x="198" y="189"/>
                </a:cxn>
                <a:cxn ang="0">
                  <a:pos x="288" y="225"/>
                </a:cxn>
                <a:cxn ang="0">
                  <a:pos x="306" y="183"/>
                </a:cxn>
                <a:cxn ang="0">
                  <a:pos x="294" y="123"/>
                </a:cxn>
                <a:cxn ang="0">
                  <a:pos x="330" y="105"/>
                </a:cxn>
                <a:cxn ang="0">
                  <a:pos x="360" y="81"/>
                </a:cxn>
                <a:cxn ang="0">
                  <a:pos x="372" y="63"/>
                </a:cxn>
                <a:cxn ang="0">
                  <a:pos x="390" y="57"/>
                </a:cxn>
                <a:cxn ang="0">
                  <a:pos x="414" y="3"/>
                </a:cxn>
                <a:cxn ang="0">
                  <a:pos x="432" y="9"/>
                </a:cxn>
                <a:cxn ang="0">
                  <a:pos x="450" y="3"/>
                </a:cxn>
                <a:cxn ang="0">
                  <a:pos x="456" y="21"/>
                </a:cxn>
                <a:cxn ang="0">
                  <a:pos x="486" y="99"/>
                </a:cxn>
                <a:cxn ang="0">
                  <a:pos x="558" y="141"/>
                </a:cxn>
                <a:cxn ang="0">
                  <a:pos x="606" y="177"/>
                </a:cxn>
                <a:cxn ang="0">
                  <a:pos x="654" y="213"/>
                </a:cxn>
                <a:cxn ang="0">
                  <a:pos x="672" y="249"/>
                </a:cxn>
                <a:cxn ang="0">
                  <a:pos x="582" y="429"/>
                </a:cxn>
                <a:cxn ang="0">
                  <a:pos x="522" y="519"/>
                </a:cxn>
                <a:cxn ang="0">
                  <a:pos x="504" y="525"/>
                </a:cxn>
                <a:cxn ang="0">
                  <a:pos x="486" y="537"/>
                </a:cxn>
                <a:cxn ang="0">
                  <a:pos x="384" y="513"/>
                </a:cxn>
                <a:cxn ang="0">
                  <a:pos x="342" y="483"/>
                </a:cxn>
                <a:cxn ang="0">
                  <a:pos x="324" y="489"/>
                </a:cxn>
                <a:cxn ang="0">
                  <a:pos x="264" y="447"/>
                </a:cxn>
                <a:cxn ang="0">
                  <a:pos x="204" y="393"/>
                </a:cxn>
                <a:cxn ang="0">
                  <a:pos x="180" y="399"/>
                </a:cxn>
                <a:cxn ang="0">
                  <a:pos x="168" y="417"/>
                </a:cxn>
                <a:cxn ang="0">
                  <a:pos x="120" y="411"/>
                </a:cxn>
                <a:cxn ang="0">
                  <a:pos x="48" y="381"/>
                </a:cxn>
                <a:cxn ang="0">
                  <a:pos x="12" y="327"/>
                </a:cxn>
                <a:cxn ang="0">
                  <a:pos x="0" y="291"/>
                </a:cxn>
                <a:cxn ang="0">
                  <a:pos x="12" y="273"/>
                </a:cxn>
                <a:cxn ang="0">
                  <a:pos x="30" y="267"/>
                </a:cxn>
                <a:cxn ang="0">
                  <a:pos x="54" y="231"/>
                </a:cxn>
                <a:cxn ang="0">
                  <a:pos x="90" y="207"/>
                </a:cxn>
                <a:cxn ang="0">
                  <a:pos x="102" y="189"/>
                </a:cxn>
                <a:cxn ang="0">
                  <a:pos x="120" y="177"/>
                </a:cxn>
                <a:cxn ang="0">
                  <a:pos x="144" y="147"/>
                </a:cxn>
                <a:cxn ang="0">
                  <a:pos x="150" y="75"/>
                </a:cxn>
                <a:cxn ang="0">
                  <a:pos x="150" y="81"/>
                </a:cxn>
                <a:cxn ang="0">
                  <a:pos x="144" y="99"/>
                </a:cxn>
                <a:cxn ang="0">
                  <a:pos x="144" y="69"/>
                </a:cxn>
              </a:cxnLst>
              <a:rect l="0" t="0" r="r" b="b"/>
              <a:pathLst>
                <a:path w="678" h="544">
                  <a:moveTo>
                    <a:pt x="144" y="69"/>
                  </a:moveTo>
                  <a:cubicBezTo>
                    <a:pt x="196" y="86"/>
                    <a:pt x="169" y="84"/>
                    <a:pt x="210" y="111"/>
                  </a:cubicBezTo>
                  <a:cubicBezTo>
                    <a:pt x="221" y="144"/>
                    <a:pt x="203" y="126"/>
                    <a:pt x="192" y="159"/>
                  </a:cubicBezTo>
                  <a:cubicBezTo>
                    <a:pt x="194" y="169"/>
                    <a:pt x="191" y="182"/>
                    <a:pt x="198" y="189"/>
                  </a:cubicBezTo>
                  <a:cubicBezTo>
                    <a:pt x="209" y="200"/>
                    <a:pt x="267" y="211"/>
                    <a:pt x="288" y="225"/>
                  </a:cubicBezTo>
                  <a:cubicBezTo>
                    <a:pt x="316" y="216"/>
                    <a:pt x="312" y="208"/>
                    <a:pt x="306" y="183"/>
                  </a:cubicBezTo>
                  <a:cubicBezTo>
                    <a:pt x="301" y="163"/>
                    <a:pt x="294" y="123"/>
                    <a:pt x="294" y="123"/>
                  </a:cubicBezTo>
                  <a:cubicBezTo>
                    <a:pt x="305" y="116"/>
                    <a:pt x="320" y="113"/>
                    <a:pt x="330" y="105"/>
                  </a:cubicBezTo>
                  <a:cubicBezTo>
                    <a:pt x="369" y="74"/>
                    <a:pt x="315" y="96"/>
                    <a:pt x="360" y="81"/>
                  </a:cubicBezTo>
                  <a:cubicBezTo>
                    <a:pt x="364" y="75"/>
                    <a:pt x="366" y="68"/>
                    <a:pt x="372" y="63"/>
                  </a:cubicBezTo>
                  <a:cubicBezTo>
                    <a:pt x="377" y="59"/>
                    <a:pt x="386" y="61"/>
                    <a:pt x="390" y="57"/>
                  </a:cubicBezTo>
                  <a:cubicBezTo>
                    <a:pt x="395" y="52"/>
                    <a:pt x="411" y="11"/>
                    <a:pt x="414" y="3"/>
                  </a:cubicBezTo>
                  <a:cubicBezTo>
                    <a:pt x="420" y="5"/>
                    <a:pt x="426" y="9"/>
                    <a:pt x="432" y="9"/>
                  </a:cubicBezTo>
                  <a:cubicBezTo>
                    <a:pt x="438" y="9"/>
                    <a:pt x="444" y="0"/>
                    <a:pt x="450" y="3"/>
                  </a:cubicBezTo>
                  <a:cubicBezTo>
                    <a:pt x="456" y="6"/>
                    <a:pt x="454" y="15"/>
                    <a:pt x="456" y="21"/>
                  </a:cubicBezTo>
                  <a:cubicBezTo>
                    <a:pt x="463" y="45"/>
                    <a:pt x="465" y="81"/>
                    <a:pt x="486" y="99"/>
                  </a:cubicBezTo>
                  <a:cubicBezTo>
                    <a:pt x="510" y="120"/>
                    <a:pt x="533" y="124"/>
                    <a:pt x="558" y="141"/>
                  </a:cubicBezTo>
                  <a:cubicBezTo>
                    <a:pt x="572" y="163"/>
                    <a:pt x="585" y="163"/>
                    <a:pt x="606" y="177"/>
                  </a:cubicBezTo>
                  <a:cubicBezTo>
                    <a:pt x="620" y="198"/>
                    <a:pt x="630" y="205"/>
                    <a:pt x="654" y="213"/>
                  </a:cubicBezTo>
                  <a:cubicBezTo>
                    <a:pt x="658" y="226"/>
                    <a:pt x="671" y="236"/>
                    <a:pt x="672" y="249"/>
                  </a:cubicBezTo>
                  <a:cubicBezTo>
                    <a:pt x="678" y="308"/>
                    <a:pt x="630" y="397"/>
                    <a:pt x="582" y="429"/>
                  </a:cubicBezTo>
                  <a:cubicBezTo>
                    <a:pt x="562" y="459"/>
                    <a:pt x="542" y="489"/>
                    <a:pt x="522" y="519"/>
                  </a:cubicBezTo>
                  <a:cubicBezTo>
                    <a:pt x="518" y="524"/>
                    <a:pt x="510" y="522"/>
                    <a:pt x="504" y="525"/>
                  </a:cubicBezTo>
                  <a:cubicBezTo>
                    <a:pt x="498" y="528"/>
                    <a:pt x="492" y="533"/>
                    <a:pt x="486" y="537"/>
                  </a:cubicBezTo>
                  <a:cubicBezTo>
                    <a:pt x="446" y="511"/>
                    <a:pt x="430" y="544"/>
                    <a:pt x="384" y="513"/>
                  </a:cubicBezTo>
                  <a:cubicBezTo>
                    <a:pt x="370" y="470"/>
                    <a:pt x="384" y="473"/>
                    <a:pt x="342" y="483"/>
                  </a:cubicBezTo>
                  <a:cubicBezTo>
                    <a:pt x="336" y="485"/>
                    <a:pt x="330" y="487"/>
                    <a:pt x="324" y="489"/>
                  </a:cubicBezTo>
                  <a:cubicBezTo>
                    <a:pt x="259" y="467"/>
                    <a:pt x="312" y="479"/>
                    <a:pt x="264" y="447"/>
                  </a:cubicBezTo>
                  <a:cubicBezTo>
                    <a:pt x="253" y="413"/>
                    <a:pt x="239" y="402"/>
                    <a:pt x="204" y="393"/>
                  </a:cubicBezTo>
                  <a:cubicBezTo>
                    <a:pt x="196" y="395"/>
                    <a:pt x="187" y="394"/>
                    <a:pt x="180" y="399"/>
                  </a:cubicBezTo>
                  <a:cubicBezTo>
                    <a:pt x="174" y="403"/>
                    <a:pt x="175" y="416"/>
                    <a:pt x="168" y="417"/>
                  </a:cubicBezTo>
                  <a:cubicBezTo>
                    <a:pt x="152" y="420"/>
                    <a:pt x="136" y="413"/>
                    <a:pt x="120" y="411"/>
                  </a:cubicBezTo>
                  <a:cubicBezTo>
                    <a:pt x="94" y="402"/>
                    <a:pt x="74" y="390"/>
                    <a:pt x="48" y="381"/>
                  </a:cubicBezTo>
                  <a:cubicBezTo>
                    <a:pt x="36" y="363"/>
                    <a:pt x="19" y="348"/>
                    <a:pt x="12" y="327"/>
                  </a:cubicBezTo>
                  <a:cubicBezTo>
                    <a:pt x="8" y="315"/>
                    <a:pt x="0" y="291"/>
                    <a:pt x="0" y="291"/>
                  </a:cubicBezTo>
                  <a:cubicBezTo>
                    <a:pt x="4" y="285"/>
                    <a:pt x="6" y="278"/>
                    <a:pt x="12" y="273"/>
                  </a:cubicBezTo>
                  <a:cubicBezTo>
                    <a:pt x="17" y="269"/>
                    <a:pt x="26" y="271"/>
                    <a:pt x="30" y="267"/>
                  </a:cubicBezTo>
                  <a:cubicBezTo>
                    <a:pt x="40" y="257"/>
                    <a:pt x="46" y="243"/>
                    <a:pt x="54" y="231"/>
                  </a:cubicBezTo>
                  <a:cubicBezTo>
                    <a:pt x="62" y="219"/>
                    <a:pt x="90" y="207"/>
                    <a:pt x="90" y="207"/>
                  </a:cubicBezTo>
                  <a:cubicBezTo>
                    <a:pt x="94" y="201"/>
                    <a:pt x="97" y="194"/>
                    <a:pt x="102" y="189"/>
                  </a:cubicBezTo>
                  <a:cubicBezTo>
                    <a:pt x="107" y="184"/>
                    <a:pt x="115" y="183"/>
                    <a:pt x="120" y="177"/>
                  </a:cubicBezTo>
                  <a:cubicBezTo>
                    <a:pt x="153" y="136"/>
                    <a:pt x="92" y="181"/>
                    <a:pt x="144" y="147"/>
                  </a:cubicBezTo>
                  <a:cubicBezTo>
                    <a:pt x="135" y="121"/>
                    <a:pt x="142" y="100"/>
                    <a:pt x="150" y="75"/>
                  </a:cubicBezTo>
                  <a:cubicBezTo>
                    <a:pt x="108" y="61"/>
                    <a:pt x="146" y="72"/>
                    <a:pt x="150" y="81"/>
                  </a:cubicBezTo>
                  <a:cubicBezTo>
                    <a:pt x="152" y="87"/>
                    <a:pt x="147" y="105"/>
                    <a:pt x="144" y="99"/>
                  </a:cubicBezTo>
                  <a:cubicBezTo>
                    <a:pt x="140" y="90"/>
                    <a:pt x="144" y="79"/>
                    <a:pt x="144" y="69"/>
                  </a:cubicBezTo>
                  <a:close/>
                </a:path>
              </a:pathLst>
            </a:custGeom>
            <a:solidFill>
              <a:srgbClr val="66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291" y="1576"/>
              <a:ext cx="602" cy="302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54" y="180"/>
                </a:cxn>
                <a:cxn ang="0">
                  <a:pos x="84" y="78"/>
                </a:cxn>
                <a:cxn ang="0">
                  <a:pos x="96" y="60"/>
                </a:cxn>
                <a:cxn ang="0">
                  <a:pos x="108" y="24"/>
                </a:cxn>
                <a:cxn ang="0">
                  <a:pos x="162" y="0"/>
                </a:cxn>
                <a:cxn ang="0">
                  <a:pos x="192" y="6"/>
                </a:cxn>
                <a:cxn ang="0">
                  <a:pos x="228" y="30"/>
                </a:cxn>
                <a:cxn ang="0">
                  <a:pos x="246" y="66"/>
                </a:cxn>
                <a:cxn ang="0">
                  <a:pos x="282" y="78"/>
                </a:cxn>
                <a:cxn ang="0">
                  <a:pos x="366" y="120"/>
                </a:cxn>
                <a:cxn ang="0">
                  <a:pos x="402" y="132"/>
                </a:cxn>
                <a:cxn ang="0">
                  <a:pos x="420" y="138"/>
                </a:cxn>
                <a:cxn ang="0">
                  <a:pos x="546" y="186"/>
                </a:cxn>
                <a:cxn ang="0">
                  <a:pos x="582" y="204"/>
                </a:cxn>
                <a:cxn ang="0">
                  <a:pos x="594" y="222"/>
                </a:cxn>
                <a:cxn ang="0">
                  <a:pos x="630" y="234"/>
                </a:cxn>
                <a:cxn ang="0">
                  <a:pos x="552" y="270"/>
                </a:cxn>
                <a:cxn ang="0">
                  <a:pos x="540" y="306"/>
                </a:cxn>
                <a:cxn ang="0">
                  <a:pos x="480" y="282"/>
                </a:cxn>
                <a:cxn ang="0">
                  <a:pos x="408" y="258"/>
                </a:cxn>
                <a:cxn ang="0">
                  <a:pos x="336" y="216"/>
                </a:cxn>
                <a:cxn ang="0">
                  <a:pos x="234" y="186"/>
                </a:cxn>
                <a:cxn ang="0">
                  <a:pos x="192" y="198"/>
                </a:cxn>
                <a:cxn ang="0">
                  <a:pos x="156" y="222"/>
                </a:cxn>
                <a:cxn ang="0">
                  <a:pos x="132" y="252"/>
                </a:cxn>
                <a:cxn ang="0">
                  <a:pos x="102" y="324"/>
                </a:cxn>
                <a:cxn ang="0">
                  <a:pos x="54" y="336"/>
                </a:cxn>
                <a:cxn ang="0">
                  <a:pos x="42" y="318"/>
                </a:cxn>
                <a:cxn ang="0">
                  <a:pos x="54" y="282"/>
                </a:cxn>
                <a:cxn ang="0">
                  <a:pos x="18" y="270"/>
                </a:cxn>
                <a:cxn ang="0">
                  <a:pos x="24" y="234"/>
                </a:cxn>
                <a:cxn ang="0">
                  <a:pos x="18" y="192"/>
                </a:cxn>
                <a:cxn ang="0">
                  <a:pos x="24" y="222"/>
                </a:cxn>
                <a:cxn ang="0">
                  <a:pos x="0" y="264"/>
                </a:cxn>
              </a:cxnLst>
              <a:rect l="0" t="0" r="r" b="b"/>
              <a:pathLst>
                <a:path w="630" h="336">
                  <a:moveTo>
                    <a:pt x="0" y="264"/>
                  </a:moveTo>
                  <a:cubicBezTo>
                    <a:pt x="43" y="235"/>
                    <a:pt x="0" y="198"/>
                    <a:pt x="54" y="180"/>
                  </a:cubicBezTo>
                  <a:cubicBezTo>
                    <a:pt x="65" y="147"/>
                    <a:pt x="69" y="109"/>
                    <a:pt x="84" y="78"/>
                  </a:cubicBezTo>
                  <a:cubicBezTo>
                    <a:pt x="87" y="72"/>
                    <a:pt x="93" y="67"/>
                    <a:pt x="96" y="60"/>
                  </a:cubicBezTo>
                  <a:cubicBezTo>
                    <a:pt x="101" y="48"/>
                    <a:pt x="104" y="36"/>
                    <a:pt x="108" y="24"/>
                  </a:cubicBezTo>
                  <a:cubicBezTo>
                    <a:pt x="114" y="5"/>
                    <a:pt x="162" y="0"/>
                    <a:pt x="162" y="0"/>
                  </a:cubicBezTo>
                  <a:cubicBezTo>
                    <a:pt x="172" y="2"/>
                    <a:pt x="183" y="2"/>
                    <a:pt x="192" y="6"/>
                  </a:cubicBezTo>
                  <a:cubicBezTo>
                    <a:pt x="205" y="12"/>
                    <a:pt x="228" y="30"/>
                    <a:pt x="228" y="30"/>
                  </a:cubicBezTo>
                  <a:cubicBezTo>
                    <a:pt x="231" y="40"/>
                    <a:pt x="236" y="60"/>
                    <a:pt x="246" y="66"/>
                  </a:cubicBezTo>
                  <a:cubicBezTo>
                    <a:pt x="257" y="73"/>
                    <a:pt x="282" y="78"/>
                    <a:pt x="282" y="78"/>
                  </a:cubicBezTo>
                  <a:cubicBezTo>
                    <a:pt x="301" y="107"/>
                    <a:pt x="335" y="110"/>
                    <a:pt x="366" y="120"/>
                  </a:cubicBezTo>
                  <a:cubicBezTo>
                    <a:pt x="378" y="124"/>
                    <a:pt x="390" y="128"/>
                    <a:pt x="402" y="132"/>
                  </a:cubicBezTo>
                  <a:cubicBezTo>
                    <a:pt x="408" y="134"/>
                    <a:pt x="420" y="138"/>
                    <a:pt x="420" y="138"/>
                  </a:cubicBezTo>
                  <a:cubicBezTo>
                    <a:pt x="459" y="177"/>
                    <a:pt x="493" y="180"/>
                    <a:pt x="546" y="186"/>
                  </a:cubicBezTo>
                  <a:cubicBezTo>
                    <a:pt x="561" y="191"/>
                    <a:pt x="570" y="192"/>
                    <a:pt x="582" y="204"/>
                  </a:cubicBezTo>
                  <a:cubicBezTo>
                    <a:pt x="587" y="209"/>
                    <a:pt x="588" y="218"/>
                    <a:pt x="594" y="222"/>
                  </a:cubicBezTo>
                  <a:cubicBezTo>
                    <a:pt x="605" y="229"/>
                    <a:pt x="630" y="234"/>
                    <a:pt x="630" y="234"/>
                  </a:cubicBezTo>
                  <a:cubicBezTo>
                    <a:pt x="617" y="273"/>
                    <a:pt x="593" y="265"/>
                    <a:pt x="552" y="270"/>
                  </a:cubicBezTo>
                  <a:cubicBezTo>
                    <a:pt x="548" y="282"/>
                    <a:pt x="552" y="309"/>
                    <a:pt x="540" y="306"/>
                  </a:cubicBezTo>
                  <a:cubicBezTo>
                    <a:pt x="516" y="300"/>
                    <a:pt x="502" y="292"/>
                    <a:pt x="480" y="282"/>
                  </a:cubicBezTo>
                  <a:cubicBezTo>
                    <a:pt x="461" y="274"/>
                    <a:pt x="426" y="270"/>
                    <a:pt x="408" y="258"/>
                  </a:cubicBezTo>
                  <a:cubicBezTo>
                    <a:pt x="397" y="251"/>
                    <a:pt x="340" y="217"/>
                    <a:pt x="336" y="216"/>
                  </a:cubicBezTo>
                  <a:cubicBezTo>
                    <a:pt x="302" y="205"/>
                    <a:pt x="268" y="197"/>
                    <a:pt x="234" y="186"/>
                  </a:cubicBezTo>
                  <a:cubicBezTo>
                    <a:pt x="228" y="187"/>
                    <a:pt x="199" y="194"/>
                    <a:pt x="192" y="198"/>
                  </a:cubicBezTo>
                  <a:cubicBezTo>
                    <a:pt x="179" y="205"/>
                    <a:pt x="156" y="222"/>
                    <a:pt x="156" y="222"/>
                  </a:cubicBezTo>
                  <a:cubicBezTo>
                    <a:pt x="134" y="288"/>
                    <a:pt x="171" y="190"/>
                    <a:pt x="132" y="252"/>
                  </a:cubicBezTo>
                  <a:cubicBezTo>
                    <a:pt x="124" y="265"/>
                    <a:pt x="114" y="312"/>
                    <a:pt x="102" y="324"/>
                  </a:cubicBezTo>
                  <a:cubicBezTo>
                    <a:pt x="90" y="336"/>
                    <a:pt x="70" y="333"/>
                    <a:pt x="54" y="336"/>
                  </a:cubicBezTo>
                  <a:cubicBezTo>
                    <a:pt x="50" y="330"/>
                    <a:pt x="42" y="325"/>
                    <a:pt x="42" y="318"/>
                  </a:cubicBezTo>
                  <a:cubicBezTo>
                    <a:pt x="42" y="305"/>
                    <a:pt x="54" y="282"/>
                    <a:pt x="54" y="282"/>
                  </a:cubicBezTo>
                  <a:cubicBezTo>
                    <a:pt x="42" y="278"/>
                    <a:pt x="14" y="282"/>
                    <a:pt x="18" y="270"/>
                  </a:cubicBezTo>
                  <a:cubicBezTo>
                    <a:pt x="31" y="232"/>
                    <a:pt x="43" y="234"/>
                    <a:pt x="24" y="234"/>
                  </a:cubicBezTo>
                  <a:cubicBezTo>
                    <a:pt x="22" y="220"/>
                    <a:pt x="18" y="206"/>
                    <a:pt x="18" y="192"/>
                  </a:cubicBezTo>
                  <a:cubicBezTo>
                    <a:pt x="18" y="182"/>
                    <a:pt x="24" y="212"/>
                    <a:pt x="24" y="222"/>
                  </a:cubicBezTo>
                  <a:cubicBezTo>
                    <a:pt x="24" y="246"/>
                    <a:pt x="16" y="248"/>
                    <a:pt x="0" y="264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3401" y="1725"/>
              <a:ext cx="188" cy="357"/>
            </a:xfrm>
            <a:custGeom>
              <a:avLst/>
              <a:gdLst/>
              <a:ahLst/>
              <a:cxnLst>
                <a:cxn ang="0">
                  <a:pos x="180" y="39"/>
                </a:cxn>
                <a:cxn ang="0">
                  <a:pos x="156" y="183"/>
                </a:cxn>
                <a:cxn ang="0">
                  <a:pos x="138" y="315"/>
                </a:cxn>
                <a:cxn ang="0">
                  <a:pos x="72" y="399"/>
                </a:cxn>
                <a:cxn ang="0">
                  <a:pos x="36" y="327"/>
                </a:cxn>
                <a:cxn ang="0">
                  <a:pos x="12" y="291"/>
                </a:cxn>
                <a:cxn ang="0">
                  <a:pos x="6" y="273"/>
                </a:cxn>
                <a:cxn ang="0">
                  <a:pos x="12" y="177"/>
                </a:cxn>
                <a:cxn ang="0">
                  <a:pos x="24" y="81"/>
                </a:cxn>
                <a:cxn ang="0">
                  <a:pos x="60" y="57"/>
                </a:cxn>
                <a:cxn ang="0">
                  <a:pos x="102" y="27"/>
                </a:cxn>
                <a:cxn ang="0">
                  <a:pos x="120" y="21"/>
                </a:cxn>
                <a:cxn ang="0">
                  <a:pos x="156" y="33"/>
                </a:cxn>
                <a:cxn ang="0">
                  <a:pos x="174" y="39"/>
                </a:cxn>
                <a:cxn ang="0">
                  <a:pos x="180" y="63"/>
                </a:cxn>
                <a:cxn ang="0">
                  <a:pos x="198" y="75"/>
                </a:cxn>
                <a:cxn ang="0">
                  <a:pos x="174" y="51"/>
                </a:cxn>
                <a:cxn ang="0">
                  <a:pos x="180" y="81"/>
                </a:cxn>
                <a:cxn ang="0">
                  <a:pos x="168" y="93"/>
                </a:cxn>
                <a:cxn ang="0">
                  <a:pos x="162" y="99"/>
                </a:cxn>
                <a:cxn ang="0">
                  <a:pos x="174" y="87"/>
                </a:cxn>
                <a:cxn ang="0">
                  <a:pos x="174" y="69"/>
                </a:cxn>
                <a:cxn ang="0">
                  <a:pos x="168" y="87"/>
                </a:cxn>
                <a:cxn ang="0">
                  <a:pos x="174" y="105"/>
                </a:cxn>
                <a:cxn ang="0">
                  <a:pos x="174" y="147"/>
                </a:cxn>
                <a:cxn ang="0">
                  <a:pos x="144" y="123"/>
                </a:cxn>
              </a:cxnLst>
              <a:rect l="0" t="0" r="r" b="b"/>
              <a:pathLst>
                <a:path w="198" h="399">
                  <a:moveTo>
                    <a:pt x="180" y="39"/>
                  </a:moveTo>
                  <a:cubicBezTo>
                    <a:pt x="175" y="90"/>
                    <a:pt x="168" y="134"/>
                    <a:pt x="156" y="183"/>
                  </a:cubicBezTo>
                  <a:cubicBezTo>
                    <a:pt x="143" y="303"/>
                    <a:pt x="156" y="261"/>
                    <a:pt x="138" y="315"/>
                  </a:cubicBezTo>
                  <a:cubicBezTo>
                    <a:pt x="149" y="384"/>
                    <a:pt x="135" y="386"/>
                    <a:pt x="72" y="399"/>
                  </a:cubicBezTo>
                  <a:cubicBezTo>
                    <a:pt x="30" y="385"/>
                    <a:pt x="50" y="357"/>
                    <a:pt x="36" y="327"/>
                  </a:cubicBezTo>
                  <a:cubicBezTo>
                    <a:pt x="30" y="314"/>
                    <a:pt x="17" y="305"/>
                    <a:pt x="12" y="291"/>
                  </a:cubicBezTo>
                  <a:cubicBezTo>
                    <a:pt x="10" y="285"/>
                    <a:pt x="8" y="279"/>
                    <a:pt x="6" y="273"/>
                  </a:cubicBezTo>
                  <a:cubicBezTo>
                    <a:pt x="1" y="233"/>
                    <a:pt x="0" y="214"/>
                    <a:pt x="12" y="177"/>
                  </a:cubicBezTo>
                  <a:cubicBezTo>
                    <a:pt x="6" y="159"/>
                    <a:pt x="11" y="94"/>
                    <a:pt x="24" y="81"/>
                  </a:cubicBezTo>
                  <a:cubicBezTo>
                    <a:pt x="34" y="71"/>
                    <a:pt x="60" y="57"/>
                    <a:pt x="60" y="57"/>
                  </a:cubicBezTo>
                  <a:cubicBezTo>
                    <a:pt x="70" y="27"/>
                    <a:pt x="60" y="41"/>
                    <a:pt x="102" y="27"/>
                  </a:cubicBezTo>
                  <a:cubicBezTo>
                    <a:pt x="108" y="25"/>
                    <a:pt x="120" y="21"/>
                    <a:pt x="120" y="21"/>
                  </a:cubicBezTo>
                  <a:cubicBezTo>
                    <a:pt x="132" y="25"/>
                    <a:pt x="144" y="29"/>
                    <a:pt x="156" y="33"/>
                  </a:cubicBezTo>
                  <a:cubicBezTo>
                    <a:pt x="162" y="35"/>
                    <a:pt x="174" y="39"/>
                    <a:pt x="174" y="39"/>
                  </a:cubicBezTo>
                  <a:cubicBezTo>
                    <a:pt x="176" y="47"/>
                    <a:pt x="175" y="56"/>
                    <a:pt x="180" y="63"/>
                  </a:cubicBezTo>
                  <a:cubicBezTo>
                    <a:pt x="184" y="69"/>
                    <a:pt x="198" y="75"/>
                    <a:pt x="198" y="75"/>
                  </a:cubicBezTo>
                  <a:cubicBezTo>
                    <a:pt x="190" y="67"/>
                    <a:pt x="185" y="47"/>
                    <a:pt x="174" y="51"/>
                  </a:cubicBezTo>
                  <a:cubicBezTo>
                    <a:pt x="164" y="54"/>
                    <a:pt x="182" y="71"/>
                    <a:pt x="180" y="81"/>
                  </a:cubicBezTo>
                  <a:cubicBezTo>
                    <a:pt x="180" y="81"/>
                    <a:pt x="149" y="112"/>
                    <a:pt x="168" y="93"/>
                  </a:cubicBezTo>
                  <a:cubicBezTo>
                    <a:pt x="166" y="95"/>
                    <a:pt x="160" y="101"/>
                    <a:pt x="162" y="99"/>
                  </a:cubicBezTo>
                  <a:cubicBezTo>
                    <a:pt x="166" y="95"/>
                    <a:pt x="170" y="91"/>
                    <a:pt x="174" y="87"/>
                  </a:cubicBezTo>
                  <a:cubicBezTo>
                    <a:pt x="185" y="0"/>
                    <a:pt x="181" y="42"/>
                    <a:pt x="174" y="69"/>
                  </a:cubicBezTo>
                  <a:cubicBezTo>
                    <a:pt x="172" y="75"/>
                    <a:pt x="170" y="81"/>
                    <a:pt x="168" y="87"/>
                  </a:cubicBezTo>
                  <a:cubicBezTo>
                    <a:pt x="170" y="93"/>
                    <a:pt x="175" y="99"/>
                    <a:pt x="174" y="105"/>
                  </a:cubicBezTo>
                  <a:cubicBezTo>
                    <a:pt x="169" y="149"/>
                    <a:pt x="148" y="134"/>
                    <a:pt x="174" y="147"/>
                  </a:cubicBezTo>
                  <a:lnTo>
                    <a:pt x="144" y="123"/>
                  </a:lnTo>
                </a:path>
              </a:pathLst>
            </a:custGeom>
            <a:solidFill>
              <a:srgbClr val="3366CC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530" y="1379"/>
              <a:ext cx="176" cy="106"/>
            </a:xfrm>
            <a:custGeom>
              <a:avLst/>
              <a:gdLst/>
              <a:ahLst/>
              <a:cxnLst>
                <a:cxn ang="0">
                  <a:pos x="156" y="60"/>
                </a:cxn>
                <a:cxn ang="0">
                  <a:pos x="120" y="0"/>
                </a:cxn>
                <a:cxn ang="0">
                  <a:pos x="24" y="30"/>
                </a:cxn>
                <a:cxn ang="0">
                  <a:pos x="30" y="72"/>
                </a:cxn>
                <a:cxn ang="0">
                  <a:pos x="84" y="66"/>
                </a:cxn>
                <a:cxn ang="0">
                  <a:pos x="96" y="108"/>
                </a:cxn>
                <a:cxn ang="0">
                  <a:pos x="132" y="120"/>
                </a:cxn>
                <a:cxn ang="0">
                  <a:pos x="156" y="84"/>
                </a:cxn>
                <a:cxn ang="0">
                  <a:pos x="156" y="60"/>
                </a:cxn>
              </a:cxnLst>
              <a:rect l="0" t="0" r="r" b="b"/>
              <a:pathLst>
                <a:path w="185" h="120">
                  <a:moveTo>
                    <a:pt x="156" y="60"/>
                  </a:moveTo>
                  <a:cubicBezTo>
                    <a:pt x="150" y="28"/>
                    <a:pt x="147" y="18"/>
                    <a:pt x="120" y="0"/>
                  </a:cubicBezTo>
                  <a:cubicBezTo>
                    <a:pt x="86" y="6"/>
                    <a:pt x="57" y="19"/>
                    <a:pt x="24" y="30"/>
                  </a:cubicBezTo>
                  <a:cubicBezTo>
                    <a:pt x="10" y="72"/>
                    <a:pt x="0" y="62"/>
                    <a:pt x="30" y="72"/>
                  </a:cubicBezTo>
                  <a:cubicBezTo>
                    <a:pt x="72" y="58"/>
                    <a:pt x="54" y="56"/>
                    <a:pt x="84" y="66"/>
                  </a:cubicBezTo>
                  <a:cubicBezTo>
                    <a:pt x="89" y="80"/>
                    <a:pt x="85" y="99"/>
                    <a:pt x="96" y="108"/>
                  </a:cubicBezTo>
                  <a:cubicBezTo>
                    <a:pt x="106" y="116"/>
                    <a:pt x="132" y="120"/>
                    <a:pt x="132" y="120"/>
                  </a:cubicBezTo>
                  <a:cubicBezTo>
                    <a:pt x="161" y="110"/>
                    <a:pt x="177" y="115"/>
                    <a:pt x="156" y="84"/>
                  </a:cubicBezTo>
                  <a:cubicBezTo>
                    <a:pt x="159" y="73"/>
                    <a:pt x="185" y="16"/>
                    <a:pt x="156" y="60"/>
                  </a:cubicBezTo>
                  <a:close/>
                </a:path>
              </a:pathLst>
            </a:custGeom>
            <a:solidFill>
              <a:srgbClr val="990033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4639" y="1471"/>
              <a:ext cx="91" cy="9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1" y="18"/>
                </a:cxn>
                <a:cxn ang="0">
                  <a:pos x="5" y="30"/>
                </a:cxn>
                <a:cxn ang="0">
                  <a:pos x="23" y="108"/>
                </a:cxn>
                <a:cxn ang="0">
                  <a:pos x="95" y="84"/>
                </a:cxn>
                <a:cxn ang="0">
                  <a:pos x="65" y="12"/>
                </a:cxn>
                <a:cxn ang="0">
                  <a:pos x="53" y="0"/>
                </a:cxn>
              </a:cxnLst>
              <a:rect l="0" t="0" r="r" b="b"/>
              <a:pathLst>
                <a:path w="95" h="108">
                  <a:moveTo>
                    <a:pt x="53" y="0"/>
                  </a:moveTo>
                  <a:cubicBezTo>
                    <a:pt x="49" y="6"/>
                    <a:pt x="47" y="14"/>
                    <a:pt x="41" y="18"/>
                  </a:cubicBezTo>
                  <a:cubicBezTo>
                    <a:pt x="30" y="25"/>
                    <a:pt x="5" y="30"/>
                    <a:pt x="5" y="30"/>
                  </a:cubicBezTo>
                  <a:cubicBezTo>
                    <a:pt x="14" y="67"/>
                    <a:pt x="0" y="73"/>
                    <a:pt x="23" y="108"/>
                  </a:cubicBezTo>
                  <a:cubicBezTo>
                    <a:pt x="49" y="101"/>
                    <a:pt x="72" y="99"/>
                    <a:pt x="95" y="84"/>
                  </a:cubicBezTo>
                  <a:cubicBezTo>
                    <a:pt x="90" y="47"/>
                    <a:pt x="94" y="32"/>
                    <a:pt x="65" y="12"/>
                  </a:cubicBezTo>
                  <a:cubicBezTo>
                    <a:pt x="41" y="20"/>
                    <a:pt x="45" y="24"/>
                    <a:pt x="53" y="0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4736" y="1471"/>
              <a:ext cx="264" cy="178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6" y="18"/>
                </a:cxn>
                <a:cxn ang="0">
                  <a:pos x="252" y="30"/>
                </a:cxn>
                <a:cxn ang="0">
                  <a:pos x="240" y="96"/>
                </a:cxn>
                <a:cxn ang="0">
                  <a:pos x="216" y="108"/>
                </a:cxn>
                <a:cxn ang="0">
                  <a:pos x="186" y="114"/>
                </a:cxn>
                <a:cxn ang="0">
                  <a:pos x="132" y="138"/>
                </a:cxn>
                <a:cxn ang="0">
                  <a:pos x="114" y="132"/>
                </a:cxn>
                <a:cxn ang="0">
                  <a:pos x="96" y="120"/>
                </a:cxn>
                <a:cxn ang="0">
                  <a:pos x="90" y="138"/>
                </a:cxn>
                <a:cxn ang="0">
                  <a:pos x="72" y="144"/>
                </a:cxn>
                <a:cxn ang="0">
                  <a:pos x="30" y="162"/>
                </a:cxn>
                <a:cxn ang="0">
                  <a:pos x="0" y="162"/>
                </a:cxn>
                <a:cxn ang="0">
                  <a:pos x="6" y="144"/>
                </a:cxn>
                <a:cxn ang="0">
                  <a:pos x="42" y="132"/>
                </a:cxn>
                <a:cxn ang="0">
                  <a:pos x="150" y="72"/>
                </a:cxn>
                <a:cxn ang="0">
                  <a:pos x="180" y="42"/>
                </a:cxn>
                <a:cxn ang="0">
                  <a:pos x="210" y="0"/>
                </a:cxn>
              </a:cxnLst>
              <a:rect l="0" t="0" r="r" b="b"/>
              <a:pathLst>
                <a:path w="276" h="201">
                  <a:moveTo>
                    <a:pt x="210" y="0"/>
                  </a:moveTo>
                  <a:cubicBezTo>
                    <a:pt x="212" y="6"/>
                    <a:pt x="211" y="14"/>
                    <a:pt x="216" y="18"/>
                  </a:cubicBezTo>
                  <a:cubicBezTo>
                    <a:pt x="226" y="25"/>
                    <a:pt x="252" y="30"/>
                    <a:pt x="252" y="30"/>
                  </a:cubicBezTo>
                  <a:cubicBezTo>
                    <a:pt x="265" y="68"/>
                    <a:pt x="276" y="72"/>
                    <a:pt x="240" y="96"/>
                  </a:cubicBezTo>
                  <a:cubicBezTo>
                    <a:pt x="197" y="82"/>
                    <a:pt x="243" y="90"/>
                    <a:pt x="216" y="108"/>
                  </a:cubicBezTo>
                  <a:cubicBezTo>
                    <a:pt x="208" y="114"/>
                    <a:pt x="196" y="111"/>
                    <a:pt x="186" y="114"/>
                  </a:cubicBezTo>
                  <a:cubicBezTo>
                    <a:pt x="150" y="124"/>
                    <a:pt x="157" y="121"/>
                    <a:pt x="132" y="138"/>
                  </a:cubicBezTo>
                  <a:cubicBezTo>
                    <a:pt x="126" y="136"/>
                    <a:pt x="120" y="135"/>
                    <a:pt x="114" y="132"/>
                  </a:cubicBezTo>
                  <a:cubicBezTo>
                    <a:pt x="108" y="129"/>
                    <a:pt x="103" y="118"/>
                    <a:pt x="96" y="120"/>
                  </a:cubicBezTo>
                  <a:cubicBezTo>
                    <a:pt x="90" y="122"/>
                    <a:pt x="94" y="134"/>
                    <a:pt x="90" y="138"/>
                  </a:cubicBezTo>
                  <a:cubicBezTo>
                    <a:pt x="86" y="142"/>
                    <a:pt x="78" y="142"/>
                    <a:pt x="72" y="144"/>
                  </a:cubicBezTo>
                  <a:cubicBezTo>
                    <a:pt x="32" y="131"/>
                    <a:pt x="72" y="148"/>
                    <a:pt x="30" y="162"/>
                  </a:cubicBezTo>
                  <a:cubicBezTo>
                    <a:pt x="20" y="201"/>
                    <a:pt x="10" y="193"/>
                    <a:pt x="0" y="162"/>
                  </a:cubicBezTo>
                  <a:cubicBezTo>
                    <a:pt x="2" y="156"/>
                    <a:pt x="1" y="148"/>
                    <a:pt x="6" y="144"/>
                  </a:cubicBezTo>
                  <a:cubicBezTo>
                    <a:pt x="16" y="137"/>
                    <a:pt x="42" y="132"/>
                    <a:pt x="42" y="132"/>
                  </a:cubicBezTo>
                  <a:cubicBezTo>
                    <a:pt x="63" y="68"/>
                    <a:pt x="79" y="79"/>
                    <a:pt x="150" y="72"/>
                  </a:cubicBezTo>
                  <a:cubicBezTo>
                    <a:pt x="164" y="30"/>
                    <a:pt x="150" y="32"/>
                    <a:pt x="180" y="42"/>
                  </a:cubicBezTo>
                  <a:cubicBezTo>
                    <a:pt x="191" y="26"/>
                    <a:pt x="210" y="19"/>
                    <a:pt x="210" y="0"/>
                  </a:cubicBezTo>
                  <a:close/>
                </a:path>
              </a:pathLst>
            </a:custGeom>
            <a:solidFill>
              <a:srgbClr val="FFCC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800" y="1335"/>
              <a:ext cx="786" cy="608"/>
            </a:xfrm>
            <a:custGeom>
              <a:avLst/>
              <a:gdLst/>
              <a:ahLst/>
              <a:cxnLst>
                <a:cxn ang="0">
                  <a:pos x="763" y="18"/>
                </a:cxn>
                <a:cxn ang="0">
                  <a:pos x="709" y="0"/>
                </a:cxn>
                <a:cxn ang="0">
                  <a:pos x="493" y="78"/>
                </a:cxn>
                <a:cxn ang="0">
                  <a:pos x="403" y="84"/>
                </a:cxn>
                <a:cxn ang="0">
                  <a:pos x="391" y="78"/>
                </a:cxn>
                <a:cxn ang="0">
                  <a:pos x="229" y="66"/>
                </a:cxn>
                <a:cxn ang="0">
                  <a:pos x="181" y="102"/>
                </a:cxn>
                <a:cxn ang="0">
                  <a:pos x="49" y="72"/>
                </a:cxn>
                <a:cxn ang="0">
                  <a:pos x="1" y="102"/>
                </a:cxn>
                <a:cxn ang="0">
                  <a:pos x="49" y="138"/>
                </a:cxn>
                <a:cxn ang="0">
                  <a:pos x="139" y="162"/>
                </a:cxn>
                <a:cxn ang="0">
                  <a:pos x="169" y="204"/>
                </a:cxn>
                <a:cxn ang="0">
                  <a:pos x="145" y="234"/>
                </a:cxn>
                <a:cxn ang="0">
                  <a:pos x="145" y="342"/>
                </a:cxn>
                <a:cxn ang="0">
                  <a:pos x="193" y="384"/>
                </a:cxn>
                <a:cxn ang="0">
                  <a:pos x="313" y="474"/>
                </a:cxn>
                <a:cxn ang="0">
                  <a:pos x="397" y="414"/>
                </a:cxn>
                <a:cxn ang="0">
                  <a:pos x="421" y="546"/>
                </a:cxn>
                <a:cxn ang="0">
                  <a:pos x="385" y="642"/>
                </a:cxn>
                <a:cxn ang="0">
                  <a:pos x="475" y="606"/>
                </a:cxn>
                <a:cxn ang="0">
                  <a:pos x="481" y="660"/>
                </a:cxn>
                <a:cxn ang="0">
                  <a:pos x="517" y="672"/>
                </a:cxn>
                <a:cxn ang="0">
                  <a:pos x="505" y="648"/>
                </a:cxn>
                <a:cxn ang="0">
                  <a:pos x="559" y="582"/>
                </a:cxn>
                <a:cxn ang="0">
                  <a:pos x="685" y="534"/>
                </a:cxn>
                <a:cxn ang="0">
                  <a:pos x="781" y="408"/>
                </a:cxn>
                <a:cxn ang="0">
                  <a:pos x="757" y="306"/>
                </a:cxn>
                <a:cxn ang="0">
                  <a:pos x="763" y="204"/>
                </a:cxn>
                <a:cxn ang="0">
                  <a:pos x="781" y="156"/>
                </a:cxn>
                <a:cxn ang="0">
                  <a:pos x="727" y="174"/>
                </a:cxn>
                <a:cxn ang="0">
                  <a:pos x="691" y="132"/>
                </a:cxn>
                <a:cxn ang="0">
                  <a:pos x="751" y="84"/>
                </a:cxn>
                <a:cxn ang="0">
                  <a:pos x="781" y="60"/>
                </a:cxn>
              </a:cxnLst>
              <a:rect l="0" t="0" r="r" b="b"/>
              <a:pathLst>
                <a:path w="822" h="679">
                  <a:moveTo>
                    <a:pt x="793" y="72"/>
                  </a:moveTo>
                  <a:cubicBezTo>
                    <a:pt x="784" y="59"/>
                    <a:pt x="776" y="26"/>
                    <a:pt x="763" y="18"/>
                  </a:cubicBezTo>
                  <a:cubicBezTo>
                    <a:pt x="752" y="11"/>
                    <a:pt x="739" y="10"/>
                    <a:pt x="727" y="6"/>
                  </a:cubicBezTo>
                  <a:cubicBezTo>
                    <a:pt x="721" y="4"/>
                    <a:pt x="709" y="0"/>
                    <a:pt x="709" y="0"/>
                  </a:cubicBezTo>
                  <a:cubicBezTo>
                    <a:pt x="634" y="7"/>
                    <a:pt x="619" y="22"/>
                    <a:pt x="559" y="42"/>
                  </a:cubicBezTo>
                  <a:cubicBezTo>
                    <a:pt x="547" y="77"/>
                    <a:pt x="529" y="73"/>
                    <a:pt x="493" y="78"/>
                  </a:cubicBezTo>
                  <a:cubicBezTo>
                    <a:pt x="448" y="63"/>
                    <a:pt x="473" y="58"/>
                    <a:pt x="415" y="66"/>
                  </a:cubicBezTo>
                  <a:cubicBezTo>
                    <a:pt x="411" y="72"/>
                    <a:pt x="398" y="79"/>
                    <a:pt x="403" y="84"/>
                  </a:cubicBezTo>
                  <a:cubicBezTo>
                    <a:pt x="408" y="89"/>
                    <a:pt x="427" y="75"/>
                    <a:pt x="421" y="72"/>
                  </a:cubicBezTo>
                  <a:cubicBezTo>
                    <a:pt x="412" y="67"/>
                    <a:pt x="401" y="76"/>
                    <a:pt x="391" y="78"/>
                  </a:cubicBezTo>
                  <a:cubicBezTo>
                    <a:pt x="349" y="73"/>
                    <a:pt x="306" y="70"/>
                    <a:pt x="265" y="60"/>
                  </a:cubicBezTo>
                  <a:cubicBezTo>
                    <a:pt x="253" y="62"/>
                    <a:pt x="240" y="61"/>
                    <a:pt x="229" y="66"/>
                  </a:cubicBezTo>
                  <a:cubicBezTo>
                    <a:pt x="223" y="69"/>
                    <a:pt x="222" y="79"/>
                    <a:pt x="217" y="84"/>
                  </a:cubicBezTo>
                  <a:cubicBezTo>
                    <a:pt x="205" y="96"/>
                    <a:pt x="196" y="97"/>
                    <a:pt x="181" y="102"/>
                  </a:cubicBezTo>
                  <a:cubicBezTo>
                    <a:pt x="145" y="93"/>
                    <a:pt x="114" y="78"/>
                    <a:pt x="79" y="66"/>
                  </a:cubicBezTo>
                  <a:cubicBezTo>
                    <a:pt x="69" y="68"/>
                    <a:pt x="59" y="69"/>
                    <a:pt x="49" y="72"/>
                  </a:cubicBezTo>
                  <a:cubicBezTo>
                    <a:pt x="37" y="75"/>
                    <a:pt x="13" y="84"/>
                    <a:pt x="13" y="84"/>
                  </a:cubicBezTo>
                  <a:cubicBezTo>
                    <a:pt x="9" y="90"/>
                    <a:pt x="0" y="95"/>
                    <a:pt x="1" y="102"/>
                  </a:cubicBezTo>
                  <a:cubicBezTo>
                    <a:pt x="2" y="109"/>
                    <a:pt x="14" y="109"/>
                    <a:pt x="19" y="114"/>
                  </a:cubicBezTo>
                  <a:cubicBezTo>
                    <a:pt x="46" y="141"/>
                    <a:pt x="14" y="126"/>
                    <a:pt x="49" y="138"/>
                  </a:cubicBezTo>
                  <a:cubicBezTo>
                    <a:pt x="76" y="129"/>
                    <a:pt x="100" y="135"/>
                    <a:pt x="127" y="144"/>
                  </a:cubicBezTo>
                  <a:cubicBezTo>
                    <a:pt x="131" y="150"/>
                    <a:pt x="133" y="157"/>
                    <a:pt x="139" y="162"/>
                  </a:cubicBezTo>
                  <a:cubicBezTo>
                    <a:pt x="144" y="166"/>
                    <a:pt x="153" y="163"/>
                    <a:pt x="157" y="168"/>
                  </a:cubicBezTo>
                  <a:cubicBezTo>
                    <a:pt x="164" y="178"/>
                    <a:pt x="169" y="204"/>
                    <a:pt x="169" y="204"/>
                  </a:cubicBezTo>
                  <a:cubicBezTo>
                    <a:pt x="167" y="210"/>
                    <a:pt x="167" y="217"/>
                    <a:pt x="163" y="222"/>
                  </a:cubicBezTo>
                  <a:cubicBezTo>
                    <a:pt x="158" y="228"/>
                    <a:pt x="149" y="228"/>
                    <a:pt x="145" y="234"/>
                  </a:cubicBezTo>
                  <a:cubicBezTo>
                    <a:pt x="138" y="245"/>
                    <a:pt x="133" y="270"/>
                    <a:pt x="133" y="270"/>
                  </a:cubicBezTo>
                  <a:cubicBezTo>
                    <a:pt x="136" y="294"/>
                    <a:pt x="128" y="325"/>
                    <a:pt x="145" y="342"/>
                  </a:cubicBezTo>
                  <a:cubicBezTo>
                    <a:pt x="155" y="352"/>
                    <a:pt x="181" y="366"/>
                    <a:pt x="181" y="366"/>
                  </a:cubicBezTo>
                  <a:cubicBezTo>
                    <a:pt x="185" y="372"/>
                    <a:pt x="188" y="379"/>
                    <a:pt x="193" y="384"/>
                  </a:cubicBezTo>
                  <a:cubicBezTo>
                    <a:pt x="204" y="393"/>
                    <a:pt x="229" y="408"/>
                    <a:pt x="229" y="408"/>
                  </a:cubicBezTo>
                  <a:cubicBezTo>
                    <a:pt x="248" y="437"/>
                    <a:pt x="280" y="463"/>
                    <a:pt x="313" y="474"/>
                  </a:cubicBezTo>
                  <a:cubicBezTo>
                    <a:pt x="344" y="464"/>
                    <a:pt x="340" y="456"/>
                    <a:pt x="361" y="438"/>
                  </a:cubicBezTo>
                  <a:cubicBezTo>
                    <a:pt x="372" y="429"/>
                    <a:pt x="397" y="414"/>
                    <a:pt x="397" y="414"/>
                  </a:cubicBezTo>
                  <a:cubicBezTo>
                    <a:pt x="440" y="428"/>
                    <a:pt x="422" y="419"/>
                    <a:pt x="451" y="438"/>
                  </a:cubicBezTo>
                  <a:cubicBezTo>
                    <a:pt x="447" y="488"/>
                    <a:pt x="460" y="520"/>
                    <a:pt x="421" y="546"/>
                  </a:cubicBezTo>
                  <a:cubicBezTo>
                    <a:pt x="404" y="571"/>
                    <a:pt x="388" y="590"/>
                    <a:pt x="379" y="618"/>
                  </a:cubicBezTo>
                  <a:cubicBezTo>
                    <a:pt x="381" y="626"/>
                    <a:pt x="378" y="637"/>
                    <a:pt x="385" y="642"/>
                  </a:cubicBezTo>
                  <a:cubicBezTo>
                    <a:pt x="401" y="654"/>
                    <a:pt x="427" y="600"/>
                    <a:pt x="427" y="600"/>
                  </a:cubicBezTo>
                  <a:cubicBezTo>
                    <a:pt x="443" y="602"/>
                    <a:pt x="462" y="597"/>
                    <a:pt x="475" y="606"/>
                  </a:cubicBezTo>
                  <a:cubicBezTo>
                    <a:pt x="485" y="613"/>
                    <a:pt x="487" y="642"/>
                    <a:pt x="487" y="642"/>
                  </a:cubicBezTo>
                  <a:cubicBezTo>
                    <a:pt x="485" y="648"/>
                    <a:pt x="486" y="656"/>
                    <a:pt x="481" y="660"/>
                  </a:cubicBezTo>
                  <a:cubicBezTo>
                    <a:pt x="457" y="676"/>
                    <a:pt x="433" y="654"/>
                    <a:pt x="469" y="678"/>
                  </a:cubicBezTo>
                  <a:cubicBezTo>
                    <a:pt x="485" y="676"/>
                    <a:pt x="502" y="679"/>
                    <a:pt x="517" y="672"/>
                  </a:cubicBezTo>
                  <a:cubicBezTo>
                    <a:pt x="523" y="669"/>
                    <a:pt x="526" y="660"/>
                    <a:pt x="523" y="654"/>
                  </a:cubicBezTo>
                  <a:cubicBezTo>
                    <a:pt x="520" y="648"/>
                    <a:pt x="511" y="650"/>
                    <a:pt x="505" y="648"/>
                  </a:cubicBezTo>
                  <a:cubicBezTo>
                    <a:pt x="499" y="629"/>
                    <a:pt x="486" y="606"/>
                    <a:pt x="523" y="594"/>
                  </a:cubicBezTo>
                  <a:cubicBezTo>
                    <a:pt x="535" y="590"/>
                    <a:pt x="559" y="582"/>
                    <a:pt x="559" y="582"/>
                  </a:cubicBezTo>
                  <a:cubicBezTo>
                    <a:pt x="583" y="546"/>
                    <a:pt x="561" y="569"/>
                    <a:pt x="631" y="558"/>
                  </a:cubicBezTo>
                  <a:cubicBezTo>
                    <a:pt x="651" y="555"/>
                    <a:pt x="666" y="540"/>
                    <a:pt x="685" y="534"/>
                  </a:cubicBezTo>
                  <a:cubicBezTo>
                    <a:pt x="702" y="508"/>
                    <a:pt x="715" y="466"/>
                    <a:pt x="745" y="456"/>
                  </a:cubicBezTo>
                  <a:cubicBezTo>
                    <a:pt x="759" y="435"/>
                    <a:pt x="759" y="422"/>
                    <a:pt x="781" y="408"/>
                  </a:cubicBezTo>
                  <a:cubicBezTo>
                    <a:pt x="803" y="375"/>
                    <a:pt x="780" y="388"/>
                    <a:pt x="769" y="354"/>
                  </a:cubicBezTo>
                  <a:cubicBezTo>
                    <a:pt x="786" y="329"/>
                    <a:pt x="782" y="322"/>
                    <a:pt x="757" y="306"/>
                  </a:cubicBezTo>
                  <a:cubicBezTo>
                    <a:pt x="747" y="276"/>
                    <a:pt x="761" y="257"/>
                    <a:pt x="727" y="246"/>
                  </a:cubicBezTo>
                  <a:cubicBezTo>
                    <a:pt x="735" y="222"/>
                    <a:pt x="739" y="212"/>
                    <a:pt x="763" y="204"/>
                  </a:cubicBezTo>
                  <a:cubicBezTo>
                    <a:pt x="779" y="155"/>
                    <a:pt x="751" y="224"/>
                    <a:pt x="805" y="180"/>
                  </a:cubicBezTo>
                  <a:cubicBezTo>
                    <a:pt x="822" y="166"/>
                    <a:pt x="791" y="159"/>
                    <a:pt x="781" y="156"/>
                  </a:cubicBezTo>
                  <a:cubicBezTo>
                    <a:pt x="769" y="160"/>
                    <a:pt x="757" y="164"/>
                    <a:pt x="745" y="168"/>
                  </a:cubicBezTo>
                  <a:cubicBezTo>
                    <a:pt x="739" y="170"/>
                    <a:pt x="727" y="174"/>
                    <a:pt x="727" y="174"/>
                  </a:cubicBezTo>
                  <a:cubicBezTo>
                    <a:pt x="719" y="172"/>
                    <a:pt x="708" y="174"/>
                    <a:pt x="703" y="168"/>
                  </a:cubicBezTo>
                  <a:cubicBezTo>
                    <a:pt x="695" y="158"/>
                    <a:pt x="691" y="132"/>
                    <a:pt x="691" y="132"/>
                  </a:cubicBezTo>
                  <a:cubicBezTo>
                    <a:pt x="714" y="124"/>
                    <a:pt x="716" y="110"/>
                    <a:pt x="739" y="102"/>
                  </a:cubicBezTo>
                  <a:cubicBezTo>
                    <a:pt x="743" y="96"/>
                    <a:pt x="745" y="87"/>
                    <a:pt x="751" y="84"/>
                  </a:cubicBezTo>
                  <a:cubicBezTo>
                    <a:pt x="762" y="79"/>
                    <a:pt x="778" y="86"/>
                    <a:pt x="787" y="78"/>
                  </a:cubicBezTo>
                  <a:cubicBezTo>
                    <a:pt x="792" y="74"/>
                    <a:pt x="777" y="64"/>
                    <a:pt x="781" y="60"/>
                  </a:cubicBezTo>
                  <a:cubicBezTo>
                    <a:pt x="785" y="56"/>
                    <a:pt x="789" y="68"/>
                    <a:pt x="793" y="72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3968" y="1491"/>
              <a:ext cx="68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Sui China</a:t>
              </a:r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4529" y="1536"/>
              <a:ext cx="367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Silla</a:t>
              </a:r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4416" y="1219"/>
              <a:ext cx="45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Parhae</a:t>
              </a: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4821" y="1392"/>
              <a:ext cx="55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Yamoto </a:t>
              </a:r>
              <a:br>
                <a:rPr lang="en-US" sz="1200" b="1"/>
              </a:br>
              <a:r>
                <a:rPr lang="en-US" sz="1200" b="1"/>
                <a:t>Japan</a:t>
              </a:r>
            </a:p>
          </p:txBody>
        </p: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3168" y="1680"/>
              <a:ext cx="9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200" b="1"/>
                <a:t>Harsha’ Empire</a:t>
              </a: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3408" y="1920"/>
              <a:ext cx="59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Chalukya</a:t>
              </a: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2064" y="1123"/>
              <a:ext cx="91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Avar Kingdom</a:t>
              </a:r>
            </a:p>
          </p:txBody>
        </p:sp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1296" y="1008"/>
              <a:ext cx="6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Frankish </a:t>
              </a:r>
              <a:br>
                <a:rPr lang="en-US" sz="1200" b="1"/>
              </a:br>
              <a:r>
                <a:rPr lang="en-US" sz="1200" b="1"/>
                <a:t>Kingdoms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1553" y="1968"/>
              <a:ext cx="34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Ghana</a:t>
              </a:r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2565" y="2064"/>
              <a:ext cx="45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Axum</a:t>
              </a: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auto">
            <a:xfrm>
              <a:off x="2784" y="1440"/>
              <a:ext cx="62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200" b="1"/>
                <a:t>Sassanid </a:t>
              </a:r>
              <a:br>
                <a:rPr lang="en-US" sz="1200" b="1"/>
              </a:br>
              <a:r>
                <a:rPr lang="en-US" sz="1200" b="1"/>
                <a:t>Empire</a:t>
              </a: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1781" y="1440"/>
              <a:ext cx="114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200" b="1"/>
                <a:t>Byzantine Empire</a:t>
              </a:r>
            </a:p>
          </p:txBody>
        </p:sp>
      </p:grp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457200" y="4851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States and Empires in 600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1069624F-AA42-4CF1-8B6A-2D5CE5A283C5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44500" y="471488"/>
            <a:ext cx="8229600" cy="5257800"/>
            <a:chOff x="280" y="297"/>
            <a:chExt cx="5184" cy="331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12233" b="18019"/>
            <a:stretch>
              <a:fillRect/>
            </a:stretch>
          </p:blipFill>
          <p:spPr bwMode="auto">
            <a:xfrm>
              <a:off x="280" y="297"/>
              <a:ext cx="5184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586" y="2282"/>
              <a:ext cx="376" cy="208"/>
            </a:xfrm>
            <a:custGeom>
              <a:avLst/>
              <a:gdLst/>
              <a:ahLst/>
              <a:cxnLst>
                <a:cxn ang="0">
                  <a:pos x="227" y="24"/>
                </a:cxn>
                <a:cxn ang="0">
                  <a:pos x="17" y="64"/>
                </a:cxn>
                <a:cxn ang="0">
                  <a:pos x="33" y="154"/>
                </a:cxn>
                <a:cxn ang="0">
                  <a:pos x="106" y="178"/>
                </a:cxn>
                <a:cxn ang="0">
                  <a:pos x="130" y="186"/>
                </a:cxn>
                <a:cxn ang="0">
                  <a:pos x="292" y="145"/>
                </a:cxn>
                <a:cxn ang="0">
                  <a:pos x="309" y="129"/>
                </a:cxn>
                <a:cxn ang="0">
                  <a:pos x="325" y="81"/>
                </a:cxn>
                <a:cxn ang="0">
                  <a:pos x="276" y="8"/>
                </a:cxn>
                <a:cxn ang="0">
                  <a:pos x="195" y="16"/>
                </a:cxn>
                <a:cxn ang="0">
                  <a:pos x="171" y="16"/>
                </a:cxn>
                <a:cxn ang="0">
                  <a:pos x="227" y="24"/>
                </a:cxn>
              </a:cxnLst>
              <a:rect l="0" t="0" r="r" b="b"/>
              <a:pathLst>
                <a:path w="325" h="186">
                  <a:moveTo>
                    <a:pt x="227" y="24"/>
                  </a:moveTo>
                  <a:cubicBezTo>
                    <a:pt x="152" y="15"/>
                    <a:pt x="81" y="21"/>
                    <a:pt x="17" y="64"/>
                  </a:cubicBezTo>
                  <a:cubicBezTo>
                    <a:pt x="7" y="92"/>
                    <a:pt x="0" y="137"/>
                    <a:pt x="33" y="154"/>
                  </a:cubicBezTo>
                  <a:cubicBezTo>
                    <a:pt x="38" y="156"/>
                    <a:pt x="92" y="173"/>
                    <a:pt x="106" y="178"/>
                  </a:cubicBezTo>
                  <a:cubicBezTo>
                    <a:pt x="114" y="181"/>
                    <a:pt x="130" y="186"/>
                    <a:pt x="130" y="186"/>
                  </a:cubicBezTo>
                  <a:cubicBezTo>
                    <a:pt x="185" y="173"/>
                    <a:pt x="238" y="160"/>
                    <a:pt x="292" y="145"/>
                  </a:cubicBezTo>
                  <a:cubicBezTo>
                    <a:pt x="298" y="140"/>
                    <a:pt x="305" y="136"/>
                    <a:pt x="309" y="129"/>
                  </a:cubicBezTo>
                  <a:cubicBezTo>
                    <a:pt x="317" y="114"/>
                    <a:pt x="325" y="81"/>
                    <a:pt x="325" y="81"/>
                  </a:cubicBezTo>
                  <a:cubicBezTo>
                    <a:pt x="314" y="34"/>
                    <a:pt x="301" y="45"/>
                    <a:pt x="276" y="8"/>
                  </a:cubicBezTo>
                  <a:cubicBezTo>
                    <a:pt x="238" y="17"/>
                    <a:pt x="229" y="5"/>
                    <a:pt x="195" y="16"/>
                  </a:cubicBezTo>
                  <a:cubicBezTo>
                    <a:pt x="168" y="7"/>
                    <a:pt x="171" y="0"/>
                    <a:pt x="171" y="16"/>
                  </a:cubicBezTo>
                  <a:cubicBezTo>
                    <a:pt x="190" y="19"/>
                    <a:pt x="208" y="21"/>
                    <a:pt x="227" y="24"/>
                  </a:cubicBezTo>
                  <a:close/>
                </a:path>
              </a:pathLst>
            </a:custGeom>
            <a:solidFill>
              <a:srgbClr val="CC99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92" y="2350"/>
              <a:ext cx="4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Ghana</a:t>
              </a: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827" y="1214"/>
              <a:ext cx="520" cy="473"/>
            </a:xfrm>
            <a:custGeom>
              <a:avLst/>
              <a:gdLst/>
              <a:ahLst/>
              <a:cxnLst>
                <a:cxn ang="0">
                  <a:pos x="375" y="13"/>
                </a:cxn>
                <a:cxn ang="0">
                  <a:pos x="359" y="62"/>
                </a:cxn>
                <a:cxn ang="0">
                  <a:pos x="375" y="87"/>
                </a:cxn>
                <a:cxn ang="0">
                  <a:pos x="416" y="151"/>
                </a:cxn>
                <a:cxn ang="0">
                  <a:pos x="440" y="233"/>
                </a:cxn>
                <a:cxn ang="0">
                  <a:pos x="448" y="257"/>
                </a:cxn>
                <a:cxn ang="0">
                  <a:pos x="432" y="281"/>
                </a:cxn>
                <a:cxn ang="0">
                  <a:pos x="408" y="297"/>
                </a:cxn>
                <a:cxn ang="0">
                  <a:pos x="424" y="354"/>
                </a:cxn>
                <a:cxn ang="0">
                  <a:pos x="416" y="379"/>
                </a:cxn>
                <a:cxn ang="0">
                  <a:pos x="359" y="346"/>
                </a:cxn>
                <a:cxn ang="0">
                  <a:pos x="311" y="322"/>
                </a:cxn>
                <a:cxn ang="0">
                  <a:pos x="246" y="354"/>
                </a:cxn>
                <a:cxn ang="0">
                  <a:pos x="221" y="362"/>
                </a:cxn>
                <a:cxn ang="0">
                  <a:pos x="165" y="379"/>
                </a:cxn>
                <a:cxn ang="0">
                  <a:pos x="173" y="403"/>
                </a:cxn>
                <a:cxn ang="0">
                  <a:pos x="148" y="411"/>
                </a:cxn>
                <a:cxn ang="0">
                  <a:pos x="100" y="419"/>
                </a:cxn>
                <a:cxn ang="0">
                  <a:pos x="43" y="362"/>
                </a:cxn>
                <a:cxn ang="0">
                  <a:pos x="10" y="200"/>
                </a:cxn>
                <a:cxn ang="0">
                  <a:pos x="51" y="168"/>
                </a:cxn>
                <a:cxn ang="0">
                  <a:pos x="108" y="151"/>
                </a:cxn>
                <a:cxn ang="0">
                  <a:pos x="148" y="119"/>
                </a:cxn>
                <a:cxn ang="0">
                  <a:pos x="165" y="103"/>
                </a:cxn>
                <a:cxn ang="0">
                  <a:pos x="213" y="87"/>
                </a:cxn>
                <a:cxn ang="0">
                  <a:pos x="238" y="78"/>
                </a:cxn>
                <a:cxn ang="0">
                  <a:pos x="294" y="30"/>
                </a:cxn>
                <a:cxn ang="0">
                  <a:pos x="302" y="5"/>
                </a:cxn>
                <a:cxn ang="0">
                  <a:pos x="351" y="13"/>
                </a:cxn>
                <a:cxn ang="0">
                  <a:pos x="375" y="5"/>
                </a:cxn>
                <a:cxn ang="0">
                  <a:pos x="375" y="13"/>
                </a:cxn>
              </a:cxnLst>
              <a:rect l="0" t="0" r="r" b="b"/>
              <a:pathLst>
                <a:path w="448" h="419">
                  <a:moveTo>
                    <a:pt x="375" y="13"/>
                  </a:moveTo>
                  <a:cubicBezTo>
                    <a:pt x="370" y="29"/>
                    <a:pt x="364" y="46"/>
                    <a:pt x="359" y="62"/>
                  </a:cubicBezTo>
                  <a:cubicBezTo>
                    <a:pt x="356" y="71"/>
                    <a:pt x="369" y="79"/>
                    <a:pt x="375" y="87"/>
                  </a:cubicBezTo>
                  <a:cubicBezTo>
                    <a:pt x="393" y="109"/>
                    <a:pt x="408" y="122"/>
                    <a:pt x="416" y="151"/>
                  </a:cubicBezTo>
                  <a:cubicBezTo>
                    <a:pt x="441" y="238"/>
                    <a:pt x="402" y="116"/>
                    <a:pt x="440" y="233"/>
                  </a:cubicBezTo>
                  <a:cubicBezTo>
                    <a:pt x="443" y="241"/>
                    <a:pt x="448" y="257"/>
                    <a:pt x="448" y="257"/>
                  </a:cubicBezTo>
                  <a:cubicBezTo>
                    <a:pt x="443" y="265"/>
                    <a:pt x="439" y="274"/>
                    <a:pt x="432" y="281"/>
                  </a:cubicBezTo>
                  <a:cubicBezTo>
                    <a:pt x="425" y="288"/>
                    <a:pt x="411" y="288"/>
                    <a:pt x="408" y="297"/>
                  </a:cubicBezTo>
                  <a:cubicBezTo>
                    <a:pt x="406" y="303"/>
                    <a:pt x="421" y="346"/>
                    <a:pt x="424" y="354"/>
                  </a:cubicBezTo>
                  <a:cubicBezTo>
                    <a:pt x="421" y="362"/>
                    <a:pt x="422" y="373"/>
                    <a:pt x="416" y="379"/>
                  </a:cubicBezTo>
                  <a:cubicBezTo>
                    <a:pt x="387" y="409"/>
                    <a:pt x="373" y="360"/>
                    <a:pt x="359" y="346"/>
                  </a:cubicBezTo>
                  <a:cubicBezTo>
                    <a:pt x="343" y="330"/>
                    <a:pt x="331" y="329"/>
                    <a:pt x="311" y="322"/>
                  </a:cubicBezTo>
                  <a:cubicBezTo>
                    <a:pt x="282" y="349"/>
                    <a:pt x="301" y="336"/>
                    <a:pt x="246" y="354"/>
                  </a:cubicBezTo>
                  <a:cubicBezTo>
                    <a:pt x="238" y="357"/>
                    <a:pt x="221" y="362"/>
                    <a:pt x="221" y="362"/>
                  </a:cubicBezTo>
                  <a:cubicBezTo>
                    <a:pt x="186" y="339"/>
                    <a:pt x="178" y="337"/>
                    <a:pt x="165" y="379"/>
                  </a:cubicBezTo>
                  <a:cubicBezTo>
                    <a:pt x="168" y="387"/>
                    <a:pt x="177" y="396"/>
                    <a:pt x="173" y="403"/>
                  </a:cubicBezTo>
                  <a:cubicBezTo>
                    <a:pt x="169" y="411"/>
                    <a:pt x="157" y="409"/>
                    <a:pt x="148" y="411"/>
                  </a:cubicBezTo>
                  <a:cubicBezTo>
                    <a:pt x="132" y="414"/>
                    <a:pt x="116" y="416"/>
                    <a:pt x="100" y="419"/>
                  </a:cubicBezTo>
                  <a:cubicBezTo>
                    <a:pt x="60" y="409"/>
                    <a:pt x="55" y="401"/>
                    <a:pt x="43" y="362"/>
                  </a:cubicBezTo>
                  <a:cubicBezTo>
                    <a:pt x="112" y="316"/>
                    <a:pt x="54" y="242"/>
                    <a:pt x="10" y="200"/>
                  </a:cubicBezTo>
                  <a:cubicBezTo>
                    <a:pt x="72" y="180"/>
                    <a:pt x="0" y="209"/>
                    <a:pt x="51" y="168"/>
                  </a:cubicBezTo>
                  <a:cubicBezTo>
                    <a:pt x="66" y="156"/>
                    <a:pt x="89" y="156"/>
                    <a:pt x="108" y="151"/>
                  </a:cubicBezTo>
                  <a:cubicBezTo>
                    <a:pt x="139" y="104"/>
                    <a:pt x="106" y="144"/>
                    <a:pt x="148" y="119"/>
                  </a:cubicBezTo>
                  <a:cubicBezTo>
                    <a:pt x="155" y="115"/>
                    <a:pt x="158" y="106"/>
                    <a:pt x="165" y="103"/>
                  </a:cubicBezTo>
                  <a:cubicBezTo>
                    <a:pt x="180" y="96"/>
                    <a:pt x="197" y="92"/>
                    <a:pt x="213" y="87"/>
                  </a:cubicBezTo>
                  <a:cubicBezTo>
                    <a:pt x="221" y="84"/>
                    <a:pt x="238" y="78"/>
                    <a:pt x="238" y="78"/>
                  </a:cubicBezTo>
                  <a:cubicBezTo>
                    <a:pt x="249" y="46"/>
                    <a:pt x="263" y="40"/>
                    <a:pt x="294" y="30"/>
                  </a:cubicBezTo>
                  <a:cubicBezTo>
                    <a:pt x="297" y="22"/>
                    <a:pt x="294" y="8"/>
                    <a:pt x="302" y="5"/>
                  </a:cubicBezTo>
                  <a:cubicBezTo>
                    <a:pt x="318" y="0"/>
                    <a:pt x="334" y="13"/>
                    <a:pt x="351" y="13"/>
                  </a:cubicBezTo>
                  <a:cubicBezTo>
                    <a:pt x="359" y="13"/>
                    <a:pt x="367" y="5"/>
                    <a:pt x="375" y="5"/>
                  </a:cubicBezTo>
                  <a:cubicBezTo>
                    <a:pt x="378" y="5"/>
                    <a:pt x="375" y="10"/>
                    <a:pt x="375" y="13"/>
                  </a:cubicBez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14" y="1214"/>
              <a:ext cx="6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Carolingian</a:t>
              </a: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319" y="1586"/>
              <a:ext cx="819" cy="279"/>
            </a:xfrm>
            <a:custGeom>
              <a:avLst/>
              <a:gdLst/>
              <a:ahLst/>
              <a:cxnLst>
                <a:cxn ang="0">
                  <a:pos x="536" y="211"/>
                </a:cxn>
                <a:cxn ang="0">
                  <a:pos x="609" y="195"/>
                </a:cxn>
                <a:cxn ang="0">
                  <a:pos x="625" y="178"/>
                </a:cxn>
                <a:cxn ang="0">
                  <a:pos x="673" y="162"/>
                </a:cxn>
                <a:cxn ang="0">
                  <a:pos x="690" y="65"/>
                </a:cxn>
                <a:cxn ang="0">
                  <a:pos x="641" y="81"/>
                </a:cxn>
                <a:cxn ang="0">
                  <a:pos x="560" y="65"/>
                </a:cxn>
                <a:cxn ang="0">
                  <a:pos x="463" y="73"/>
                </a:cxn>
                <a:cxn ang="0">
                  <a:pos x="333" y="105"/>
                </a:cxn>
                <a:cxn ang="0">
                  <a:pos x="333" y="40"/>
                </a:cxn>
                <a:cxn ang="0">
                  <a:pos x="308" y="24"/>
                </a:cxn>
                <a:cxn ang="0">
                  <a:pos x="300" y="0"/>
                </a:cxn>
                <a:cxn ang="0">
                  <a:pos x="227" y="49"/>
                </a:cxn>
                <a:cxn ang="0">
                  <a:pos x="154" y="40"/>
                </a:cxn>
                <a:cxn ang="0">
                  <a:pos x="138" y="105"/>
                </a:cxn>
                <a:cxn ang="0">
                  <a:pos x="114" y="89"/>
                </a:cxn>
                <a:cxn ang="0">
                  <a:pos x="130" y="113"/>
                </a:cxn>
                <a:cxn ang="0">
                  <a:pos x="73" y="138"/>
                </a:cxn>
                <a:cxn ang="0">
                  <a:pos x="0" y="178"/>
                </a:cxn>
                <a:cxn ang="0">
                  <a:pos x="57" y="203"/>
                </a:cxn>
                <a:cxn ang="0">
                  <a:pos x="49" y="178"/>
                </a:cxn>
                <a:cxn ang="0">
                  <a:pos x="73" y="162"/>
                </a:cxn>
                <a:cxn ang="0">
                  <a:pos x="89" y="138"/>
                </a:cxn>
                <a:cxn ang="0">
                  <a:pos x="162" y="113"/>
                </a:cxn>
                <a:cxn ang="0">
                  <a:pos x="227" y="186"/>
                </a:cxn>
                <a:cxn ang="0">
                  <a:pos x="252" y="178"/>
                </a:cxn>
                <a:cxn ang="0">
                  <a:pos x="219" y="113"/>
                </a:cxn>
                <a:cxn ang="0">
                  <a:pos x="276" y="73"/>
                </a:cxn>
                <a:cxn ang="0">
                  <a:pos x="317" y="146"/>
                </a:cxn>
                <a:cxn ang="0">
                  <a:pos x="341" y="162"/>
                </a:cxn>
                <a:cxn ang="0">
                  <a:pos x="317" y="170"/>
                </a:cxn>
                <a:cxn ang="0">
                  <a:pos x="292" y="162"/>
                </a:cxn>
                <a:cxn ang="0">
                  <a:pos x="349" y="195"/>
                </a:cxn>
                <a:cxn ang="0">
                  <a:pos x="390" y="203"/>
                </a:cxn>
                <a:cxn ang="0">
                  <a:pos x="414" y="219"/>
                </a:cxn>
                <a:cxn ang="0">
                  <a:pos x="438" y="227"/>
                </a:cxn>
                <a:cxn ang="0">
                  <a:pos x="495" y="219"/>
                </a:cxn>
                <a:cxn ang="0">
                  <a:pos x="519" y="227"/>
                </a:cxn>
                <a:cxn ang="0">
                  <a:pos x="536" y="211"/>
                </a:cxn>
                <a:cxn ang="0">
                  <a:pos x="560" y="203"/>
                </a:cxn>
                <a:cxn ang="0">
                  <a:pos x="536" y="211"/>
                </a:cxn>
              </a:cxnLst>
              <a:rect l="0" t="0" r="r" b="b"/>
              <a:pathLst>
                <a:path w="707" h="248">
                  <a:moveTo>
                    <a:pt x="536" y="211"/>
                  </a:moveTo>
                  <a:cubicBezTo>
                    <a:pt x="574" y="186"/>
                    <a:pt x="568" y="208"/>
                    <a:pt x="609" y="195"/>
                  </a:cubicBezTo>
                  <a:cubicBezTo>
                    <a:pt x="614" y="189"/>
                    <a:pt x="618" y="182"/>
                    <a:pt x="625" y="178"/>
                  </a:cubicBezTo>
                  <a:cubicBezTo>
                    <a:pt x="640" y="170"/>
                    <a:pt x="673" y="162"/>
                    <a:pt x="673" y="162"/>
                  </a:cubicBezTo>
                  <a:cubicBezTo>
                    <a:pt x="707" y="130"/>
                    <a:pt x="697" y="114"/>
                    <a:pt x="690" y="65"/>
                  </a:cubicBezTo>
                  <a:cubicBezTo>
                    <a:pt x="674" y="70"/>
                    <a:pt x="658" y="84"/>
                    <a:pt x="641" y="81"/>
                  </a:cubicBezTo>
                  <a:cubicBezTo>
                    <a:pt x="614" y="76"/>
                    <a:pt x="560" y="65"/>
                    <a:pt x="560" y="65"/>
                  </a:cubicBezTo>
                  <a:cubicBezTo>
                    <a:pt x="521" y="73"/>
                    <a:pt x="500" y="64"/>
                    <a:pt x="463" y="73"/>
                  </a:cubicBezTo>
                  <a:cubicBezTo>
                    <a:pt x="415" y="61"/>
                    <a:pt x="373" y="78"/>
                    <a:pt x="333" y="105"/>
                  </a:cubicBezTo>
                  <a:cubicBezTo>
                    <a:pt x="351" y="50"/>
                    <a:pt x="361" y="69"/>
                    <a:pt x="333" y="40"/>
                  </a:cubicBezTo>
                  <a:cubicBezTo>
                    <a:pt x="277" y="55"/>
                    <a:pt x="308" y="57"/>
                    <a:pt x="308" y="24"/>
                  </a:cubicBezTo>
                  <a:cubicBezTo>
                    <a:pt x="308" y="16"/>
                    <a:pt x="303" y="8"/>
                    <a:pt x="300" y="0"/>
                  </a:cubicBezTo>
                  <a:cubicBezTo>
                    <a:pt x="244" y="11"/>
                    <a:pt x="263" y="13"/>
                    <a:pt x="227" y="49"/>
                  </a:cubicBezTo>
                  <a:cubicBezTo>
                    <a:pt x="191" y="35"/>
                    <a:pt x="191" y="53"/>
                    <a:pt x="154" y="40"/>
                  </a:cubicBezTo>
                  <a:cubicBezTo>
                    <a:pt x="124" y="72"/>
                    <a:pt x="153" y="61"/>
                    <a:pt x="138" y="105"/>
                  </a:cubicBezTo>
                  <a:cubicBezTo>
                    <a:pt x="130" y="100"/>
                    <a:pt x="121" y="82"/>
                    <a:pt x="114" y="89"/>
                  </a:cubicBezTo>
                  <a:cubicBezTo>
                    <a:pt x="107" y="96"/>
                    <a:pt x="130" y="103"/>
                    <a:pt x="130" y="113"/>
                  </a:cubicBezTo>
                  <a:cubicBezTo>
                    <a:pt x="130" y="135"/>
                    <a:pt x="76" y="137"/>
                    <a:pt x="73" y="138"/>
                  </a:cubicBezTo>
                  <a:cubicBezTo>
                    <a:pt x="60" y="176"/>
                    <a:pt x="39" y="170"/>
                    <a:pt x="0" y="178"/>
                  </a:cubicBezTo>
                  <a:cubicBezTo>
                    <a:pt x="25" y="205"/>
                    <a:pt x="20" y="215"/>
                    <a:pt x="57" y="203"/>
                  </a:cubicBezTo>
                  <a:cubicBezTo>
                    <a:pt x="54" y="195"/>
                    <a:pt x="46" y="186"/>
                    <a:pt x="49" y="178"/>
                  </a:cubicBezTo>
                  <a:cubicBezTo>
                    <a:pt x="52" y="169"/>
                    <a:pt x="66" y="169"/>
                    <a:pt x="73" y="162"/>
                  </a:cubicBezTo>
                  <a:cubicBezTo>
                    <a:pt x="80" y="155"/>
                    <a:pt x="81" y="143"/>
                    <a:pt x="89" y="138"/>
                  </a:cubicBezTo>
                  <a:cubicBezTo>
                    <a:pt x="111" y="125"/>
                    <a:pt x="138" y="122"/>
                    <a:pt x="162" y="113"/>
                  </a:cubicBezTo>
                  <a:cubicBezTo>
                    <a:pt x="176" y="156"/>
                    <a:pt x="183" y="171"/>
                    <a:pt x="227" y="186"/>
                  </a:cubicBezTo>
                  <a:cubicBezTo>
                    <a:pt x="246" y="205"/>
                    <a:pt x="294" y="222"/>
                    <a:pt x="252" y="178"/>
                  </a:cubicBezTo>
                  <a:cubicBezTo>
                    <a:pt x="243" y="151"/>
                    <a:pt x="228" y="140"/>
                    <a:pt x="219" y="113"/>
                  </a:cubicBezTo>
                  <a:cubicBezTo>
                    <a:pt x="263" y="99"/>
                    <a:pt x="233" y="87"/>
                    <a:pt x="276" y="73"/>
                  </a:cubicBezTo>
                  <a:cubicBezTo>
                    <a:pt x="330" y="91"/>
                    <a:pt x="292" y="104"/>
                    <a:pt x="317" y="146"/>
                  </a:cubicBezTo>
                  <a:cubicBezTo>
                    <a:pt x="322" y="154"/>
                    <a:pt x="333" y="157"/>
                    <a:pt x="341" y="162"/>
                  </a:cubicBezTo>
                  <a:cubicBezTo>
                    <a:pt x="333" y="165"/>
                    <a:pt x="325" y="170"/>
                    <a:pt x="317" y="170"/>
                  </a:cubicBezTo>
                  <a:cubicBezTo>
                    <a:pt x="308" y="170"/>
                    <a:pt x="292" y="153"/>
                    <a:pt x="292" y="162"/>
                  </a:cubicBezTo>
                  <a:cubicBezTo>
                    <a:pt x="292" y="184"/>
                    <a:pt x="338" y="192"/>
                    <a:pt x="349" y="195"/>
                  </a:cubicBezTo>
                  <a:cubicBezTo>
                    <a:pt x="384" y="248"/>
                    <a:pt x="343" y="203"/>
                    <a:pt x="390" y="203"/>
                  </a:cubicBezTo>
                  <a:cubicBezTo>
                    <a:pt x="400" y="203"/>
                    <a:pt x="405" y="215"/>
                    <a:pt x="414" y="219"/>
                  </a:cubicBezTo>
                  <a:cubicBezTo>
                    <a:pt x="422" y="223"/>
                    <a:pt x="430" y="224"/>
                    <a:pt x="438" y="227"/>
                  </a:cubicBezTo>
                  <a:cubicBezTo>
                    <a:pt x="457" y="224"/>
                    <a:pt x="476" y="219"/>
                    <a:pt x="495" y="219"/>
                  </a:cubicBezTo>
                  <a:cubicBezTo>
                    <a:pt x="503" y="219"/>
                    <a:pt x="511" y="229"/>
                    <a:pt x="519" y="227"/>
                  </a:cubicBezTo>
                  <a:cubicBezTo>
                    <a:pt x="527" y="226"/>
                    <a:pt x="529" y="215"/>
                    <a:pt x="536" y="211"/>
                  </a:cubicBezTo>
                  <a:cubicBezTo>
                    <a:pt x="543" y="207"/>
                    <a:pt x="560" y="203"/>
                    <a:pt x="560" y="203"/>
                  </a:cubicBezTo>
                  <a:cubicBezTo>
                    <a:pt x="560" y="203"/>
                    <a:pt x="544" y="208"/>
                    <a:pt x="536" y="211"/>
                  </a:cubicBezTo>
                  <a:close/>
                </a:path>
              </a:pathLst>
            </a:custGeom>
            <a:solidFill>
              <a:srgbClr val="D60093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613" y="1432"/>
              <a:ext cx="8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Byzantine</a:t>
              </a: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14" y="1540"/>
              <a:ext cx="2419" cy="994"/>
            </a:xfrm>
            <a:custGeom>
              <a:avLst/>
              <a:gdLst/>
              <a:ahLst/>
              <a:cxnLst>
                <a:cxn ang="0">
                  <a:pos x="1140" y="273"/>
                </a:cxn>
                <a:cxn ang="0">
                  <a:pos x="1245" y="224"/>
                </a:cxn>
                <a:cxn ang="0">
                  <a:pos x="1286" y="111"/>
                </a:cxn>
                <a:cxn ang="0">
                  <a:pos x="1375" y="143"/>
                </a:cxn>
                <a:cxn ang="0">
                  <a:pos x="1448" y="143"/>
                </a:cxn>
                <a:cxn ang="0">
                  <a:pos x="1464" y="232"/>
                </a:cxn>
                <a:cxn ang="0">
                  <a:pos x="1546" y="281"/>
                </a:cxn>
                <a:cxn ang="0">
                  <a:pos x="1546" y="167"/>
                </a:cxn>
                <a:cxn ang="0">
                  <a:pos x="1675" y="46"/>
                </a:cxn>
                <a:cxn ang="0">
                  <a:pos x="1724" y="103"/>
                </a:cxn>
                <a:cxn ang="0">
                  <a:pos x="1813" y="119"/>
                </a:cxn>
                <a:cxn ang="0">
                  <a:pos x="1927" y="54"/>
                </a:cxn>
                <a:cxn ang="0">
                  <a:pos x="2049" y="13"/>
                </a:cxn>
                <a:cxn ang="0">
                  <a:pos x="2089" y="78"/>
                </a:cxn>
                <a:cxn ang="0">
                  <a:pos x="1951" y="176"/>
                </a:cxn>
                <a:cxn ang="0">
                  <a:pos x="1943" y="249"/>
                </a:cxn>
                <a:cxn ang="0">
                  <a:pos x="1943" y="322"/>
                </a:cxn>
                <a:cxn ang="0">
                  <a:pos x="1951" y="322"/>
                </a:cxn>
                <a:cxn ang="0">
                  <a:pos x="1959" y="476"/>
                </a:cxn>
                <a:cxn ang="0">
                  <a:pos x="1902" y="581"/>
                </a:cxn>
                <a:cxn ang="0">
                  <a:pos x="1797" y="557"/>
                </a:cxn>
                <a:cxn ang="0">
                  <a:pos x="1610" y="508"/>
                </a:cxn>
                <a:cxn ang="0">
                  <a:pos x="1537" y="516"/>
                </a:cxn>
                <a:cxn ang="0">
                  <a:pos x="1424" y="435"/>
                </a:cxn>
                <a:cxn ang="0">
                  <a:pos x="1521" y="581"/>
                </a:cxn>
                <a:cxn ang="0">
                  <a:pos x="1619" y="565"/>
                </a:cxn>
                <a:cxn ang="0">
                  <a:pos x="1651" y="695"/>
                </a:cxn>
                <a:cxn ang="0">
                  <a:pos x="1537" y="776"/>
                </a:cxn>
                <a:cxn ang="0">
                  <a:pos x="1351" y="857"/>
                </a:cxn>
                <a:cxn ang="0">
                  <a:pos x="1302" y="881"/>
                </a:cxn>
                <a:cxn ang="0">
                  <a:pos x="1237" y="703"/>
                </a:cxn>
                <a:cxn ang="0">
                  <a:pos x="1197" y="606"/>
                </a:cxn>
                <a:cxn ang="0">
                  <a:pos x="1156" y="573"/>
                </a:cxn>
                <a:cxn ang="0">
                  <a:pos x="1075" y="500"/>
                </a:cxn>
                <a:cxn ang="0">
                  <a:pos x="1132" y="646"/>
                </a:cxn>
                <a:cxn ang="0">
                  <a:pos x="986" y="630"/>
                </a:cxn>
                <a:cxn ang="0">
                  <a:pos x="864" y="516"/>
                </a:cxn>
                <a:cxn ang="0">
                  <a:pos x="710" y="484"/>
                </a:cxn>
                <a:cxn ang="0">
                  <a:pos x="491" y="516"/>
                </a:cxn>
                <a:cxn ang="0">
                  <a:pos x="377" y="451"/>
                </a:cxn>
                <a:cxn ang="0">
                  <a:pos x="28" y="484"/>
                </a:cxn>
                <a:cxn ang="0">
                  <a:pos x="12" y="451"/>
                </a:cxn>
                <a:cxn ang="0">
                  <a:pos x="77" y="330"/>
                </a:cxn>
                <a:cxn ang="0">
                  <a:pos x="231" y="297"/>
                </a:cxn>
                <a:cxn ang="0">
                  <a:pos x="450" y="232"/>
                </a:cxn>
                <a:cxn ang="0">
                  <a:pos x="499" y="338"/>
                </a:cxn>
                <a:cxn ang="0">
                  <a:pos x="629" y="370"/>
                </a:cxn>
                <a:cxn ang="0">
                  <a:pos x="669" y="395"/>
                </a:cxn>
                <a:cxn ang="0">
                  <a:pos x="734" y="443"/>
                </a:cxn>
                <a:cxn ang="0">
                  <a:pos x="824" y="362"/>
                </a:cxn>
                <a:cxn ang="0">
                  <a:pos x="1010" y="427"/>
                </a:cxn>
                <a:cxn ang="0">
                  <a:pos x="1116" y="330"/>
                </a:cxn>
                <a:cxn ang="0">
                  <a:pos x="1172" y="273"/>
                </a:cxn>
                <a:cxn ang="0">
                  <a:pos x="1156" y="322"/>
                </a:cxn>
              </a:cxnLst>
              <a:rect l="0" t="0" r="r" b="b"/>
              <a:pathLst>
                <a:path w="2089" h="881">
                  <a:moveTo>
                    <a:pt x="1083" y="273"/>
                  </a:moveTo>
                  <a:cubicBezTo>
                    <a:pt x="1111" y="315"/>
                    <a:pt x="1097" y="287"/>
                    <a:pt x="1140" y="273"/>
                  </a:cubicBezTo>
                  <a:cubicBezTo>
                    <a:pt x="1166" y="235"/>
                    <a:pt x="1144" y="255"/>
                    <a:pt x="1197" y="240"/>
                  </a:cubicBezTo>
                  <a:cubicBezTo>
                    <a:pt x="1213" y="235"/>
                    <a:pt x="1245" y="224"/>
                    <a:pt x="1245" y="224"/>
                  </a:cubicBezTo>
                  <a:cubicBezTo>
                    <a:pt x="1265" y="206"/>
                    <a:pt x="1268" y="187"/>
                    <a:pt x="1286" y="167"/>
                  </a:cubicBezTo>
                  <a:cubicBezTo>
                    <a:pt x="1273" y="129"/>
                    <a:pt x="1241" y="126"/>
                    <a:pt x="1286" y="111"/>
                  </a:cubicBezTo>
                  <a:cubicBezTo>
                    <a:pt x="1322" y="123"/>
                    <a:pt x="1314" y="139"/>
                    <a:pt x="1351" y="151"/>
                  </a:cubicBezTo>
                  <a:cubicBezTo>
                    <a:pt x="1359" y="148"/>
                    <a:pt x="1367" y="147"/>
                    <a:pt x="1375" y="143"/>
                  </a:cubicBezTo>
                  <a:cubicBezTo>
                    <a:pt x="1384" y="139"/>
                    <a:pt x="1390" y="127"/>
                    <a:pt x="1400" y="127"/>
                  </a:cubicBezTo>
                  <a:cubicBezTo>
                    <a:pt x="1417" y="127"/>
                    <a:pt x="1448" y="143"/>
                    <a:pt x="1448" y="143"/>
                  </a:cubicBezTo>
                  <a:cubicBezTo>
                    <a:pt x="1445" y="167"/>
                    <a:pt x="1436" y="192"/>
                    <a:pt x="1440" y="216"/>
                  </a:cubicBezTo>
                  <a:cubicBezTo>
                    <a:pt x="1442" y="225"/>
                    <a:pt x="1458" y="225"/>
                    <a:pt x="1464" y="232"/>
                  </a:cubicBezTo>
                  <a:cubicBezTo>
                    <a:pt x="1499" y="276"/>
                    <a:pt x="1426" y="249"/>
                    <a:pt x="1521" y="265"/>
                  </a:cubicBezTo>
                  <a:cubicBezTo>
                    <a:pt x="1529" y="270"/>
                    <a:pt x="1538" y="287"/>
                    <a:pt x="1546" y="281"/>
                  </a:cubicBezTo>
                  <a:cubicBezTo>
                    <a:pt x="1559" y="270"/>
                    <a:pt x="1562" y="232"/>
                    <a:pt x="1562" y="232"/>
                  </a:cubicBezTo>
                  <a:cubicBezTo>
                    <a:pt x="1549" y="192"/>
                    <a:pt x="1531" y="208"/>
                    <a:pt x="1546" y="167"/>
                  </a:cubicBezTo>
                  <a:cubicBezTo>
                    <a:pt x="1535" y="137"/>
                    <a:pt x="1504" y="111"/>
                    <a:pt x="1554" y="127"/>
                  </a:cubicBezTo>
                  <a:cubicBezTo>
                    <a:pt x="1601" y="96"/>
                    <a:pt x="1620" y="60"/>
                    <a:pt x="1675" y="46"/>
                  </a:cubicBezTo>
                  <a:cubicBezTo>
                    <a:pt x="1689" y="49"/>
                    <a:pt x="1707" y="43"/>
                    <a:pt x="1716" y="54"/>
                  </a:cubicBezTo>
                  <a:cubicBezTo>
                    <a:pt x="1727" y="67"/>
                    <a:pt x="1717" y="88"/>
                    <a:pt x="1724" y="103"/>
                  </a:cubicBezTo>
                  <a:cubicBezTo>
                    <a:pt x="1728" y="112"/>
                    <a:pt x="1740" y="114"/>
                    <a:pt x="1748" y="119"/>
                  </a:cubicBezTo>
                  <a:cubicBezTo>
                    <a:pt x="1764" y="166"/>
                    <a:pt x="1782" y="139"/>
                    <a:pt x="1813" y="119"/>
                  </a:cubicBezTo>
                  <a:cubicBezTo>
                    <a:pt x="1830" y="93"/>
                    <a:pt x="1850" y="82"/>
                    <a:pt x="1878" y="70"/>
                  </a:cubicBezTo>
                  <a:cubicBezTo>
                    <a:pt x="1894" y="63"/>
                    <a:pt x="1927" y="54"/>
                    <a:pt x="1927" y="54"/>
                  </a:cubicBezTo>
                  <a:cubicBezTo>
                    <a:pt x="1945" y="26"/>
                    <a:pt x="1952" y="15"/>
                    <a:pt x="1984" y="5"/>
                  </a:cubicBezTo>
                  <a:cubicBezTo>
                    <a:pt x="2006" y="8"/>
                    <a:pt x="2031" y="0"/>
                    <a:pt x="2049" y="13"/>
                  </a:cubicBezTo>
                  <a:cubicBezTo>
                    <a:pt x="2063" y="23"/>
                    <a:pt x="2051" y="52"/>
                    <a:pt x="2065" y="62"/>
                  </a:cubicBezTo>
                  <a:cubicBezTo>
                    <a:pt x="2073" y="67"/>
                    <a:pt x="2081" y="73"/>
                    <a:pt x="2089" y="78"/>
                  </a:cubicBezTo>
                  <a:cubicBezTo>
                    <a:pt x="2043" y="108"/>
                    <a:pt x="2063" y="109"/>
                    <a:pt x="2000" y="119"/>
                  </a:cubicBezTo>
                  <a:cubicBezTo>
                    <a:pt x="1964" y="131"/>
                    <a:pt x="1971" y="144"/>
                    <a:pt x="1951" y="176"/>
                  </a:cubicBezTo>
                  <a:cubicBezTo>
                    <a:pt x="1954" y="184"/>
                    <a:pt x="1960" y="192"/>
                    <a:pt x="1959" y="200"/>
                  </a:cubicBezTo>
                  <a:cubicBezTo>
                    <a:pt x="1957" y="217"/>
                    <a:pt x="1943" y="249"/>
                    <a:pt x="1943" y="249"/>
                  </a:cubicBezTo>
                  <a:cubicBezTo>
                    <a:pt x="1948" y="265"/>
                    <a:pt x="1954" y="281"/>
                    <a:pt x="1959" y="297"/>
                  </a:cubicBezTo>
                  <a:cubicBezTo>
                    <a:pt x="1962" y="306"/>
                    <a:pt x="1947" y="313"/>
                    <a:pt x="1943" y="322"/>
                  </a:cubicBezTo>
                  <a:cubicBezTo>
                    <a:pt x="1939" y="330"/>
                    <a:pt x="1930" y="353"/>
                    <a:pt x="1935" y="346"/>
                  </a:cubicBezTo>
                  <a:cubicBezTo>
                    <a:pt x="1940" y="338"/>
                    <a:pt x="1951" y="322"/>
                    <a:pt x="1951" y="322"/>
                  </a:cubicBezTo>
                  <a:cubicBezTo>
                    <a:pt x="2000" y="332"/>
                    <a:pt x="2015" y="331"/>
                    <a:pt x="1984" y="378"/>
                  </a:cubicBezTo>
                  <a:cubicBezTo>
                    <a:pt x="1982" y="388"/>
                    <a:pt x="1966" y="467"/>
                    <a:pt x="1959" y="476"/>
                  </a:cubicBezTo>
                  <a:cubicBezTo>
                    <a:pt x="1954" y="483"/>
                    <a:pt x="1943" y="481"/>
                    <a:pt x="1935" y="484"/>
                  </a:cubicBezTo>
                  <a:cubicBezTo>
                    <a:pt x="1923" y="521"/>
                    <a:pt x="1910" y="540"/>
                    <a:pt x="1902" y="581"/>
                  </a:cubicBezTo>
                  <a:cubicBezTo>
                    <a:pt x="1883" y="578"/>
                    <a:pt x="1864" y="577"/>
                    <a:pt x="1846" y="573"/>
                  </a:cubicBezTo>
                  <a:cubicBezTo>
                    <a:pt x="1829" y="569"/>
                    <a:pt x="1797" y="557"/>
                    <a:pt x="1797" y="557"/>
                  </a:cubicBezTo>
                  <a:cubicBezTo>
                    <a:pt x="1748" y="573"/>
                    <a:pt x="1693" y="556"/>
                    <a:pt x="1643" y="549"/>
                  </a:cubicBezTo>
                  <a:cubicBezTo>
                    <a:pt x="1641" y="546"/>
                    <a:pt x="1620" y="508"/>
                    <a:pt x="1610" y="508"/>
                  </a:cubicBezTo>
                  <a:cubicBezTo>
                    <a:pt x="1593" y="508"/>
                    <a:pt x="1562" y="524"/>
                    <a:pt x="1562" y="524"/>
                  </a:cubicBezTo>
                  <a:cubicBezTo>
                    <a:pt x="1554" y="521"/>
                    <a:pt x="1543" y="522"/>
                    <a:pt x="1537" y="516"/>
                  </a:cubicBezTo>
                  <a:cubicBezTo>
                    <a:pt x="1523" y="503"/>
                    <a:pt x="1505" y="468"/>
                    <a:pt x="1505" y="468"/>
                  </a:cubicBezTo>
                  <a:cubicBezTo>
                    <a:pt x="1491" y="411"/>
                    <a:pt x="1481" y="426"/>
                    <a:pt x="1424" y="435"/>
                  </a:cubicBezTo>
                  <a:cubicBezTo>
                    <a:pt x="1437" y="488"/>
                    <a:pt x="1439" y="460"/>
                    <a:pt x="1473" y="492"/>
                  </a:cubicBezTo>
                  <a:cubicBezTo>
                    <a:pt x="1488" y="538"/>
                    <a:pt x="1484" y="557"/>
                    <a:pt x="1521" y="581"/>
                  </a:cubicBezTo>
                  <a:cubicBezTo>
                    <a:pt x="1531" y="613"/>
                    <a:pt x="1524" y="618"/>
                    <a:pt x="1570" y="597"/>
                  </a:cubicBezTo>
                  <a:cubicBezTo>
                    <a:pt x="1588" y="589"/>
                    <a:pt x="1619" y="565"/>
                    <a:pt x="1619" y="565"/>
                  </a:cubicBezTo>
                  <a:cubicBezTo>
                    <a:pt x="1660" y="592"/>
                    <a:pt x="1639" y="614"/>
                    <a:pt x="1683" y="597"/>
                  </a:cubicBezTo>
                  <a:cubicBezTo>
                    <a:pt x="1701" y="650"/>
                    <a:pt x="1716" y="673"/>
                    <a:pt x="1651" y="695"/>
                  </a:cubicBezTo>
                  <a:cubicBezTo>
                    <a:pt x="1630" y="759"/>
                    <a:pt x="1651" y="738"/>
                    <a:pt x="1586" y="760"/>
                  </a:cubicBezTo>
                  <a:cubicBezTo>
                    <a:pt x="1570" y="766"/>
                    <a:pt x="1537" y="776"/>
                    <a:pt x="1537" y="776"/>
                  </a:cubicBezTo>
                  <a:cubicBezTo>
                    <a:pt x="1491" y="807"/>
                    <a:pt x="1460" y="816"/>
                    <a:pt x="1408" y="833"/>
                  </a:cubicBezTo>
                  <a:cubicBezTo>
                    <a:pt x="1373" y="866"/>
                    <a:pt x="1413" y="834"/>
                    <a:pt x="1351" y="857"/>
                  </a:cubicBezTo>
                  <a:cubicBezTo>
                    <a:pt x="1342" y="860"/>
                    <a:pt x="1335" y="869"/>
                    <a:pt x="1326" y="873"/>
                  </a:cubicBezTo>
                  <a:cubicBezTo>
                    <a:pt x="1318" y="877"/>
                    <a:pt x="1310" y="878"/>
                    <a:pt x="1302" y="881"/>
                  </a:cubicBezTo>
                  <a:cubicBezTo>
                    <a:pt x="1283" y="824"/>
                    <a:pt x="1319" y="787"/>
                    <a:pt x="1270" y="735"/>
                  </a:cubicBezTo>
                  <a:cubicBezTo>
                    <a:pt x="1253" y="683"/>
                    <a:pt x="1277" y="734"/>
                    <a:pt x="1237" y="703"/>
                  </a:cubicBezTo>
                  <a:cubicBezTo>
                    <a:pt x="1223" y="692"/>
                    <a:pt x="1217" y="675"/>
                    <a:pt x="1205" y="662"/>
                  </a:cubicBezTo>
                  <a:cubicBezTo>
                    <a:pt x="1202" y="643"/>
                    <a:pt x="1206" y="623"/>
                    <a:pt x="1197" y="606"/>
                  </a:cubicBezTo>
                  <a:cubicBezTo>
                    <a:pt x="1193" y="598"/>
                    <a:pt x="1179" y="603"/>
                    <a:pt x="1172" y="597"/>
                  </a:cubicBezTo>
                  <a:cubicBezTo>
                    <a:pt x="1165" y="591"/>
                    <a:pt x="1160" y="582"/>
                    <a:pt x="1156" y="573"/>
                  </a:cubicBezTo>
                  <a:cubicBezTo>
                    <a:pt x="1123" y="498"/>
                    <a:pt x="1155" y="545"/>
                    <a:pt x="1099" y="492"/>
                  </a:cubicBezTo>
                  <a:cubicBezTo>
                    <a:pt x="1091" y="495"/>
                    <a:pt x="1076" y="492"/>
                    <a:pt x="1075" y="500"/>
                  </a:cubicBezTo>
                  <a:cubicBezTo>
                    <a:pt x="1070" y="532"/>
                    <a:pt x="1095" y="549"/>
                    <a:pt x="1107" y="573"/>
                  </a:cubicBezTo>
                  <a:cubicBezTo>
                    <a:pt x="1119" y="596"/>
                    <a:pt x="1124" y="622"/>
                    <a:pt x="1132" y="646"/>
                  </a:cubicBezTo>
                  <a:cubicBezTo>
                    <a:pt x="1138" y="664"/>
                    <a:pt x="1094" y="641"/>
                    <a:pt x="1075" y="638"/>
                  </a:cubicBezTo>
                  <a:cubicBezTo>
                    <a:pt x="1044" y="648"/>
                    <a:pt x="1018" y="639"/>
                    <a:pt x="986" y="630"/>
                  </a:cubicBezTo>
                  <a:cubicBezTo>
                    <a:pt x="969" y="626"/>
                    <a:pt x="937" y="614"/>
                    <a:pt x="937" y="614"/>
                  </a:cubicBezTo>
                  <a:cubicBezTo>
                    <a:pt x="911" y="586"/>
                    <a:pt x="899" y="534"/>
                    <a:pt x="864" y="516"/>
                  </a:cubicBezTo>
                  <a:cubicBezTo>
                    <a:pt x="822" y="495"/>
                    <a:pt x="780" y="497"/>
                    <a:pt x="734" y="492"/>
                  </a:cubicBezTo>
                  <a:cubicBezTo>
                    <a:pt x="726" y="489"/>
                    <a:pt x="718" y="483"/>
                    <a:pt x="710" y="484"/>
                  </a:cubicBezTo>
                  <a:cubicBezTo>
                    <a:pt x="675" y="488"/>
                    <a:pt x="593" y="519"/>
                    <a:pt x="556" y="533"/>
                  </a:cubicBezTo>
                  <a:cubicBezTo>
                    <a:pt x="494" y="511"/>
                    <a:pt x="577" y="539"/>
                    <a:pt x="491" y="516"/>
                  </a:cubicBezTo>
                  <a:cubicBezTo>
                    <a:pt x="474" y="512"/>
                    <a:pt x="442" y="500"/>
                    <a:pt x="442" y="500"/>
                  </a:cubicBezTo>
                  <a:cubicBezTo>
                    <a:pt x="387" y="464"/>
                    <a:pt x="408" y="482"/>
                    <a:pt x="377" y="451"/>
                  </a:cubicBezTo>
                  <a:cubicBezTo>
                    <a:pt x="299" y="454"/>
                    <a:pt x="220" y="453"/>
                    <a:pt x="142" y="460"/>
                  </a:cubicBezTo>
                  <a:cubicBezTo>
                    <a:pt x="103" y="463"/>
                    <a:pt x="67" y="479"/>
                    <a:pt x="28" y="484"/>
                  </a:cubicBezTo>
                  <a:cubicBezTo>
                    <a:pt x="20" y="481"/>
                    <a:pt x="8" y="484"/>
                    <a:pt x="4" y="476"/>
                  </a:cubicBezTo>
                  <a:cubicBezTo>
                    <a:pt x="0" y="468"/>
                    <a:pt x="10" y="459"/>
                    <a:pt x="12" y="451"/>
                  </a:cubicBezTo>
                  <a:cubicBezTo>
                    <a:pt x="24" y="401"/>
                    <a:pt x="8" y="422"/>
                    <a:pt x="37" y="395"/>
                  </a:cubicBezTo>
                  <a:cubicBezTo>
                    <a:pt x="49" y="358"/>
                    <a:pt x="65" y="366"/>
                    <a:pt x="77" y="330"/>
                  </a:cubicBezTo>
                  <a:cubicBezTo>
                    <a:pt x="87" y="268"/>
                    <a:pt x="81" y="266"/>
                    <a:pt x="142" y="281"/>
                  </a:cubicBezTo>
                  <a:cubicBezTo>
                    <a:pt x="173" y="301"/>
                    <a:pt x="195" y="309"/>
                    <a:pt x="231" y="297"/>
                  </a:cubicBezTo>
                  <a:cubicBezTo>
                    <a:pt x="270" y="261"/>
                    <a:pt x="320" y="248"/>
                    <a:pt x="369" y="232"/>
                  </a:cubicBezTo>
                  <a:cubicBezTo>
                    <a:pt x="407" y="258"/>
                    <a:pt x="409" y="246"/>
                    <a:pt x="450" y="232"/>
                  </a:cubicBezTo>
                  <a:cubicBezTo>
                    <a:pt x="486" y="244"/>
                    <a:pt x="502" y="250"/>
                    <a:pt x="540" y="240"/>
                  </a:cubicBezTo>
                  <a:cubicBezTo>
                    <a:pt x="527" y="277"/>
                    <a:pt x="520" y="306"/>
                    <a:pt x="499" y="338"/>
                  </a:cubicBezTo>
                  <a:cubicBezTo>
                    <a:pt x="575" y="349"/>
                    <a:pt x="536" y="340"/>
                    <a:pt x="604" y="362"/>
                  </a:cubicBezTo>
                  <a:cubicBezTo>
                    <a:pt x="612" y="365"/>
                    <a:pt x="629" y="370"/>
                    <a:pt x="629" y="370"/>
                  </a:cubicBezTo>
                  <a:cubicBezTo>
                    <a:pt x="634" y="376"/>
                    <a:pt x="638" y="383"/>
                    <a:pt x="645" y="387"/>
                  </a:cubicBezTo>
                  <a:cubicBezTo>
                    <a:pt x="652" y="391"/>
                    <a:pt x="663" y="389"/>
                    <a:pt x="669" y="395"/>
                  </a:cubicBezTo>
                  <a:cubicBezTo>
                    <a:pt x="675" y="401"/>
                    <a:pt x="672" y="412"/>
                    <a:pt x="677" y="419"/>
                  </a:cubicBezTo>
                  <a:cubicBezTo>
                    <a:pt x="691" y="436"/>
                    <a:pt x="715" y="438"/>
                    <a:pt x="734" y="443"/>
                  </a:cubicBezTo>
                  <a:cubicBezTo>
                    <a:pt x="748" y="401"/>
                    <a:pt x="728" y="377"/>
                    <a:pt x="775" y="362"/>
                  </a:cubicBezTo>
                  <a:cubicBezTo>
                    <a:pt x="816" y="335"/>
                    <a:pt x="782" y="347"/>
                    <a:pt x="824" y="362"/>
                  </a:cubicBezTo>
                  <a:cubicBezTo>
                    <a:pt x="837" y="367"/>
                    <a:pt x="851" y="367"/>
                    <a:pt x="864" y="370"/>
                  </a:cubicBezTo>
                  <a:cubicBezTo>
                    <a:pt x="908" y="416"/>
                    <a:pt x="948" y="419"/>
                    <a:pt x="1010" y="427"/>
                  </a:cubicBezTo>
                  <a:cubicBezTo>
                    <a:pt x="1074" y="406"/>
                    <a:pt x="1042" y="414"/>
                    <a:pt x="1107" y="403"/>
                  </a:cubicBezTo>
                  <a:cubicBezTo>
                    <a:pt x="1127" y="346"/>
                    <a:pt x="1129" y="370"/>
                    <a:pt x="1116" y="330"/>
                  </a:cubicBezTo>
                  <a:cubicBezTo>
                    <a:pt x="1119" y="322"/>
                    <a:pt x="1118" y="311"/>
                    <a:pt x="1124" y="305"/>
                  </a:cubicBezTo>
                  <a:cubicBezTo>
                    <a:pt x="1137" y="291"/>
                    <a:pt x="1172" y="273"/>
                    <a:pt x="1172" y="273"/>
                  </a:cubicBezTo>
                  <a:cubicBezTo>
                    <a:pt x="1172" y="283"/>
                    <a:pt x="1174" y="293"/>
                    <a:pt x="1171" y="302"/>
                  </a:cubicBezTo>
                  <a:cubicBezTo>
                    <a:pt x="1168" y="310"/>
                    <a:pt x="1156" y="322"/>
                    <a:pt x="1156" y="322"/>
                  </a:cubicBezTo>
                  <a:lnTo>
                    <a:pt x="1171" y="254"/>
                  </a:lnTo>
                </a:path>
              </a:pathLst>
            </a:custGeom>
            <a:solidFill>
              <a:srgbClr val="0099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948" y="1811"/>
              <a:ext cx="9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Abbasid Caliphate</a:t>
              </a: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930" y="2427"/>
              <a:ext cx="212" cy="219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66" y="16"/>
                </a:cxn>
                <a:cxn ang="0">
                  <a:pos x="41" y="24"/>
                </a:cxn>
                <a:cxn ang="0">
                  <a:pos x="1" y="97"/>
                </a:cxn>
                <a:cxn ang="0">
                  <a:pos x="49" y="195"/>
                </a:cxn>
                <a:cxn ang="0">
                  <a:pos x="155" y="162"/>
                </a:cxn>
                <a:cxn ang="0">
                  <a:pos x="131" y="81"/>
                </a:cxn>
                <a:cxn ang="0">
                  <a:pos x="114" y="65"/>
                </a:cxn>
                <a:cxn ang="0">
                  <a:pos x="90" y="0"/>
                </a:cxn>
              </a:cxnLst>
              <a:rect l="0" t="0" r="r" b="b"/>
              <a:pathLst>
                <a:path w="183" h="195">
                  <a:moveTo>
                    <a:pt x="90" y="0"/>
                  </a:moveTo>
                  <a:cubicBezTo>
                    <a:pt x="82" y="5"/>
                    <a:pt x="75" y="12"/>
                    <a:pt x="66" y="16"/>
                  </a:cubicBezTo>
                  <a:cubicBezTo>
                    <a:pt x="58" y="20"/>
                    <a:pt x="47" y="18"/>
                    <a:pt x="41" y="24"/>
                  </a:cubicBezTo>
                  <a:cubicBezTo>
                    <a:pt x="14" y="51"/>
                    <a:pt x="11" y="67"/>
                    <a:pt x="1" y="97"/>
                  </a:cubicBezTo>
                  <a:cubicBezTo>
                    <a:pt x="13" y="191"/>
                    <a:pt x="0" y="143"/>
                    <a:pt x="49" y="195"/>
                  </a:cubicBezTo>
                  <a:cubicBezTo>
                    <a:pt x="96" y="188"/>
                    <a:pt x="117" y="187"/>
                    <a:pt x="155" y="162"/>
                  </a:cubicBezTo>
                  <a:cubicBezTo>
                    <a:pt x="177" y="96"/>
                    <a:pt x="183" y="121"/>
                    <a:pt x="131" y="81"/>
                  </a:cubicBezTo>
                  <a:cubicBezTo>
                    <a:pt x="125" y="76"/>
                    <a:pt x="120" y="70"/>
                    <a:pt x="114" y="65"/>
                  </a:cubicBezTo>
                  <a:cubicBezTo>
                    <a:pt x="106" y="41"/>
                    <a:pt x="90" y="24"/>
                    <a:pt x="90" y="0"/>
                  </a:cubicBez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503" y="2460"/>
              <a:ext cx="5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Axum</a:t>
              </a: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846" y="1924"/>
              <a:ext cx="654" cy="366"/>
            </a:xfrm>
            <a:custGeom>
              <a:avLst/>
              <a:gdLst/>
              <a:ahLst/>
              <a:cxnLst>
                <a:cxn ang="0">
                  <a:pos x="21" y="276"/>
                </a:cxn>
                <a:cxn ang="0">
                  <a:pos x="54" y="211"/>
                </a:cxn>
                <a:cxn ang="0">
                  <a:pos x="86" y="170"/>
                </a:cxn>
                <a:cxn ang="0">
                  <a:pos x="127" y="48"/>
                </a:cxn>
                <a:cxn ang="0">
                  <a:pos x="151" y="0"/>
                </a:cxn>
                <a:cxn ang="0">
                  <a:pos x="232" y="24"/>
                </a:cxn>
                <a:cxn ang="0">
                  <a:pos x="281" y="40"/>
                </a:cxn>
                <a:cxn ang="0">
                  <a:pos x="313" y="81"/>
                </a:cxn>
                <a:cxn ang="0">
                  <a:pos x="329" y="105"/>
                </a:cxn>
                <a:cxn ang="0">
                  <a:pos x="500" y="146"/>
                </a:cxn>
                <a:cxn ang="0">
                  <a:pos x="548" y="178"/>
                </a:cxn>
                <a:cxn ang="0">
                  <a:pos x="565" y="227"/>
                </a:cxn>
                <a:cxn ang="0">
                  <a:pos x="524" y="284"/>
                </a:cxn>
                <a:cxn ang="0">
                  <a:pos x="451" y="267"/>
                </a:cxn>
                <a:cxn ang="0">
                  <a:pos x="443" y="243"/>
                </a:cxn>
                <a:cxn ang="0">
                  <a:pos x="394" y="227"/>
                </a:cxn>
                <a:cxn ang="0">
                  <a:pos x="321" y="194"/>
                </a:cxn>
                <a:cxn ang="0">
                  <a:pos x="297" y="186"/>
                </a:cxn>
                <a:cxn ang="0">
                  <a:pos x="216" y="194"/>
                </a:cxn>
                <a:cxn ang="0">
                  <a:pos x="167" y="211"/>
                </a:cxn>
                <a:cxn ang="0">
                  <a:pos x="143" y="219"/>
                </a:cxn>
                <a:cxn ang="0">
                  <a:pos x="110" y="259"/>
                </a:cxn>
                <a:cxn ang="0">
                  <a:pos x="62" y="324"/>
                </a:cxn>
                <a:cxn ang="0">
                  <a:pos x="29" y="267"/>
                </a:cxn>
                <a:cxn ang="0">
                  <a:pos x="21" y="276"/>
                </a:cxn>
              </a:cxnLst>
              <a:rect l="0" t="0" r="r" b="b"/>
              <a:pathLst>
                <a:path w="565" h="324">
                  <a:moveTo>
                    <a:pt x="21" y="276"/>
                  </a:moveTo>
                  <a:cubicBezTo>
                    <a:pt x="41" y="255"/>
                    <a:pt x="39" y="235"/>
                    <a:pt x="54" y="211"/>
                  </a:cubicBezTo>
                  <a:cubicBezTo>
                    <a:pt x="77" y="173"/>
                    <a:pt x="65" y="217"/>
                    <a:pt x="86" y="170"/>
                  </a:cubicBezTo>
                  <a:cubicBezTo>
                    <a:pt x="101" y="135"/>
                    <a:pt x="105" y="81"/>
                    <a:pt x="127" y="48"/>
                  </a:cubicBezTo>
                  <a:cubicBezTo>
                    <a:pt x="148" y="17"/>
                    <a:pt x="140" y="33"/>
                    <a:pt x="151" y="0"/>
                  </a:cubicBezTo>
                  <a:cubicBezTo>
                    <a:pt x="199" y="12"/>
                    <a:pt x="174" y="5"/>
                    <a:pt x="232" y="24"/>
                  </a:cubicBezTo>
                  <a:cubicBezTo>
                    <a:pt x="248" y="29"/>
                    <a:pt x="281" y="40"/>
                    <a:pt x="281" y="40"/>
                  </a:cubicBezTo>
                  <a:cubicBezTo>
                    <a:pt x="296" y="88"/>
                    <a:pt x="277" y="45"/>
                    <a:pt x="313" y="81"/>
                  </a:cubicBezTo>
                  <a:cubicBezTo>
                    <a:pt x="320" y="88"/>
                    <a:pt x="321" y="100"/>
                    <a:pt x="329" y="105"/>
                  </a:cubicBezTo>
                  <a:cubicBezTo>
                    <a:pt x="378" y="135"/>
                    <a:pt x="447" y="129"/>
                    <a:pt x="500" y="146"/>
                  </a:cubicBezTo>
                  <a:cubicBezTo>
                    <a:pt x="516" y="157"/>
                    <a:pt x="542" y="160"/>
                    <a:pt x="548" y="178"/>
                  </a:cubicBezTo>
                  <a:cubicBezTo>
                    <a:pt x="554" y="194"/>
                    <a:pt x="565" y="227"/>
                    <a:pt x="565" y="227"/>
                  </a:cubicBezTo>
                  <a:cubicBezTo>
                    <a:pt x="556" y="254"/>
                    <a:pt x="543" y="263"/>
                    <a:pt x="524" y="284"/>
                  </a:cubicBezTo>
                  <a:cubicBezTo>
                    <a:pt x="499" y="280"/>
                    <a:pt x="468" y="285"/>
                    <a:pt x="451" y="267"/>
                  </a:cubicBezTo>
                  <a:cubicBezTo>
                    <a:pt x="445" y="261"/>
                    <a:pt x="450" y="248"/>
                    <a:pt x="443" y="243"/>
                  </a:cubicBezTo>
                  <a:cubicBezTo>
                    <a:pt x="429" y="233"/>
                    <a:pt x="394" y="227"/>
                    <a:pt x="394" y="227"/>
                  </a:cubicBezTo>
                  <a:cubicBezTo>
                    <a:pt x="356" y="202"/>
                    <a:pt x="378" y="214"/>
                    <a:pt x="321" y="194"/>
                  </a:cubicBezTo>
                  <a:cubicBezTo>
                    <a:pt x="313" y="191"/>
                    <a:pt x="297" y="186"/>
                    <a:pt x="297" y="186"/>
                  </a:cubicBezTo>
                  <a:cubicBezTo>
                    <a:pt x="270" y="189"/>
                    <a:pt x="243" y="189"/>
                    <a:pt x="216" y="194"/>
                  </a:cubicBezTo>
                  <a:cubicBezTo>
                    <a:pt x="199" y="197"/>
                    <a:pt x="183" y="205"/>
                    <a:pt x="167" y="211"/>
                  </a:cubicBezTo>
                  <a:cubicBezTo>
                    <a:pt x="159" y="214"/>
                    <a:pt x="143" y="219"/>
                    <a:pt x="143" y="219"/>
                  </a:cubicBezTo>
                  <a:cubicBezTo>
                    <a:pt x="133" y="233"/>
                    <a:pt x="119" y="244"/>
                    <a:pt x="110" y="259"/>
                  </a:cubicBezTo>
                  <a:cubicBezTo>
                    <a:pt x="90" y="292"/>
                    <a:pt x="99" y="299"/>
                    <a:pt x="62" y="324"/>
                  </a:cubicBezTo>
                  <a:cubicBezTo>
                    <a:pt x="0" y="309"/>
                    <a:pt x="29" y="310"/>
                    <a:pt x="29" y="267"/>
                  </a:cubicBezTo>
                  <a:cubicBezTo>
                    <a:pt x="29" y="263"/>
                    <a:pt x="24" y="273"/>
                    <a:pt x="21" y="276"/>
                  </a:cubicBezTo>
                  <a:close/>
                </a:path>
              </a:pathLst>
            </a:custGeom>
            <a:solidFill>
              <a:srgbClr val="3333CC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114" y="1703"/>
              <a:ext cx="8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Gurjara-Pratihara</a:t>
              </a: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32" y="1623"/>
              <a:ext cx="736" cy="755"/>
            </a:xfrm>
            <a:custGeom>
              <a:avLst/>
              <a:gdLst/>
              <a:ahLst/>
              <a:cxnLst>
                <a:cxn ang="0">
                  <a:pos x="600" y="57"/>
                </a:cxn>
                <a:cxn ang="0">
                  <a:pos x="559" y="24"/>
                </a:cxn>
                <a:cxn ang="0">
                  <a:pos x="511" y="8"/>
                </a:cxn>
                <a:cxn ang="0">
                  <a:pos x="486" y="16"/>
                </a:cxn>
                <a:cxn ang="0">
                  <a:pos x="438" y="0"/>
                </a:cxn>
                <a:cxn ang="0">
                  <a:pos x="389" y="16"/>
                </a:cxn>
                <a:cxn ang="0">
                  <a:pos x="324" y="57"/>
                </a:cxn>
                <a:cxn ang="0">
                  <a:pos x="227" y="65"/>
                </a:cxn>
                <a:cxn ang="0">
                  <a:pos x="210" y="114"/>
                </a:cxn>
                <a:cxn ang="0">
                  <a:pos x="129" y="146"/>
                </a:cxn>
                <a:cxn ang="0">
                  <a:pos x="32" y="97"/>
                </a:cxn>
                <a:cxn ang="0">
                  <a:pos x="24" y="138"/>
                </a:cxn>
                <a:cxn ang="0">
                  <a:pos x="72" y="154"/>
                </a:cxn>
                <a:cxn ang="0">
                  <a:pos x="137" y="260"/>
                </a:cxn>
                <a:cxn ang="0">
                  <a:pos x="162" y="381"/>
                </a:cxn>
                <a:cxn ang="0">
                  <a:pos x="137" y="454"/>
                </a:cxn>
                <a:cxn ang="0">
                  <a:pos x="121" y="471"/>
                </a:cxn>
                <a:cxn ang="0">
                  <a:pos x="154" y="462"/>
                </a:cxn>
                <a:cxn ang="0">
                  <a:pos x="218" y="454"/>
                </a:cxn>
                <a:cxn ang="0">
                  <a:pos x="267" y="479"/>
                </a:cxn>
                <a:cxn ang="0">
                  <a:pos x="283" y="527"/>
                </a:cxn>
                <a:cxn ang="0">
                  <a:pos x="227" y="584"/>
                </a:cxn>
                <a:cxn ang="0">
                  <a:pos x="218" y="617"/>
                </a:cxn>
                <a:cxn ang="0">
                  <a:pos x="243" y="608"/>
                </a:cxn>
                <a:cxn ang="0">
                  <a:pos x="291" y="576"/>
                </a:cxn>
                <a:cxn ang="0">
                  <a:pos x="291" y="625"/>
                </a:cxn>
                <a:cxn ang="0">
                  <a:pos x="356" y="633"/>
                </a:cxn>
                <a:cxn ang="0">
                  <a:pos x="340" y="608"/>
                </a:cxn>
                <a:cxn ang="0">
                  <a:pos x="316" y="600"/>
                </a:cxn>
                <a:cxn ang="0">
                  <a:pos x="373" y="552"/>
                </a:cxn>
                <a:cxn ang="0">
                  <a:pos x="438" y="535"/>
                </a:cxn>
                <a:cxn ang="0">
                  <a:pos x="511" y="527"/>
                </a:cxn>
                <a:cxn ang="0">
                  <a:pos x="584" y="446"/>
                </a:cxn>
                <a:cxn ang="0">
                  <a:pos x="616" y="381"/>
                </a:cxn>
                <a:cxn ang="0">
                  <a:pos x="616" y="292"/>
                </a:cxn>
                <a:cxn ang="0">
                  <a:pos x="551" y="211"/>
                </a:cxn>
                <a:cxn ang="0">
                  <a:pos x="616" y="178"/>
                </a:cxn>
                <a:cxn ang="0">
                  <a:pos x="600" y="146"/>
                </a:cxn>
                <a:cxn ang="0">
                  <a:pos x="551" y="162"/>
                </a:cxn>
                <a:cxn ang="0">
                  <a:pos x="519" y="154"/>
                </a:cxn>
                <a:cxn ang="0">
                  <a:pos x="551" y="97"/>
                </a:cxn>
                <a:cxn ang="0">
                  <a:pos x="584" y="57"/>
                </a:cxn>
                <a:cxn ang="0">
                  <a:pos x="600" y="57"/>
                </a:cxn>
              </a:cxnLst>
              <a:rect l="0" t="0" r="r" b="b"/>
              <a:pathLst>
                <a:path w="637" h="669">
                  <a:moveTo>
                    <a:pt x="600" y="57"/>
                  </a:moveTo>
                  <a:cubicBezTo>
                    <a:pt x="585" y="48"/>
                    <a:pt x="575" y="32"/>
                    <a:pt x="559" y="24"/>
                  </a:cubicBezTo>
                  <a:cubicBezTo>
                    <a:pt x="544" y="16"/>
                    <a:pt x="511" y="8"/>
                    <a:pt x="511" y="8"/>
                  </a:cubicBezTo>
                  <a:cubicBezTo>
                    <a:pt x="503" y="11"/>
                    <a:pt x="495" y="17"/>
                    <a:pt x="486" y="16"/>
                  </a:cubicBezTo>
                  <a:cubicBezTo>
                    <a:pt x="469" y="14"/>
                    <a:pt x="438" y="0"/>
                    <a:pt x="438" y="0"/>
                  </a:cubicBezTo>
                  <a:cubicBezTo>
                    <a:pt x="422" y="5"/>
                    <a:pt x="405" y="11"/>
                    <a:pt x="389" y="16"/>
                  </a:cubicBezTo>
                  <a:cubicBezTo>
                    <a:pt x="362" y="25"/>
                    <a:pt x="352" y="48"/>
                    <a:pt x="324" y="57"/>
                  </a:cubicBezTo>
                  <a:cubicBezTo>
                    <a:pt x="288" y="33"/>
                    <a:pt x="262" y="42"/>
                    <a:pt x="227" y="65"/>
                  </a:cubicBezTo>
                  <a:cubicBezTo>
                    <a:pt x="221" y="81"/>
                    <a:pt x="221" y="100"/>
                    <a:pt x="210" y="114"/>
                  </a:cubicBezTo>
                  <a:cubicBezTo>
                    <a:pt x="193" y="135"/>
                    <a:pt x="153" y="140"/>
                    <a:pt x="129" y="146"/>
                  </a:cubicBezTo>
                  <a:cubicBezTo>
                    <a:pt x="114" y="101"/>
                    <a:pt x="75" y="111"/>
                    <a:pt x="32" y="97"/>
                  </a:cubicBezTo>
                  <a:cubicBezTo>
                    <a:pt x="23" y="107"/>
                    <a:pt x="0" y="121"/>
                    <a:pt x="24" y="138"/>
                  </a:cubicBezTo>
                  <a:cubicBezTo>
                    <a:pt x="38" y="148"/>
                    <a:pt x="72" y="154"/>
                    <a:pt x="72" y="154"/>
                  </a:cubicBezTo>
                  <a:cubicBezTo>
                    <a:pt x="103" y="183"/>
                    <a:pt x="102" y="223"/>
                    <a:pt x="137" y="260"/>
                  </a:cubicBezTo>
                  <a:cubicBezTo>
                    <a:pt x="150" y="300"/>
                    <a:pt x="156" y="339"/>
                    <a:pt x="162" y="381"/>
                  </a:cubicBezTo>
                  <a:cubicBezTo>
                    <a:pt x="155" y="403"/>
                    <a:pt x="149" y="434"/>
                    <a:pt x="137" y="454"/>
                  </a:cubicBezTo>
                  <a:cubicBezTo>
                    <a:pt x="133" y="461"/>
                    <a:pt x="114" y="468"/>
                    <a:pt x="121" y="471"/>
                  </a:cubicBezTo>
                  <a:cubicBezTo>
                    <a:pt x="131" y="476"/>
                    <a:pt x="143" y="464"/>
                    <a:pt x="154" y="462"/>
                  </a:cubicBezTo>
                  <a:cubicBezTo>
                    <a:pt x="175" y="458"/>
                    <a:pt x="197" y="457"/>
                    <a:pt x="218" y="454"/>
                  </a:cubicBezTo>
                  <a:cubicBezTo>
                    <a:pt x="240" y="459"/>
                    <a:pt x="256" y="457"/>
                    <a:pt x="267" y="479"/>
                  </a:cubicBezTo>
                  <a:cubicBezTo>
                    <a:pt x="274" y="494"/>
                    <a:pt x="283" y="527"/>
                    <a:pt x="283" y="527"/>
                  </a:cubicBezTo>
                  <a:cubicBezTo>
                    <a:pt x="263" y="548"/>
                    <a:pt x="252" y="567"/>
                    <a:pt x="227" y="584"/>
                  </a:cubicBezTo>
                  <a:cubicBezTo>
                    <a:pt x="224" y="595"/>
                    <a:pt x="212" y="608"/>
                    <a:pt x="218" y="617"/>
                  </a:cubicBezTo>
                  <a:cubicBezTo>
                    <a:pt x="223" y="624"/>
                    <a:pt x="235" y="612"/>
                    <a:pt x="243" y="608"/>
                  </a:cubicBezTo>
                  <a:cubicBezTo>
                    <a:pt x="260" y="599"/>
                    <a:pt x="291" y="576"/>
                    <a:pt x="291" y="576"/>
                  </a:cubicBezTo>
                  <a:cubicBezTo>
                    <a:pt x="307" y="620"/>
                    <a:pt x="337" y="610"/>
                    <a:pt x="291" y="625"/>
                  </a:cubicBezTo>
                  <a:cubicBezTo>
                    <a:pt x="307" y="669"/>
                    <a:pt x="319" y="645"/>
                    <a:pt x="356" y="633"/>
                  </a:cubicBezTo>
                  <a:cubicBezTo>
                    <a:pt x="351" y="625"/>
                    <a:pt x="348" y="614"/>
                    <a:pt x="340" y="608"/>
                  </a:cubicBezTo>
                  <a:cubicBezTo>
                    <a:pt x="333" y="603"/>
                    <a:pt x="320" y="608"/>
                    <a:pt x="316" y="600"/>
                  </a:cubicBezTo>
                  <a:cubicBezTo>
                    <a:pt x="304" y="576"/>
                    <a:pt x="362" y="559"/>
                    <a:pt x="373" y="552"/>
                  </a:cubicBezTo>
                  <a:cubicBezTo>
                    <a:pt x="405" y="563"/>
                    <a:pt x="415" y="558"/>
                    <a:pt x="438" y="535"/>
                  </a:cubicBezTo>
                  <a:cubicBezTo>
                    <a:pt x="454" y="488"/>
                    <a:pt x="474" y="515"/>
                    <a:pt x="511" y="527"/>
                  </a:cubicBezTo>
                  <a:cubicBezTo>
                    <a:pt x="552" y="500"/>
                    <a:pt x="546" y="470"/>
                    <a:pt x="584" y="446"/>
                  </a:cubicBezTo>
                  <a:cubicBezTo>
                    <a:pt x="602" y="391"/>
                    <a:pt x="588" y="410"/>
                    <a:pt x="616" y="381"/>
                  </a:cubicBezTo>
                  <a:cubicBezTo>
                    <a:pt x="607" y="337"/>
                    <a:pt x="592" y="329"/>
                    <a:pt x="616" y="292"/>
                  </a:cubicBezTo>
                  <a:cubicBezTo>
                    <a:pt x="605" y="258"/>
                    <a:pt x="572" y="242"/>
                    <a:pt x="551" y="211"/>
                  </a:cubicBezTo>
                  <a:cubicBezTo>
                    <a:pt x="607" y="193"/>
                    <a:pt x="588" y="208"/>
                    <a:pt x="616" y="178"/>
                  </a:cubicBezTo>
                  <a:cubicBezTo>
                    <a:pt x="622" y="161"/>
                    <a:pt x="637" y="142"/>
                    <a:pt x="600" y="146"/>
                  </a:cubicBezTo>
                  <a:cubicBezTo>
                    <a:pt x="583" y="148"/>
                    <a:pt x="551" y="162"/>
                    <a:pt x="551" y="162"/>
                  </a:cubicBezTo>
                  <a:cubicBezTo>
                    <a:pt x="540" y="159"/>
                    <a:pt x="528" y="161"/>
                    <a:pt x="519" y="154"/>
                  </a:cubicBezTo>
                  <a:cubicBezTo>
                    <a:pt x="487" y="128"/>
                    <a:pt x="533" y="103"/>
                    <a:pt x="551" y="97"/>
                  </a:cubicBezTo>
                  <a:cubicBezTo>
                    <a:pt x="560" y="84"/>
                    <a:pt x="569" y="66"/>
                    <a:pt x="584" y="57"/>
                  </a:cubicBezTo>
                  <a:cubicBezTo>
                    <a:pt x="628" y="31"/>
                    <a:pt x="606" y="51"/>
                    <a:pt x="600" y="57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782" y="1703"/>
              <a:ext cx="7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Tang China</a:t>
              </a: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596" y="2675"/>
              <a:ext cx="564" cy="418"/>
            </a:xfrm>
            <a:custGeom>
              <a:avLst/>
              <a:gdLst/>
              <a:ahLst/>
              <a:cxnLst>
                <a:cxn ang="0">
                  <a:pos x="112" y="166"/>
                </a:cxn>
                <a:cxn ang="0">
                  <a:pos x="161" y="183"/>
                </a:cxn>
                <a:cxn ang="0">
                  <a:pos x="193" y="231"/>
                </a:cxn>
                <a:cxn ang="0">
                  <a:pos x="210" y="280"/>
                </a:cxn>
                <a:cxn ang="0">
                  <a:pos x="258" y="304"/>
                </a:cxn>
                <a:cxn ang="0">
                  <a:pos x="266" y="329"/>
                </a:cxn>
                <a:cxn ang="0">
                  <a:pos x="388" y="361"/>
                </a:cxn>
                <a:cxn ang="0">
                  <a:pos x="412" y="353"/>
                </a:cxn>
                <a:cxn ang="0">
                  <a:pos x="461" y="369"/>
                </a:cxn>
                <a:cxn ang="0">
                  <a:pos x="486" y="361"/>
                </a:cxn>
                <a:cxn ang="0">
                  <a:pos x="469" y="345"/>
                </a:cxn>
                <a:cxn ang="0">
                  <a:pos x="396" y="320"/>
                </a:cxn>
                <a:cxn ang="0">
                  <a:pos x="372" y="312"/>
                </a:cxn>
                <a:cxn ang="0">
                  <a:pos x="348" y="320"/>
                </a:cxn>
                <a:cxn ang="0">
                  <a:pos x="299" y="304"/>
                </a:cxn>
                <a:cxn ang="0">
                  <a:pos x="283" y="239"/>
                </a:cxn>
                <a:cxn ang="0">
                  <a:pos x="275" y="207"/>
                </a:cxn>
                <a:cxn ang="0">
                  <a:pos x="250" y="215"/>
                </a:cxn>
                <a:cxn ang="0">
                  <a:pos x="234" y="191"/>
                </a:cxn>
                <a:cxn ang="0">
                  <a:pos x="177" y="142"/>
                </a:cxn>
                <a:cxn ang="0">
                  <a:pos x="226" y="142"/>
                </a:cxn>
                <a:cxn ang="0">
                  <a:pos x="193" y="45"/>
                </a:cxn>
                <a:cxn ang="0">
                  <a:pos x="137" y="12"/>
                </a:cxn>
                <a:cxn ang="0">
                  <a:pos x="169" y="101"/>
                </a:cxn>
                <a:cxn ang="0">
                  <a:pos x="161" y="126"/>
                </a:cxn>
                <a:cxn ang="0">
                  <a:pos x="137" y="110"/>
                </a:cxn>
                <a:cxn ang="0">
                  <a:pos x="56" y="45"/>
                </a:cxn>
                <a:cxn ang="0">
                  <a:pos x="15" y="53"/>
                </a:cxn>
                <a:cxn ang="0">
                  <a:pos x="56" y="85"/>
                </a:cxn>
                <a:cxn ang="0">
                  <a:pos x="129" y="158"/>
                </a:cxn>
                <a:cxn ang="0">
                  <a:pos x="153" y="142"/>
                </a:cxn>
                <a:cxn ang="0">
                  <a:pos x="169" y="183"/>
                </a:cxn>
                <a:cxn ang="0">
                  <a:pos x="112" y="166"/>
                </a:cxn>
              </a:cxnLst>
              <a:rect l="0" t="0" r="r" b="b"/>
              <a:pathLst>
                <a:path w="488" h="369">
                  <a:moveTo>
                    <a:pt x="112" y="166"/>
                  </a:moveTo>
                  <a:cubicBezTo>
                    <a:pt x="115" y="167"/>
                    <a:pt x="158" y="180"/>
                    <a:pt x="161" y="183"/>
                  </a:cubicBezTo>
                  <a:cubicBezTo>
                    <a:pt x="174" y="197"/>
                    <a:pt x="187" y="213"/>
                    <a:pt x="193" y="231"/>
                  </a:cubicBezTo>
                  <a:cubicBezTo>
                    <a:pt x="199" y="247"/>
                    <a:pt x="196" y="270"/>
                    <a:pt x="210" y="280"/>
                  </a:cubicBezTo>
                  <a:cubicBezTo>
                    <a:pt x="241" y="301"/>
                    <a:pt x="225" y="293"/>
                    <a:pt x="258" y="304"/>
                  </a:cubicBezTo>
                  <a:cubicBezTo>
                    <a:pt x="261" y="312"/>
                    <a:pt x="260" y="323"/>
                    <a:pt x="266" y="329"/>
                  </a:cubicBezTo>
                  <a:cubicBezTo>
                    <a:pt x="280" y="343"/>
                    <a:pt x="363" y="353"/>
                    <a:pt x="388" y="361"/>
                  </a:cubicBezTo>
                  <a:cubicBezTo>
                    <a:pt x="396" y="358"/>
                    <a:pt x="404" y="352"/>
                    <a:pt x="412" y="353"/>
                  </a:cubicBezTo>
                  <a:cubicBezTo>
                    <a:pt x="429" y="355"/>
                    <a:pt x="461" y="369"/>
                    <a:pt x="461" y="369"/>
                  </a:cubicBezTo>
                  <a:cubicBezTo>
                    <a:pt x="469" y="366"/>
                    <a:pt x="483" y="369"/>
                    <a:pt x="486" y="361"/>
                  </a:cubicBezTo>
                  <a:cubicBezTo>
                    <a:pt x="488" y="354"/>
                    <a:pt x="476" y="348"/>
                    <a:pt x="469" y="345"/>
                  </a:cubicBezTo>
                  <a:cubicBezTo>
                    <a:pt x="446" y="334"/>
                    <a:pt x="420" y="328"/>
                    <a:pt x="396" y="320"/>
                  </a:cubicBezTo>
                  <a:cubicBezTo>
                    <a:pt x="388" y="317"/>
                    <a:pt x="372" y="312"/>
                    <a:pt x="372" y="312"/>
                  </a:cubicBezTo>
                  <a:cubicBezTo>
                    <a:pt x="364" y="315"/>
                    <a:pt x="356" y="321"/>
                    <a:pt x="348" y="320"/>
                  </a:cubicBezTo>
                  <a:cubicBezTo>
                    <a:pt x="331" y="318"/>
                    <a:pt x="299" y="304"/>
                    <a:pt x="299" y="304"/>
                  </a:cubicBezTo>
                  <a:cubicBezTo>
                    <a:pt x="249" y="337"/>
                    <a:pt x="283" y="324"/>
                    <a:pt x="283" y="239"/>
                  </a:cubicBezTo>
                  <a:cubicBezTo>
                    <a:pt x="283" y="228"/>
                    <a:pt x="278" y="218"/>
                    <a:pt x="275" y="207"/>
                  </a:cubicBezTo>
                  <a:cubicBezTo>
                    <a:pt x="267" y="210"/>
                    <a:pt x="258" y="218"/>
                    <a:pt x="250" y="215"/>
                  </a:cubicBezTo>
                  <a:cubicBezTo>
                    <a:pt x="241" y="212"/>
                    <a:pt x="240" y="199"/>
                    <a:pt x="234" y="191"/>
                  </a:cubicBezTo>
                  <a:cubicBezTo>
                    <a:pt x="215" y="167"/>
                    <a:pt x="206" y="151"/>
                    <a:pt x="177" y="142"/>
                  </a:cubicBezTo>
                  <a:cubicBezTo>
                    <a:pt x="192" y="98"/>
                    <a:pt x="182" y="127"/>
                    <a:pt x="226" y="142"/>
                  </a:cubicBezTo>
                  <a:cubicBezTo>
                    <a:pt x="240" y="101"/>
                    <a:pt x="228" y="68"/>
                    <a:pt x="193" y="45"/>
                  </a:cubicBezTo>
                  <a:cubicBezTo>
                    <a:pt x="182" y="11"/>
                    <a:pt x="172" y="0"/>
                    <a:pt x="137" y="12"/>
                  </a:cubicBezTo>
                  <a:cubicBezTo>
                    <a:pt x="144" y="48"/>
                    <a:pt x="158" y="67"/>
                    <a:pt x="169" y="101"/>
                  </a:cubicBezTo>
                  <a:cubicBezTo>
                    <a:pt x="166" y="109"/>
                    <a:pt x="169" y="124"/>
                    <a:pt x="161" y="126"/>
                  </a:cubicBezTo>
                  <a:cubicBezTo>
                    <a:pt x="152" y="129"/>
                    <a:pt x="144" y="116"/>
                    <a:pt x="137" y="110"/>
                  </a:cubicBezTo>
                  <a:cubicBezTo>
                    <a:pt x="102" y="82"/>
                    <a:pt x="104" y="61"/>
                    <a:pt x="56" y="45"/>
                  </a:cubicBezTo>
                  <a:cubicBezTo>
                    <a:pt x="42" y="48"/>
                    <a:pt x="24" y="42"/>
                    <a:pt x="15" y="53"/>
                  </a:cubicBezTo>
                  <a:cubicBezTo>
                    <a:pt x="0" y="73"/>
                    <a:pt x="55" y="85"/>
                    <a:pt x="56" y="85"/>
                  </a:cubicBezTo>
                  <a:cubicBezTo>
                    <a:pt x="100" y="114"/>
                    <a:pt x="75" y="141"/>
                    <a:pt x="129" y="158"/>
                  </a:cubicBezTo>
                  <a:cubicBezTo>
                    <a:pt x="137" y="153"/>
                    <a:pt x="153" y="142"/>
                    <a:pt x="153" y="142"/>
                  </a:cubicBezTo>
                  <a:cubicBezTo>
                    <a:pt x="163" y="172"/>
                    <a:pt x="157" y="158"/>
                    <a:pt x="169" y="183"/>
                  </a:cubicBezTo>
                  <a:lnTo>
                    <a:pt x="112" y="166"/>
                  </a:ln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984" y="2784"/>
              <a:ext cx="7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Srivijaya</a:t>
              </a: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317" y="1533"/>
              <a:ext cx="224" cy="191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05" y="0"/>
                </a:cxn>
                <a:cxn ang="0">
                  <a:pos x="146" y="8"/>
                </a:cxn>
                <a:cxn ang="0">
                  <a:pos x="178" y="56"/>
                </a:cxn>
                <a:cxn ang="0">
                  <a:pos x="154" y="121"/>
                </a:cxn>
                <a:cxn ang="0">
                  <a:pos x="162" y="146"/>
                </a:cxn>
                <a:cxn ang="0">
                  <a:pos x="113" y="162"/>
                </a:cxn>
                <a:cxn ang="0">
                  <a:pos x="89" y="170"/>
                </a:cxn>
                <a:cxn ang="0">
                  <a:pos x="65" y="113"/>
                </a:cxn>
                <a:cxn ang="0">
                  <a:pos x="8" y="113"/>
                </a:cxn>
                <a:cxn ang="0">
                  <a:pos x="0" y="81"/>
                </a:cxn>
              </a:cxnLst>
              <a:rect l="0" t="0" r="r" b="b"/>
              <a:pathLst>
                <a:path w="194" h="170">
                  <a:moveTo>
                    <a:pt x="0" y="81"/>
                  </a:moveTo>
                  <a:cubicBezTo>
                    <a:pt x="14" y="37"/>
                    <a:pt x="63" y="14"/>
                    <a:pt x="105" y="0"/>
                  </a:cubicBezTo>
                  <a:cubicBezTo>
                    <a:pt x="119" y="3"/>
                    <a:pt x="135" y="0"/>
                    <a:pt x="146" y="8"/>
                  </a:cubicBezTo>
                  <a:cubicBezTo>
                    <a:pt x="161" y="20"/>
                    <a:pt x="178" y="56"/>
                    <a:pt x="178" y="56"/>
                  </a:cubicBezTo>
                  <a:cubicBezTo>
                    <a:pt x="194" y="106"/>
                    <a:pt x="171" y="71"/>
                    <a:pt x="154" y="121"/>
                  </a:cubicBezTo>
                  <a:cubicBezTo>
                    <a:pt x="157" y="129"/>
                    <a:pt x="168" y="140"/>
                    <a:pt x="162" y="146"/>
                  </a:cubicBezTo>
                  <a:cubicBezTo>
                    <a:pt x="150" y="158"/>
                    <a:pt x="129" y="157"/>
                    <a:pt x="113" y="162"/>
                  </a:cubicBezTo>
                  <a:cubicBezTo>
                    <a:pt x="105" y="165"/>
                    <a:pt x="89" y="170"/>
                    <a:pt x="89" y="170"/>
                  </a:cubicBezTo>
                  <a:cubicBezTo>
                    <a:pt x="100" y="137"/>
                    <a:pt x="99" y="124"/>
                    <a:pt x="65" y="113"/>
                  </a:cubicBezTo>
                  <a:cubicBezTo>
                    <a:pt x="21" y="127"/>
                    <a:pt x="23" y="159"/>
                    <a:pt x="8" y="113"/>
                  </a:cubicBezTo>
                  <a:cubicBezTo>
                    <a:pt x="29" y="82"/>
                    <a:pt x="33" y="92"/>
                    <a:pt x="0" y="81"/>
                  </a:cubicBezTo>
                  <a:close/>
                </a:path>
              </a:pathLst>
            </a:custGeom>
            <a:solidFill>
              <a:srgbClr val="FF0066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428" y="1430"/>
              <a:ext cx="4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Parhae</a:t>
              </a: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437" y="1707"/>
              <a:ext cx="123" cy="17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48"/>
                </a:cxn>
                <a:cxn ang="0">
                  <a:pos x="1" y="73"/>
                </a:cxn>
                <a:cxn ang="0">
                  <a:pos x="34" y="113"/>
                </a:cxn>
                <a:cxn ang="0">
                  <a:pos x="42" y="154"/>
                </a:cxn>
                <a:cxn ang="0">
                  <a:pos x="107" y="138"/>
                </a:cxn>
                <a:cxn ang="0">
                  <a:pos x="107" y="89"/>
                </a:cxn>
                <a:cxn ang="0">
                  <a:pos x="58" y="40"/>
                </a:cxn>
                <a:cxn ang="0">
                  <a:pos x="58" y="8"/>
                </a:cxn>
              </a:cxnLst>
              <a:rect l="0" t="0" r="r" b="b"/>
              <a:pathLst>
                <a:path w="107" h="158">
                  <a:moveTo>
                    <a:pt x="1" y="0"/>
                  </a:moveTo>
                  <a:cubicBezTo>
                    <a:pt x="4" y="16"/>
                    <a:pt x="9" y="32"/>
                    <a:pt x="9" y="48"/>
                  </a:cubicBezTo>
                  <a:cubicBezTo>
                    <a:pt x="9" y="57"/>
                    <a:pt x="0" y="64"/>
                    <a:pt x="1" y="73"/>
                  </a:cubicBezTo>
                  <a:cubicBezTo>
                    <a:pt x="3" y="86"/>
                    <a:pt x="25" y="104"/>
                    <a:pt x="34" y="113"/>
                  </a:cubicBezTo>
                  <a:cubicBezTo>
                    <a:pt x="37" y="127"/>
                    <a:pt x="31" y="146"/>
                    <a:pt x="42" y="154"/>
                  </a:cubicBezTo>
                  <a:cubicBezTo>
                    <a:pt x="48" y="158"/>
                    <a:pt x="97" y="141"/>
                    <a:pt x="107" y="138"/>
                  </a:cubicBezTo>
                  <a:cubicBezTo>
                    <a:pt x="83" y="70"/>
                    <a:pt x="107" y="155"/>
                    <a:pt x="107" y="89"/>
                  </a:cubicBezTo>
                  <a:cubicBezTo>
                    <a:pt x="107" y="59"/>
                    <a:pt x="80" y="47"/>
                    <a:pt x="58" y="40"/>
                  </a:cubicBezTo>
                  <a:cubicBezTo>
                    <a:pt x="49" y="5"/>
                    <a:pt x="39" y="8"/>
                    <a:pt x="58" y="8"/>
                  </a:cubicBezTo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428" y="1702"/>
              <a:ext cx="4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Silla</a:t>
              </a: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584" y="1709"/>
              <a:ext cx="334" cy="291"/>
            </a:xfrm>
            <a:custGeom>
              <a:avLst/>
              <a:gdLst/>
              <a:ahLst/>
              <a:cxnLst>
                <a:cxn ang="0">
                  <a:pos x="239" y="29"/>
                </a:cxn>
                <a:cxn ang="0">
                  <a:pos x="264" y="21"/>
                </a:cxn>
                <a:cxn ang="0">
                  <a:pos x="255" y="94"/>
                </a:cxn>
                <a:cxn ang="0">
                  <a:pos x="247" y="135"/>
                </a:cxn>
                <a:cxn ang="0">
                  <a:pos x="199" y="151"/>
                </a:cxn>
                <a:cxn ang="0">
                  <a:pos x="61" y="208"/>
                </a:cxn>
                <a:cxn ang="0">
                  <a:pos x="4" y="216"/>
                </a:cxn>
                <a:cxn ang="0">
                  <a:pos x="36" y="200"/>
                </a:cxn>
                <a:cxn ang="0">
                  <a:pos x="61" y="191"/>
                </a:cxn>
                <a:cxn ang="0">
                  <a:pos x="69" y="159"/>
                </a:cxn>
                <a:cxn ang="0">
                  <a:pos x="93" y="167"/>
                </a:cxn>
                <a:cxn ang="0">
                  <a:pos x="101" y="143"/>
                </a:cxn>
                <a:cxn ang="0">
                  <a:pos x="126" y="135"/>
                </a:cxn>
                <a:cxn ang="0">
                  <a:pos x="134" y="110"/>
                </a:cxn>
                <a:cxn ang="0">
                  <a:pos x="182" y="94"/>
                </a:cxn>
                <a:cxn ang="0">
                  <a:pos x="199" y="78"/>
                </a:cxn>
                <a:cxn ang="0">
                  <a:pos x="207" y="53"/>
                </a:cxn>
                <a:cxn ang="0">
                  <a:pos x="239" y="29"/>
                </a:cxn>
              </a:cxnLst>
              <a:rect l="0" t="0" r="r" b="b"/>
              <a:pathLst>
                <a:path w="288" h="257">
                  <a:moveTo>
                    <a:pt x="239" y="29"/>
                  </a:moveTo>
                  <a:cubicBezTo>
                    <a:pt x="247" y="26"/>
                    <a:pt x="256" y="17"/>
                    <a:pt x="264" y="21"/>
                  </a:cubicBezTo>
                  <a:cubicBezTo>
                    <a:pt x="288" y="33"/>
                    <a:pt x="258" y="81"/>
                    <a:pt x="255" y="94"/>
                  </a:cubicBezTo>
                  <a:cubicBezTo>
                    <a:pt x="251" y="107"/>
                    <a:pt x="257" y="125"/>
                    <a:pt x="247" y="135"/>
                  </a:cubicBezTo>
                  <a:cubicBezTo>
                    <a:pt x="235" y="147"/>
                    <a:pt x="199" y="151"/>
                    <a:pt x="199" y="151"/>
                  </a:cubicBezTo>
                  <a:cubicBezTo>
                    <a:pt x="158" y="189"/>
                    <a:pt x="114" y="199"/>
                    <a:pt x="61" y="208"/>
                  </a:cubicBezTo>
                  <a:cubicBezTo>
                    <a:pt x="31" y="236"/>
                    <a:pt x="32" y="257"/>
                    <a:pt x="4" y="216"/>
                  </a:cubicBezTo>
                  <a:cubicBezTo>
                    <a:pt x="19" y="170"/>
                    <a:pt x="0" y="200"/>
                    <a:pt x="36" y="200"/>
                  </a:cubicBezTo>
                  <a:cubicBezTo>
                    <a:pt x="45" y="200"/>
                    <a:pt x="53" y="194"/>
                    <a:pt x="61" y="191"/>
                  </a:cubicBezTo>
                  <a:cubicBezTo>
                    <a:pt x="64" y="180"/>
                    <a:pt x="60" y="166"/>
                    <a:pt x="69" y="159"/>
                  </a:cubicBezTo>
                  <a:cubicBezTo>
                    <a:pt x="76" y="154"/>
                    <a:pt x="85" y="171"/>
                    <a:pt x="93" y="167"/>
                  </a:cubicBezTo>
                  <a:cubicBezTo>
                    <a:pt x="101" y="163"/>
                    <a:pt x="95" y="149"/>
                    <a:pt x="101" y="143"/>
                  </a:cubicBezTo>
                  <a:cubicBezTo>
                    <a:pt x="107" y="137"/>
                    <a:pt x="118" y="138"/>
                    <a:pt x="126" y="135"/>
                  </a:cubicBezTo>
                  <a:cubicBezTo>
                    <a:pt x="129" y="127"/>
                    <a:pt x="127" y="115"/>
                    <a:pt x="134" y="110"/>
                  </a:cubicBezTo>
                  <a:cubicBezTo>
                    <a:pt x="148" y="100"/>
                    <a:pt x="182" y="94"/>
                    <a:pt x="182" y="94"/>
                  </a:cubicBezTo>
                  <a:cubicBezTo>
                    <a:pt x="188" y="89"/>
                    <a:pt x="195" y="85"/>
                    <a:pt x="199" y="78"/>
                  </a:cubicBezTo>
                  <a:cubicBezTo>
                    <a:pt x="204" y="71"/>
                    <a:pt x="201" y="59"/>
                    <a:pt x="207" y="53"/>
                  </a:cubicBezTo>
                  <a:cubicBezTo>
                    <a:pt x="258" y="0"/>
                    <a:pt x="212" y="83"/>
                    <a:pt x="239" y="29"/>
                  </a:cubicBezTo>
                  <a:close/>
                </a:path>
              </a:pathLst>
            </a:custGeom>
            <a:solidFill>
              <a:srgbClr val="CC00CC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88" y="1629"/>
              <a:ext cx="299" cy="210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65" y="23"/>
                </a:cxn>
                <a:cxn ang="0">
                  <a:pos x="142" y="30"/>
                </a:cxn>
                <a:cxn ang="0">
                  <a:pos x="23" y="45"/>
                </a:cxn>
                <a:cxn ang="0">
                  <a:pos x="15" y="75"/>
                </a:cxn>
                <a:cxn ang="0">
                  <a:pos x="0" y="98"/>
                </a:cxn>
                <a:cxn ang="0">
                  <a:pos x="38" y="143"/>
                </a:cxn>
                <a:cxn ang="0">
                  <a:pos x="15" y="150"/>
                </a:cxn>
                <a:cxn ang="0">
                  <a:pos x="38" y="165"/>
                </a:cxn>
                <a:cxn ang="0">
                  <a:pos x="68" y="157"/>
                </a:cxn>
                <a:cxn ang="0">
                  <a:pos x="135" y="157"/>
                </a:cxn>
                <a:cxn ang="0">
                  <a:pos x="157" y="150"/>
                </a:cxn>
                <a:cxn ang="0">
                  <a:pos x="180" y="157"/>
                </a:cxn>
                <a:cxn ang="0">
                  <a:pos x="225" y="128"/>
                </a:cxn>
                <a:cxn ang="0">
                  <a:pos x="210" y="53"/>
                </a:cxn>
                <a:cxn ang="0">
                  <a:pos x="172" y="23"/>
                </a:cxn>
                <a:cxn ang="0">
                  <a:pos x="150" y="30"/>
                </a:cxn>
                <a:cxn ang="0">
                  <a:pos x="157" y="0"/>
                </a:cxn>
              </a:cxnLst>
              <a:rect l="0" t="0" r="r" b="b"/>
              <a:pathLst>
                <a:path w="258" h="181">
                  <a:moveTo>
                    <a:pt x="157" y="0"/>
                  </a:moveTo>
                  <a:cubicBezTo>
                    <a:pt x="160" y="8"/>
                    <a:pt x="169" y="16"/>
                    <a:pt x="165" y="23"/>
                  </a:cubicBezTo>
                  <a:cubicBezTo>
                    <a:pt x="161" y="30"/>
                    <a:pt x="150" y="29"/>
                    <a:pt x="142" y="30"/>
                  </a:cubicBezTo>
                  <a:cubicBezTo>
                    <a:pt x="123" y="33"/>
                    <a:pt x="42" y="43"/>
                    <a:pt x="23" y="45"/>
                  </a:cubicBezTo>
                  <a:cubicBezTo>
                    <a:pt x="20" y="55"/>
                    <a:pt x="19" y="66"/>
                    <a:pt x="15" y="75"/>
                  </a:cubicBezTo>
                  <a:cubicBezTo>
                    <a:pt x="11" y="83"/>
                    <a:pt x="0" y="89"/>
                    <a:pt x="0" y="98"/>
                  </a:cubicBezTo>
                  <a:cubicBezTo>
                    <a:pt x="0" y="108"/>
                    <a:pt x="35" y="140"/>
                    <a:pt x="38" y="143"/>
                  </a:cubicBezTo>
                  <a:cubicBezTo>
                    <a:pt x="30" y="145"/>
                    <a:pt x="15" y="142"/>
                    <a:pt x="15" y="150"/>
                  </a:cubicBezTo>
                  <a:cubicBezTo>
                    <a:pt x="15" y="159"/>
                    <a:pt x="29" y="164"/>
                    <a:pt x="38" y="165"/>
                  </a:cubicBezTo>
                  <a:cubicBezTo>
                    <a:pt x="48" y="166"/>
                    <a:pt x="58" y="160"/>
                    <a:pt x="68" y="157"/>
                  </a:cubicBezTo>
                  <a:cubicBezTo>
                    <a:pt x="103" y="181"/>
                    <a:pt x="81" y="175"/>
                    <a:pt x="135" y="157"/>
                  </a:cubicBezTo>
                  <a:cubicBezTo>
                    <a:pt x="142" y="155"/>
                    <a:pt x="157" y="150"/>
                    <a:pt x="157" y="150"/>
                  </a:cubicBezTo>
                  <a:cubicBezTo>
                    <a:pt x="165" y="152"/>
                    <a:pt x="172" y="159"/>
                    <a:pt x="180" y="157"/>
                  </a:cubicBezTo>
                  <a:cubicBezTo>
                    <a:pt x="197" y="152"/>
                    <a:pt x="225" y="128"/>
                    <a:pt x="225" y="128"/>
                  </a:cubicBezTo>
                  <a:cubicBezTo>
                    <a:pt x="236" y="92"/>
                    <a:pt x="258" y="68"/>
                    <a:pt x="210" y="53"/>
                  </a:cubicBezTo>
                  <a:cubicBezTo>
                    <a:pt x="198" y="34"/>
                    <a:pt x="197" y="23"/>
                    <a:pt x="172" y="23"/>
                  </a:cubicBezTo>
                  <a:cubicBezTo>
                    <a:pt x="164" y="23"/>
                    <a:pt x="154" y="36"/>
                    <a:pt x="150" y="30"/>
                  </a:cubicBezTo>
                  <a:cubicBezTo>
                    <a:pt x="144" y="21"/>
                    <a:pt x="155" y="10"/>
                    <a:pt x="157" y="0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980" y="2790"/>
              <a:ext cx="69" cy="8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60" y="52"/>
                </a:cxn>
                <a:cxn ang="0">
                  <a:pos x="0" y="37"/>
                </a:cxn>
                <a:cxn ang="0">
                  <a:pos x="15" y="0"/>
                </a:cxn>
              </a:cxnLst>
              <a:rect l="0" t="0" r="r" b="b"/>
              <a:pathLst>
                <a:path w="60" h="73">
                  <a:moveTo>
                    <a:pt x="15" y="0"/>
                  </a:moveTo>
                  <a:cubicBezTo>
                    <a:pt x="27" y="39"/>
                    <a:pt x="35" y="16"/>
                    <a:pt x="60" y="52"/>
                  </a:cubicBezTo>
                  <a:cubicBezTo>
                    <a:pt x="28" y="73"/>
                    <a:pt x="21" y="68"/>
                    <a:pt x="0" y="37"/>
                  </a:cubicBezTo>
                  <a:cubicBezTo>
                    <a:pt x="28" y="18"/>
                    <a:pt x="25" y="30"/>
                    <a:pt x="15" y="0"/>
                  </a:cubicBezTo>
                  <a:close/>
                </a:path>
              </a:pathLst>
            </a:custGeom>
            <a:solidFill>
              <a:srgbClr val="292929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51" y="1463"/>
              <a:ext cx="8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Cordoba Caliphate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658" y="1795"/>
              <a:ext cx="63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Heian Japan</a:t>
              </a:r>
            </a:p>
          </p:txBody>
        </p:sp>
      </p:grp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457200" y="48641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States and Empires in 800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685568B8-74A7-454C-BE42-E11DAEB2A2A8}" type="slidenum">
              <a:rPr lang="en-US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 r="1100" b="5669"/>
          <a:stretch>
            <a:fillRect/>
          </a:stretch>
        </p:blipFill>
        <p:spPr bwMode="auto">
          <a:xfrm>
            <a:off x="463550" y="447675"/>
            <a:ext cx="82232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Freeform 4"/>
          <p:cNvSpPr>
            <a:spLocks/>
          </p:cNvSpPr>
          <p:nvPr/>
        </p:nvSpPr>
        <p:spPr bwMode="auto">
          <a:xfrm>
            <a:off x="709613" y="3155950"/>
            <a:ext cx="866775" cy="434975"/>
          </a:xfrm>
          <a:custGeom>
            <a:avLst/>
            <a:gdLst/>
            <a:ahLst/>
            <a:cxnLst>
              <a:cxn ang="0">
                <a:pos x="42" y="44"/>
              </a:cxn>
              <a:cxn ang="0">
                <a:pos x="462" y="44"/>
              </a:cxn>
              <a:cxn ang="0">
                <a:pos x="526" y="99"/>
              </a:cxn>
              <a:cxn ang="0">
                <a:pos x="417" y="190"/>
              </a:cxn>
              <a:cxn ang="0">
                <a:pos x="270" y="236"/>
              </a:cxn>
              <a:cxn ang="0">
                <a:pos x="243" y="254"/>
              </a:cxn>
              <a:cxn ang="0">
                <a:pos x="188" y="272"/>
              </a:cxn>
              <a:cxn ang="0">
                <a:pos x="69" y="272"/>
              </a:cxn>
              <a:cxn ang="0">
                <a:pos x="51" y="282"/>
              </a:cxn>
              <a:cxn ang="0">
                <a:pos x="5" y="218"/>
              </a:cxn>
              <a:cxn ang="0">
                <a:pos x="14" y="190"/>
              </a:cxn>
              <a:cxn ang="0">
                <a:pos x="24" y="154"/>
              </a:cxn>
              <a:cxn ang="0">
                <a:pos x="42" y="99"/>
              </a:cxn>
              <a:cxn ang="0">
                <a:pos x="33" y="71"/>
              </a:cxn>
              <a:cxn ang="0">
                <a:pos x="42" y="44"/>
              </a:cxn>
            </a:cxnLst>
            <a:rect l="0" t="0" r="r" b="b"/>
            <a:pathLst>
              <a:path w="557" h="283">
                <a:moveTo>
                  <a:pt x="42" y="44"/>
                </a:moveTo>
                <a:cubicBezTo>
                  <a:pt x="176" y="0"/>
                  <a:pt x="324" y="36"/>
                  <a:pt x="462" y="44"/>
                </a:cubicBezTo>
                <a:cubicBezTo>
                  <a:pt x="501" y="57"/>
                  <a:pt x="499" y="71"/>
                  <a:pt x="526" y="99"/>
                </a:cubicBezTo>
                <a:cubicBezTo>
                  <a:pt x="557" y="182"/>
                  <a:pt x="472" y="177"/>
                  <a:pt x="417" y="190"/>
                </a:cubicBezTo>
                <a:cubicBezTo>
                  <a:pt x="369" y="202"/>
                  <a:pt x="317" y="221"/>
                  <a:pt x="270" y="236"/>
                </a:cubicBezTo>
                <a:cubicBezTo>
                  <a:pt x="261" y="242"/>
                  <a:pt x="253" y="250"/>
                  <a:pt x="243" y="254"/>
                </a:cubicBezTo>
                <a:cubicBezTo>
                  <a:pt x="225" y="262"/>
                  <a:pt x="188" y="272"/>
                  <a:pt x="188" y="272"/>
                </a:cubicBezTo>
                <a:cubicBezTo>
                  <a:pt x="136" y="255"/>
                  <a:pt x="158" y="258"/>
                  <a:pt x="69" y="272"/>
                </a:cubicBezTo>
                <a:cubicBezTo>
                  <a:pt x="0" y="283"/>
                  <a:pt x="45" y="282"/>
                  <a:pt x="51" y="282"/>
                </a:cubicBezTo>
                <a:cubicBezTo>
                  <a:pt x="32" y="256"/>
                  <a:pt x="15" y="249"/>
                  <a:pt x="5" y="218"/>
                </a:cubicBezTo>
                <a:cubicBezTo>
                  <a:pt x="8" y="209"/>
                  <a:pt x="11" y="199"/>
                  <a:pt x="14" y="190"/>
                </a:cubicBezTo>
                <a:cubicBezTo>
                  <a:pt x="18" y="178"/>
                  <a:pt x="20" y="166"/>
                  <a:pt x="24" y="154"/>
                </a:cubicBezTo>
                <a:cubicBezTo>
                  <a:pt x="30" y="136"/>
                  <a:pt x="42" y="99"/>
                  <a:pt x="42" y="99"/>
                </a:cubicBezTo>
                <a:cubicBezTo>
                  <a:pt x="39" y="90"/>
                  <a:pt x="33" y="81"/>
                  <a:pt x="33" y="71"/>
                </a:cubicBezTo>
                <a:cubicBezTo>
                  <a:pt x="33" y="62"/>
                  <a:pt x="42" y="44"/>
                  <a:pt x="42" y="44"/>
                </a:cubicBezTo>
                <a:close/>
              </a:path>
            </a:pathLst>
          </a:custGeom>
          <a:solidFill>
            <a:srgbClr val="FF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>
            <a:off x="1608138" y="3644900"/>
            <a:ext cx="144462" cy="190500"/>
          </a:xfrm>
          <a:custGeom>
            <a:avLst/>
            <a:gdLst/>
            <a:ahLst/>
            <a:cxnLst>
              <a:cxn ang="0">
                <a:pos x="50" y="119"/>
              </a:cxn>
              <a:cxn ang="0">
                <a:pos x="23" y="0"/>
              </a:cxn>
              <a:cxn ang="0">
                <a:pos x="13" y="82"/>
              </a:cxn>
              <a:cxn ang="0">
                <a:pos x="4" y="110"/>
              </a:cxn>
              <a:cxn ang="0">
                <a:pos x="50" y="119"/>
              </a:cxn>
            </a:cxnLst>
            <a:rect l="0" t="0" r="r" b="b"/>
            <a:pathLst>
              <a:path w="92" h="121">
                <a:moveTo>
                  <a:pt x="50" y="119"/>
                </a:moveTo>
                <a:cubicBezTo>
                  <a:pt x="85" y="66"/>
                  <a:pt x="92" y="23"/>
                  <a:pt x="23" y="0"/>
                </a:cubicBezTo>
                <a:cubicBezTo>
                  <a:pt x="20" y="27"/>
                  <a:pt x="18" y="55"/>
                  <a:pt x="13" y="82"/>
                </a:cubicBezTo>
                <a:cubicBezTo>
                  <a:pt x="11" y="92"/>
                  <a:pt x="0" y="101"/>
                  <a:pt x="4" y="110"/>
                </a:cubicBezTo>
                <a:cubicBezTo>
                  <a:pt x="10" y="121"/>
                  <a:pt x="39" y="119"/>
                  <a:pt x="50" y="11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1457325" y="3562350"/>
            <a:ext cx="217488" cy="263525"/>
          </a:xfrm>
          <a:custGeom>
            <a:avLst/>
            <a:gdLst/>
            <a:ahLst/>
            <a:cxnLst>
              <a:cxn ang="0">
                <a:pos x="110" y="137"/>
              </a:cxn>
              <a:cxn ang="0">
                <a:pos x="28" y="0"/>
              </a:cxn>
              <a:cxn ang="0">
                <a:pos x="28" y="128"/>
              </a:cxn>
              <a:cxn ang="0">
                <a:pos x="56" y="137"/>
              </a:cxn>
              <a:cxn ang="0">
                <a:pos x="74" y="165"/>
              </a:cxn>
              <a:cxn ang="0">
                <a:pos x="110" y="119"/>
              </a:cxn>
              <a:cxn ang="0">
                <a:pos x="92" y="55"/>
              </a:cxn>
              <a:cxn ang="0">
                <a:pos x="131" y="46"/>
              </a:cxn>
              <a:cxn ang="0">
                <a:pos x="101" y="64"/>
              </a:cxn>
              <a:cxn ang="0">
                <a:pos x="92" y="37"/>
              </a:cxn>
              <a:cxn ang="0">
                <a:pos x="83" y="37"/>
              </a:cxn>
            </a:cxnLst>
            <a:rect l="0" t="0" r="r" b="b"/>
            <a:pathLst>
              <a:path w="139" h="171">
                <a:moveTo>
                  <a:pt x="110" y="137"/>
                </a:moveTo>
                <a:cubicBezTo>
                  <a:pt x="100" y="33"/>
                  <a:pt x="116" y="28"/>
                  <a:pt x="28" y="0"/>
                </a:cubicBezTo>
                <a:cubicBezTo>
                  <a:pt x="0" y="30"/>
                  <a:pt x="4" y="105"/>
                  <a:pt x="28" y="128"/>
                </a:cubicBezTo>
                <a:cubicBezTo>
                  <a:pt x="35" y="135"/>
                  <a:pt x="47" y="134"/>
                  <a:pt x="56" y="137"/>
                </a:cubicBezTo>
                <a:cubicBezTo>
                  <a:pt x="62" y="146"/>
                  <a:pt x="63" y="163"/>
                  <a:pt x="74" y="165"/>
                </a:cubicBezTo>
                <a:cubicBezTo>
                  <a:pt x="100" y="171"/>
                  <a:pt x="106" y="131"/>
                  <a:pt x="110" y="119"/>
                </a:cubicBezTo>
                <a:cubicBezTo>
                  <a:pt x="101" y="52"/>
                  <a:pt x="123" y="55"/>
                  <a:pt x="92" y="55"/>
                </a:cubicBezTo>
                <a:cubicBezTo>
                  <a:pt x="105" y="52"/>
                  <a:pt x="122" y="37"/>
                  <a:pt x="131" y="46"/>
                </a:cubicBezTo>
                <a:cubicBezTo>
                  <a:pt x="139" y="54"/>
                  <a:pt x="112" y="67"/>
                  <a:pt x="101" y="64"/>
                </a:cubicBezTo>
                <a:cubicBezTo>
                  <a:pt x="92" y="62"/>
                  <a:pt x="97" y="45"/>
                  <a:pt x="92" y="37"/>
                </a:cubicBezTo>
                <a:cubicBezTo>
                  <a:pt x="90" y="35"/>
                  <a:pt x="86" y="37"/>
                  <a:pt x="83" y="37"/>
                </a:cubicBezTo>
              </a:path>
            </a:pathLst>
          </a:custGeom>
          <a:solidFill>
            <a:srgbClr val="CC00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Freeform 7"/>
          <p:cNvSpPr>
            <a:spLocks/>
          </p:cNvSpPr>
          <p:nvPr/>
        </p:nvSpPr>
        <p:spPr bwMode="auto">
          <a:xfrm>
            <a:off x="2454275" y="4681538"/>
            <a:ext cx="169863" cy="177800"/>
          </a:xfrm>
          <a:custGeom>
            <a:avLst/>
            <a:gdLst/>
            <a:ahLst/>
            <a:cxnLst>
              <a:cxn ang="0">
                <a:pos x="66" y="42"/>
              </a:cxn>
              <a:cxn ang="0">
                <a:pos x="2" y="42"/>
              </a:cxn>
              <a:cxn ang="0">
                <a:pos x="38" y="115"/>
              </a:cxn>
              <a:cxn ang="0">
                <a:pos x="93" y="97"/>
              </a:cxn>
              <a:cxn ang="0">
                <a:pos x="66" y="33"/>
              </a:cxn>
              <a:cxn ang="0">
                <a:pos x="66" y="42"/>
              </a:cxn>
            </a:cxnLst>
            <a:rect l="0" t="0" r="r" b="b"/>
            <a:pathLst>
              <a:path w="109" h="115">
                <a:moveTo>
                  <a:pt x="66" y="42"/>
                </a:moveTo>
                <a:cubicBezTo>
                  <a:pt x="32" y="10"/>
                  <a:pt x="30" y="0"/>
                  <a:pt x="2" y="42"/>
                </a:cubicBezTo>
                <a:cubicBezTo>
                  <a:pt x="5" y="59"/>
                  <a:pt x="0" y="115"/>
                  <a:pt x="38" y="115"/>
                </a:cubicBezTo>
                <a:cubicBezTo>
                  <a:pt x="57" y="115"/>
                  <a:pt x="93" y="97"/>
                  <a:pt x="93" y="97"/>
                </a:cubicBezTo>
                <a:cubicBezTo>
                  <a:pt x="107" y="56"/>
                  <a:pt x="109" y="47"/>
                  <a:pt x="66" y="33"/>
                </a:cubicBezTo>
                <a:cubicBezTo>
                  <a:pt x="39" y="7"/>
                  <a:pt x="42" y="8"/>
                  <a:pt x="66" y="42"/>
                </a:cubicBez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Freeform 8"/>
          <p:cNvSpPr>
            <a:spLocks/>
          </p:cNvSpPr>
          <p:nvPr/>
        </p:nvSpPr>
        <p:spPr bwMode="auto">
          <a:xfrm>
            <a:off x="2740025" y="3332163"/>
            <a:ext cx="373063" cy="398462"/>
          </a:xfrm>
          <a:custGeom>
            <a:avLst/>
            <a:gdLst/>
            <a:ahLst/>
            <a:cxnLst>
              <a:cxn ang="0">
                <a:pos x="111" y="12"/>
              </a:cxn>
              <a:cxn ang="0">
                <a:pos x="75" y="58"/>
              </a:cxn>
              <a:cxn ang="0">
                <a:pos x="66" y="85"/>
              </a:cxn>
              <a:cxn ang="0">
                <a:pos x="47" y="104"/>
              </a:cxn>
              <a:cxn ang="0">
                <a:pos x="66" y="259"/>
              </a:cxn>
              <a:cxn ang="0">
                <a:pos x="184" y="222"/>
              </a:cxn>
              <a:cxn ang="0">
                <a:pos x="239" y="158"/>
              </a:cxn>
              <a:cxn ang="0">
                <a:pos x="157" y="58"/>
              </a:cxn>
              <a:cxn ang="0">
                <a:pos x="111" y="12"/>
              </a:cxn>
            </a:cxnLst>
            <a:rect l="0" t="0" r="r" b="b"/>
            <a:pathLst>
              <a:path w="239" h="259">
                <a:moveTo>
                  <a:pt x="111" y="12"/>
                </a:moveTo>
                <a:cubicBezTo>
                  <a:pt x="89" y="81"/>
                  <a:pt x="121" y="0"/>
                  <a:pt x="75" y="58"/>
                </a:cubicBezTo>
                <a:cubicBezTo>
                  <a:pt x="69" y="65"/>
                  <a:pt x="71" y="77"/>
                  <a:pt x="66" y="85"/>
                </a:cubicBezTo>
                <a:cubicBezTo>
                  <a:pt x="61" y="93"/>
                  <a:pt x="53" y="98"/>
                  <a:pt x="47" y="104"/>
                </a:cubicBezTo>
                <a:cubicBezTo>
                  <a:pt x="28" y="161"/>
                  <a:pt x="0" y="216"/>
                  <a:pt x="66" y="259"/>
                </a:cubicBezTo>
                <a:cubicBezTo>
                  <a:pt x="106" y="249"/>
                  <a:pt x="145" y="236"/>
                  <a:pt x="184" y="222"/>
                </a:cubicBezTo>
                <a:cubicBezTo>
                  <a:pt x="212" y="195"/>
                  <a:pt x="226" y="197"/>
                  <a:pt x="239" y="158"/>
                </a:cubicBezTo>
                <a:cubicBezTo>
                  <a:pt x="222" y="106"/>
                  <a:pt x="212" y="76"/>
                  <a:pt x="157" y="58"/>
                </a:cubicBezTo>
                <a:cubicBezTo>
                  <a:pt x="133" y="21"/>
                  <a:pt x="148" y="36"/>
                  <a:pt x="111" y="12"/>
                </a:cubicBez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1550988" y="911225"/>
            <a:ext cx="992187" cy="760413"/>
          </a:xfrm>
          <a:custGeom>
            <a:avLst/>
            <a:gdLst/>
            <a:ahLst/>
            <a:cxnLst>
              <a:cxn ang="0">
                <a:pos x="617" y="301"/>
              </a:cxn>
              <a:cxn ang="0">
                <a:pos x="572" y="164"/>
              </a:cxn>
              <a:cxn ang="0">
                <a:pos x="544" y="155"/>
              </a:cxn>
              <a:cxn ang="0">
                <a:pos x="498" y="91"/>
              </a:cxn>
              <a:cxn ang="0">
                <a:pos x="471" y="100"/>
              </a:cxn>
              <a:cxn ang="0">
                <a:pos x="462" y="127"/>
              </a:cxn>
              <a:cxn ang="0">
                <a:pos x="416" y="137"/>
              </a:cxn>
              <a:cxn ang="0">
                <a:pos x="316" y="45"/>
              </a:cxn>
              <a:cxn ang="0">
                <a:pos x="242" y="82"/>
              </a:cxn>
              <a:cxn ang="0">
                <a:pos x="233" y="109"/>
              </a:cxn>
              <a:cxn ang="0">
                <a:pos x="206" y="118"/>
              </a:cxn>
              <a:cxn ang="0">
                <a:pos x="188" y="173"/>
              </a:cxn>
              <a:cxn ang="0">
                <a:pos x="133" y="191"/>
              </a:cxn>
              <a:cxn ang="0">
                <a:pos x="60" y="237"/>
              </a:cxn>
              <a:cxn ang="0">
                <a:pos x="96" y="429"/>
              </a:cxn>
              <a:cxn ang="0">
                <a:pos x="178" y="374"/>
              </a:cxn>
              <a:cxn ang="0">
                <a:pos x="206" y="383"/>
              </a:cxn>
              <a:cxn ang="0">
                <a:pos x="224" y="438"/>
              </a:cxn>
              <a:cxn ang="0">
                <a:pos x="233" y="484"/>
              </a:cxn>
              <a:cxn ang="0">
                <a:pos x="261" y="493"/>
              </a:cxn>
              <a:cxn ang="0">
                <a:pos x="288" y="475"/>
              </a:cxn>
              <a:cxn ang="0">
                <a:pos x="279" y="447"/>
              </a:cxn>
              <a:cxn ang="0">
                <a:pos x="325" y="411"/>
              </a:cxn>
              <a:cxn ang="0">
                <a:pos x="389" y="356"/>
              </a:cxn>
              <a:cxn ang="0">
                <a:pos x="407" y="329"/>
              </a:cxn>
              <a:cxn ang="0">
                <a:pos x="380" y="319"/>
              </a:cxn>
              <a:cxn ang="0">
                <a:pos x="334" y="292"/>
              </a:cxn>
              <a:cxn ang="0">
                <a:pos x="380" y="246"/>
              </a:cxn>
              <a:cxn ang="0">
                <a:pos x="398" y="219"/>
              </a:cxn>
              <a:cxn ang="0">
                <a:pos x="425" y="210"/>
              </a:cxn>
              <a:cxn ang="0">
                <a:pos x="453" y="127"/>
              </a:cxn>
              <a:cxn ang="0">
                <a:pos x="517" y="109"/>
              </a:cxn>
              <a:cxn ang="0">
                <a:pos x="544" y="164"/>
              </a:cxn>
              <a:cxn ang="0">
                <a:pos x="489" y="182"/>
              </a:cxn>
              <a:cxn ang="0">
                <a:pos x="462" y="319"/>
              </a:cxn>
              <a:cxn ang="0">
                <a:pos x="617" y="329"/>
              </a:cxn>
              <a:cxn ang="0">
                <a:pos x="617" y="301"/>
              </a:cxn>
            </a:cxnLst>
            <a:rect l="0" t="0" r="r" b="b"/>
            <a:pathLst>
              <a:path w="636" h="493">
                <a:moveTo>
                  <a:pt x="617" y="301"/>
                </a:moveTo>
                <a:cubicBezTo>
                  <a:pt x="602" y="255"/>
                  <a:pt x="587" y="210"/>
                  <a:pt x="572" y="164"/>
                </a:cubicBezTo>
                <a:cubicBezTo>
                  <a:pt x="569" y="155"/>
                  <a:pt x="553" y="158"/>
                  <a:pt x="544" y="155"/>
                </a:cubicBezTo>
                <a:cubicBezTo>
                  <a:pt x="523" y="91"/>
                  <a:pt x="544" y="106"/>
                  <a:pt x="498" y="91"/>
                </a:cubicBezTo>
                <a:cubicBezTo>
                  <a:pt x="489" y="94"/>
                  <a:pt x="478" y="93"/>
                  <a:pt x="471" y="100"/>
                </a:cubicBezTo>
                <a:cubicBezTo>
                  <a:pt x="464" y="107"/>
                  <a:pt x="470" y="122"/>
                  <a:pt x="462" y="127"/>
                </a:cubicBezTo>
                <a:cubicBezTo>
                  <a:pt x="449" y="136"/>
                  <a:pt x="431" y="134"/>
                  <a:pt x="416" y="137"/>
                </a:cubicBezTo>
                <a:cubicBezTo>
                  <a:pt x="383" y="102"/>
                  <a:pt x="364" y="61"/>
                  <a:pt x="316" y="45"/>
                </a:cubicBezTo>
                <a:cubicBezTo>
                  <a:pt x="268" y="0"/>
                  <a:pt x="271" y="53"/>
                  <a:pt x="242" y="82"/>
                </a:cubicBezTo>
                <a:cubicBezTo>
                  <a:pt x="239" y="91"/>
                  <a:pt x="240" y="102"/>
                  <a:pt x="233" y="109"/>
                </a:cubicBezTo>
                <a:cubicBezTo>
                  <a:pt x="226" y="116"/>
                  <a:pt x="211" y="110"/>
                  <a:pt x="206" y="118"/>
                </a:cubicBezTo>
                <a:cubicBezTo>
                  <a:pt x="195" y="134"/>
                  <a:pt x="206" y="167"/>
                  <a:pt x="188" y="173"/>
                </a:cubicBezTo>
                <a:cubicBezTo>
                  <a:pt x="170" y="179"/>
                  <a:pt x="133" y="191"/>
                  <a:pt x="133" y="191"/>
                </a:cubicBezTo>
                <a:cubicBezTo>
                  <a:pt x="110" y="214"/>
                  <a:pt x="91" y="227"/>
                  <a:pt x="60" y="237"/>
                </a:cubicBezTo>
                <a:cubicBezTo>
                  <a:pt x="0" y="294"/>
                  <a:pt x="60" y="375"/>
                  <a:pt x="96" y="429"/>
                </a:cubicBezTo>
                <a:cubicBezTo>
                  <a:pt x="126" y="410"/>
                  <a:pt x="144" y="385"/>
                  <a:pt x="178" y="374"/>
                </a:cubicBezTo>
                <a:cubicBezTo>
                  <a:pt x="187" y="377"/>
                  <a:pt x="200" y="375"/>
                  <a:pt x="206" y="383"/>
                </a:cubicBezTo>
                <a:cubicBezTo>
                  <a:pt x="217" y="399"/>
                  <a:pt x="220" y="419"/>
                  <a:pt x="224" y="438"/>
                </a:cubicBezTo>
                <a:cubicBezTo>
                  <a:pt x="227" y="453"/>
                  <a:pt x="224" y="471"/>
                  <a:pt x="233" y="484"/>
                </a:cubicBezTo>
                <a:cubicBezTo>
                  <a:pt x="238" y="492"/>
                  <a:pt x="252" y="490"/>
                  <a:pt x="261" y="493"/>
                </a:cubicBezTo>
                <a:cubicBezTo>
                  <a:pt x="270" y="487"/>
                  <a:pt x="284" y="485"/>
                  <a:pt x="288" y="475"/>
                </a:cubicBezTo>
                <a:cubicBezTo>
                  <a:pt x="292" y="466"/>
                  <a:pt x="275" y="456"/>
                  <a:pt x="279" y="447"/>
                </a:cubicBezTo>
                <a:cubicBezTo>
                  <a:pt x="286" y="429"/>
                  <a:pt x="311" y="424"/>
                  <a:pt x="325" y="411"/>
                </a:cubicBezTo>
                <a:cubicBezTo>
                  <a:pt x="339" y="368"/>
                  <a:pt x="352" y="380"/>
                  <a:pt x="389" y="356"/>
                </a:cubicBezTo>
                <a:cubicBezTo>
                  <a:pt x="395" y="347"/>
                  <a:pt x="410" y="340"/>
                  <a:pt x="407" y="329"/>
                </a:cubicBezTo>
                <a:cubicBezTo>
                  <a:pt x="405" y="320"/>
                  <a:pt x="388" y="324"/>
                  <a:pt x="380" y="319"/>
                </a:cubicBezTo>
                <a:cubicBezTo>
                  <a:pt x="322" y="284"/>
                  <a:pt x="404" y="315"/>
                  <a:pt x="334" y="292"/>
                </a:cubicBezTo>
                <a:cubicBezTo>
                  <a:pt x="349" y="277"/>
                  <a:pt x="368" y="264"/>
                  <a:pt x="380" y="246"/>
                </a:cubicBezTo>
                <a:cubicBezTo>
                  <a:pt x="386" y="237"/>
                  <a:pt x="390" y="226"/>
                  <a:pt x="398" y="219"/>
                </a:cubicBezTo>
                <a:cubicBezTo>
                  <a:pt x="405" y="213"/>
                  <a:pt x="416" y="213"/>
                  <a:pt x="425" y="210"/>
                </a:cubicBezTo>
                <a:cubicBezTo>
                  <a:pt x="428" y="201"/>
                  <a:pt x="449" y="130"/>
                  <a:pt x="453" y="127"/>
                </a:cubicBezTo>
                <a:cubicBezTo>
                  <a:pt x="470" y="113"/>
                  <a:pt x="496" y="116"/>
                  <a:pt x="517" y="109"/>
                </a:cubicBezTo>
                <a:cubicBezTo>
                  <a:pt x="517" y="109"/>
                  <a:pt x="551" y="157"/>
                  <a:pt x="544" y="164"/>
                </a:cubicBezTo>
                <a:cubicBezTo>
                  <a:pt x="530" y="177"/>
                  <a:pt x="489" y="182"/>
                  <a:pt x="489" y="182"/>
                </a:cubicBezTo>
                <a:cubicBezTo>
                  <a:pt x="441" y="233"/>
                  <a:pt x="454" y="234"/>
                  <a:pt x="462" y="319"/>
                </a:cubicBezTo>
                <a:cubicBezTo>
                  <a:pt x="526" y="311"/>
                  <a:pt x="557" y="312"/>
                  <a:pt x="617" y="329"/>
                </a:cubicBezTo>
                <a:cubicBezTo>
                  <a:pt x="627" y="298"/>
                  <a:pt x="636" y="301"/>
                  <a:pt x="617" y="301"/>
                </a:cubicBezTo>
                <a:close/>
              </a:path>
            </a:pathLst>
          </a:custGeom>
          <a:solidFill>
            <a:srgbClr val="3333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2178050" y="2493963"/>
            <a:ext cx="1012825" cy="871537"/>
          </a:xfrm>
          <a:custGeom>
            <a:avLst/>
            <a:gdLst/>
            <a:ahLst/>
            <a:cxnLst>
              <a:cxn ang="0">
                <a:pos x="317" y="199"/>
              </a:cxn>
              <a:cxn ang="0">
                <a:pos x="244" y="189"/>
              </a:cxn>
              <a:cxn ang="0">
                <a:pos x="161" y="171"/>
              </a:cxn>
              <a:cxn ang="0">
                <a:pos x="107" y="153"/>
              </a:cxn>
              <a:cxn ang="0">
                <a:pos x="79" y="144"/>
              </a:cxn>
              <a:cxn ang="0">
                <a:pos x="24" y="153"/>
              </a:cxn>
              <a:cxn ang="0">
                <a:pos x="6" y="208"/>
              </a:cxn>
              <a:cxn ang="0">
                <a:pos x="125" y="244"/>
              </a:cxn>
              <a:cxn ang="0">
                <a:pos x="143" y="263"/>
              </a:cxn>
              <a:cxn ang="0">
                <a:pos x="225" y="299"/>
              </a:cxn>
              <a:cxn ang="0">
                <a:pos x="235" y="327"/>
              </a:cxn>
              <a:cxn ang="0">
                <a:pos x="253" y="354"/>
              </a:cxn>
              <a:cxn ang="0">
                <a:pos x="271" y="409"/>
              </a:cxn>
              <a:cxn ang="0">
                <a:pos x="262" y="445"/>
              </a:cxn>
              <a:cxn ang="0">
                <a:pos x="289" y="455"/>
              </a:cxn>
              <a:cxn ang="0">
                <a:pos x="363" y="445"/>
              </a:cxn>
              <a:cxn ang="0">
                <a:pos x="408" y="409"/>
              </a:cxn>
              <a:cxn ang="0">
                <a:pos x="372" y="354"/>
              </a:cxn>
              <a:cxn ang="0">
                <a:pos x="335" y="244"/>
              </a:cxn>
              <a:cxn ang="0">
                <a:pos x="353" y="263"/>
              </a:cxn>
              <a:cxn ang="0">
                <a:pos x="363" y="290"/>
              </a:cxn>
              <a:cxn ang="0">
                <a:pos x="381" y="263"/>
              </a:cxn>
              <a:cxn ang="0">
                <a:pos x="399" y="317"/>
              </a:cxn>
              <a:cxn ang="0">
                <a:pos x="481" y="391"/>
              </a:cxn>
              <a:cxn ang="0">
                <a:pos x="536" y="500"/>
              </a:cxn>
              <a:cxn ang="0">
                <a:pos x="591" y="564"/>
              </a:cxn>
              <a:cxn ang="0">
                <a:pos x="600" y="473"/>
              </a:cxn>
              <a:cxn ang="0">
                <a:pos x="564" y="418"/>
              </a:cxn>
              <a:cxn ang="0">
                <a:pos x="536" y="372"/>
              </a:cxn>
              <a:cxn ang="0">
                <a:pos x="463" y="253"/>
              </a:cxn>
              <a:cxn ang="0">
                <a:pos x="545" y="116"/>
              </a:cxn>
              <a:cxn ang="0">
                <a:pos x="536" y="80"/>
              </a:cxn>
              <a:cxn ang="0">
                <a:pos x="481" y="61"/>
              </a:cxn>
              <a:cxn ang="0">
                <a:pos x="417" y="34"/>
              </a:cxn>
              <a:cxn ang="0">
                <a:pos x="390" y="116"/>
              </a:cxn>
              <a:cxn ang="0">
                <a:pos x="381" y="162"/>
              </a:cxn>
              <a:cxn ang="0">
                <a:pos x="317" y="199"/>
              </a:cxn>
            </a:cxnLst>
            <a:rect l="0" t="0" r="r" b="b"/>
            <a:pathLst>
              <a:path w="649" h="564">
                <a:moveTo>
                  <a:pt x="317" y="199"/>
                </a:moveTo>
                <a:cubicBezTo>
                  <a:pt x="282" y="162"/>
                  <a:pt x="317" y="189"/>
                  <a:pt x="244" y="189"/>
                </a:cubicBezTo>
                <a:cubicBezTo>
                  <a:pt x="216" y="189"/>
                  <a:pt x="189" y="176"/>
                  <a:pt x="161" y="171"/>
                </a:cubicBezTo>
                <a:cubicBezTo>
                  <a:pt x="143" y="165"/>
                  <a:pt x="125" y="159"/>
                  <a:pt x="107" y="153"/>
                </a:cubicBezTo>
                <a:cubicBezTo>
                  <a:pt x="98" y="150"/>
                  <a:pt x="79" y="144"/>
                  <a:pt x="79" y="144"/>
                </a:cubicBezTo>
                <a:cubicBezTo>
                  <a:pt x="61" y="147"/>
                  <a:pt x="38" y="141"/>
                  <a:pt x="24" y="153"/>
                </a:cubicBezTo>
                <a:cubicBezTo>
                  <a:pt x="9" y="166"/>
                  <a:pt x="6" y="208"/>
                  <a:pt x="6" y="208"/>
                </a:cubicBezTo>
                <a:cubicBezTo>
                  <a:pt x="28" y="274"/>
                  <a:pt x="0" y="217"/>
                  <a:pt x="125" y="244"/>
                </a:cubicBezTo>
                <a:cubicBezTo>
                  <a:pt x="134" y="246"/>
                  <a:pt x="135" y="259"/>
                  <a:pt x="143" y="263"/>
                </a:cubicBezTo>
                <a:cubicBezTo>
                  <a:pt x="282" y="333"/>
                  <a:pt x="141" y="243"/>
                  <a:pt x="225" y="299"/>
                </a:cubicBezTo>
                <a:cubicBezTo>
                  <a:pt x="228" y="308"/>
                  <a:pt x="231" y="318"/>
                  <a:pt x="235" y="327"/>
                </a:cubicBezTo>
                <a:cubicBezTo>
                  <a:pt x="240" y="337"/>
                  <a:pt x="249" y="344"/>
                  <a:pt x="253" y="354"/>
                </a:cubicBezTo>
                <a:cubicBezTo>
                  <a:pt x="261" y="372"/>
                  <a:pt x="271" y="409"/>
                  <a:pt x="271" y="409"/>
                </a:cubicBezTo>
                <a:cubicBezTo>
                  <a:pt x="268" y="421"/>
                  <a:pt x="257" y="433"/>
                  <a:pt x="262" y="445"/>
                </a:cubicBezTo>
                <a:cubicBezTo>
                  <a:pt x="265" y="454"/>
                  <a:pt x="279" y="455"/>
                  <a:pt x="289" y="455"/>
                </a:cubicBezTo>
                <a:cubicBezTo>
                  <a:pt x="314" y="455"/>
                  <a:pt x="338" y="448"/>
                  <a:pt x="363" y="445"/>
                </a:cubicBezTo>
                <a:cubicBezTo>
                  <a:pt x="375" y="441"/>
                  <a:pt x="414" y="434"/>
                  <a:pt x="408" y="409"/>
                </a:cubicBezTo>
                <a:cubicBezTo>
                  <a:pt x="403" y="388"/>
                  <a:pt x="384" y="372"/>
                  <a:pt x="372" y="354"/>
                </a:cubicBezTo>
                <a:cubicBezTo>
                  <a:pt x="355" y="328"/>
                  <a:pt x="345" y="275"/>
                  <a:pt x="335" y="244"/>
                </a:cubicBezTo>
                <a:cubicBezTo>
                  <a:pt x="332" y="236"/>
                  <a:pt x="347" y="257"/>
                  <a:pt x="353" y="263"/>
                </a:cubicBezTo>
                <a:cubicBezTo>
                  <a:pt x="356" y="272"/>
                  <a:pt x="353" y="290"/>
                  <a:pt x="363" y="290"/>
                </a:cubicBezTo>
                <a:cubicBezTo>
                  <a:pt x="374" y="290"/>
                  <a:pt x="372" y="257"/>
                  <a:pt x="381" y="263"/>
                </a:cubicBezTo>
                <a:cubicBezTo>
                  <a:pt x="396" y="274"/>
                  <a:pt x="393" y="299"/>
                  <a:pt x="399" y="317"/>
                </a:cubicBezTo>
                <a:cubicBezTo>
                  <a:pt x="406" y="339"/>
                  <a:pt x="463" y="372"/>
                  <a:pt x="481" y="391"/>
                </a:cubicBezTo>
                <a:cubicBezTo>
                  <a:pt x="494" y="439"/>
                  <a:pt x="495" y="473"/>
                  <a:pt x="536" y="500"/>
                </a:cubicBezTo>
                <a:cubicBezTo>
                  <a:pt x="548" y="536"/>
                  <a:pt x="560" y="543"/>
                  <a:pt x="591" y="564"/>
                </a:cubicBezTo>
                <a:cubicBezTo>
                  <a:pt x="620" y="520"/>
                  <a:pt x="649" y="520"/>
                  <a:pt x="600" y="473"/>
                </a:cubicBezTo>
                <a:cubicBezTo>
                  <a:pt x="579" y="408"/>
                  <a:pt x="608" y="485"/>
                  <a:pt x="564" y="418"/>
                </a:cubicBezTo>
                <a:cubicBezTo>
                  <a:pt x="517" y="347"/>
                  <a:pt x="595" y="431"/>
                  <a:pt x="536" y="372"/>
                </a:cubicBezTo>
                <a:cubicBezTo>
                  <a:pt x="520" y="324"/>
                  <a:pt x="497" y="289"/>
                  <a:pt x="463" y="253"/>
                </a:cubicBezTo>
                <a:cubicBezTo>
                  <a:pt x="474" y="198"/>
                  <a:pt x="506" y="157"/>
                  <a:pt x="545" y="116"/>
                </a:cubicBezTo>
                <a:cubicBezTo>
                  <a:pt x="542" y="104"/>
                  <a:pt x="545" y="88"/>
                  <a:pt x="536" y="80"/>
                </a:cubicBezTo>
                <a:cubicBezTo>
                  <a:pt x="521" y="67"/>
                  <a:pt x="481" y="61"/>
                  <a:pt x="481" y="61"/>
                </a:cubicBezTo>
                <a:cubicBezTo>
                  <a:pt x="459" y="28"/>
                  <a:pt x="453" y="0"/>
                  <a:pt x="417" y="34"/>
                </a:cubicBezTo>
                <a:cubicBezTo>
                  <a:pt x="408" y="61"/>
                  <a:pt x="396" y="88"/>
                  <a:pt x="390" y="116"/>
                </a:cubicBezTo>
                <a:cubicBezTo>
                  <a:pt x="387" y="131"/>
                  <a:pt x="389" y="148"/>
                  <a:pt x="381" y="162"/>
                </a:cubicBezTo>
                <a:cubicBezTo>
                  <a:pt x="368" y="185"/>
                  <a:pt x="334" y="180"/>
                  <a:pt x="317" y="199"/>
                </a:cubicBezTo>
                <a:close/>
              </a:path>
            </a:pathLst>
          </a:custGeom>
          <a:solidFill>
            <a:srgbClr val="FFCC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>
            <a:off x="995363" y="2427288"/>
            <a:ext cx="1238250" cy="487362"/>
          </a:xfrm>
          <a:custGeom>
            <a:avLst/>
            <a:gdLst/>
            <a:ahLst/>
            <a:cxnLst>
              <a:cxn ang="0">
                <a:pos x="242" y="31"/>
              </a:cxn>
              <a:cxn ang="0">
                <a:pos x="160" y="13"/>
              </a:cxn>
              <a:cxn ang="0">
                <a:pos x="41" y="50"/>
              </a:cxn>
              <a:cxn ang="0">
                <a:pos x="105" y="104"/>
              </a:cxn>
              <a:cxn ang="0">
                <a:pos x="22" y="187"/>
              </a:cxn>
              <a:cxn ang="0">
                <a:pos x="13" y="296"/>
              </a:cxn>
              <a:cxn ang="0">
                <a:pos x="169" y="242"/>
              </a:cxn>
              <a:cxn ang="0">
                <a:pos x="224" y="214"/>
              </a:cxn>
              <a:cxn ang="0">
                <a:pos x="324" y="196"/>
              </a:cxn>
              <a:cxn ang="0">
                <a:pos x="553" y="251"/>
              </a:cxn>
              <a:cxn ang="0">
                <a:pos x="745" y="315"/>
              </a:cxn>
              <a:cxn ang="0">
                <a:pos x="781" y="306"/>
              </a:cxn>
              <a:cxn ang="0">
                <a:pos x="726" y="232"/>
              </a:cxn>
              <a:cxn ang="0">
                <a:pos x="672" y="214"/>
              </a:cxn>
              <a:cxn ang="0">
                <a:pos x="644" y="205"/>
              </a:cxn>
              <a:cxn ang="0">
                <a:pos x="525" y="159"/>
              </a:cxn>
              <a:cxn ang="0">
                <a:pos x="544" y="123"/>
              </a:cxn>
              <a:cxn ang="0">
                <a:pos x="534" y="95"/>
              </a:cxn>
              <a:cxn ang="0">
                <a:pos x="553" y="77"/>
              </a:cxn>
              <a:cxn ang="0">
                <a:pos x="534" y="59"/>
              </a:cxn>
              <a:cxn ang="0">
                <a:pos x="461" y="77"/>
              </a:cxn>
              <a:cxn ang="0">
                <a:pos x="333" y="86"/>
              </a:cxn>
              <a:cxn ang="0">
                <a:pos x="224" y="104"/>
              </a:cxn>
              <a:cxn ang="0">
                <a:pos x="114" y="86"/>
              </a:cxn>
              <a:cxn ang="0">
                <a:pos x="242" y="50"/>
              </a:cxn>
              <a:cxn ang="0">
                <a:pos x="242" y="31"/>
              </a:cxn>
            </a:cxnLst>
            <a:rect l="0" t="0" r="r" b="b"/>
            <a:pathLst>
              <a:path w="794" h="317">
                <a:moveTo>
                  <a:pt x="242" y="31"/>
                </a:moveTo>
                <a:cubicBezTo>
                  <a:pt x="209" y="10"/>
                  <a:pt x="198" y="0"/>
                  <a:pt x="160" y="13"/>
                </a:cubicBezTo>
                <a:cubicBezTo>
                  <a:pt x="126" y="45"/>
                  <a:pt x="83" y="34"/>
                  <a:pt x="41" y="50"/>
                </a:cubicBezTo>
                <a:cubicBezTo>
                  <a:pt x="77" y="74"/>
                  <a:pt x="91" y="63"/>
                  <a:pt x="105" y="104"/>
                </a:cubicBezTo>
                <a:cubicBezTo>
                  <a:pt x="90" y="150"/>
                  <a:pt x="54" y="155"/>
                  <a:pt x="22" y="187"/>
                </a:cubicBezTo>
                <a:cubicBezTo>
                  <a:pt x="15" y="228"/>
                  <a:pt x="0" y="258"/>
                  <a:pt x="13" y="296"/>
                </a:cubicBezTo>
                <a:cubicBezTo>
                  <a:pt x="55" y="256"/>
                  <a:pt x="116" y="256"/>
                  <a:pt x="169" y="242"/>
                </a:cubicBezTo>
                <a:cubicBezTo>
                  <a:pt x="209" y="232"/>
                  <a:pt x="185" y="233"/>
                  <a:pt x="224" y="214"/>
                </a:cubicBezTo>
                <a:cubicBezTo>
                  <a:pt x="253" y="200"/>
                  <a:pt x="297" y="199"/>
                  <a:pt x="324" y="196"/>
                </a:cubicBezTo>
                <a:cubicBezTo>
                  <a:pt x="403" y="215"/>
                  <a:pt x="472" y="240"/>
                  <a:pt x="553" y="251"/>
                </a:cubicBezTo>
                <a:cubicBezTo>
                  <a:pt x="617" y="272"/>
                  <a:pt x="681" y="294"/>
                  <a:pt x="745" y="315"/>
                </a:cubicBezTo>
                <a:cubicBezTo>
                  <a:pt x="757" y="312"/>
                  <a:pt x="775" y="317"/>
                  <a:pt x="781" y="306"/>
                </a:cubicBezTo>
                <a:cubicBezTo>
                  <a:pt x="794" y="283"/>
                  <a:pt x="742" y="240"/>
                  <a:pt x="726" y="232"/>
                </a:cubicBezTo>
                <a:cubicBezTo>
                  <a:pt x="709" y="223"/>
                  <a:pt x="690" y="220"/>
                  <a:pt x="672" y="214"/>
                </a:cubicBezTo>
                <a:cubicBezTo>
                  <a:pt x="663" y="211"/>
                  <a:pt x="644" y="205"/>
                  <a:pt x="644" y="205"/>
                </a:cubicBezTo>
                <a:cubicBezTo>
                  <a:pt x="612" y="158"/>
                  <a:pt x="585" y="166"/>
                  <a:pt x="525" y="159"/>
                </a:cubicBezTo>
                <a:cubicBezTo>
                  <a:pt x="501" y="86"/>
                  <a:pt x="520" y="173"/>
                  <a:pt x="544" y="123"/>
                </a:cubicBezTo>
                <a:cubicBezTo>
                  <a:pt x="548" y="114"/>
                  <a:pt x="537" y="104"/>
                  <a:pt x="534" y="95"/>
                </a:cubicBezTo>
                <a:cubicBezTo>
                  <a:pt x="540" y="89"/>
                  <a:pt x="553" y="86"/>
                  <a:pt x="553" y="77"/>
                </a:cubicBezTo>
                <a:cubicBezTo>
                  <a:pt x="553" y="68"/>
                  <a:pt x="543" y="59"/>
                  <a:pt x="534" y="59"/>
                </a:cubicBezTo>
                <a:cubicBezTo>
                  <a:pt x="509" y="59"/>
                  <a:pt x="461" y="77"/>
                  <a:pt x="461" y="77"/>
                </a:cubicBezTo>
                <a:cubicBezTo>
                  <a:pt x="415" y="65"/>
                  <a:pt x="379" y="75"/>
                  <a:pt x="333" y="86"/>
                </a:cubicBezTo>
                <a:cubicBezTo>
                  <a:pt x="257" y="74"/>
                  <a:pt x="286" y="83"/>
                  <a:pt x="224" y="104"/>
                </a:cubicBezTo>
                <a:cubicBezTo>
                  <a:pt x="183" y="145"/>
                  <a:pt x="133" y="145"/>
                  <a:pt x="114" y="86"/>
                </a:cubicBezTo>
                <a:cubicBezTo>
                  <a:pt x="156" y="58"/>
                  <a:pt x="192" y="57"/>
                  <a:pt x="242" y="50"/>
                </a:cubicBezTo>
                <a:cubicBezTo>
                  <a:pt x="264" y="27"/>
                  <a:pt x="269" y="31"/>
                  <a:pt x="242" y="31"/>
                </a:cubicBezTo>
                <a:close/>
              </a:path>
            </a:pathLst>
          </a:custGeom>
          <a:solidFill>
            <a:srgbClr val="66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Freeform 12"/>
          <p:cNvSpPr>
            <a:spLocks/>
          </p:cNvSpPr>
          <p:nvPr/>
        </p:nvSpPr>
        <p:spPr bwMode="auto">
          <a:xfrm>
            <a:off x="1023938" y="2308225"/>
            <a:ext cx="120650" cy="203200"/>
          </a:xfrm>
          <a:custGeom>
            <a:avLst/>
            <a:gdLst/>
            <a:ahLst/>
            <a:cxnLst>
              <a:cxn ang="0">
                <a:pos x="32" y="9"/>
              </a:cxn>
              <a:cxn ang="0">
                <a:pos x="59" y="18"/>
              </a:cxn>
              <a:cxn ang="0">
                <a:pos x="78" y="73"/>
              </a:cxn>
              <a:cxn ang="0">
                <a:pos x="14" y="118"/>
              </a:cxn>
              <a:cxn ang="0">
                <a:pos x="23" y="0"/>
              </a:cxn>
              <a:cxn ang="0">
                <a:pos x="32" y="9"/>
              </a:cxn>
            </a:cxnLst>
            <a:rect l="0" t="0" r="r" b="b"/>
            <a:pathLst>
              <a:path w="78" h="133">
                <a:moveTo>
                  <a:pt x="32" y="9"/>
                </a:moveTo>
                <a:cubicBezTo>
                  <a:pt x="41" y="12"/>
                  <a:pt x="53" y="10"/>
                  <a:pt x="59" y="18"/>
                </a:cubicBezTo>
                <a:cubicBezTo>
                  <a:pt x="70" y="34"/>
                  <a:pt x="78" y="73"/>
                  <a:pt x="78" y="73"/>
                </a:cubicBezTo>
                <a:cubicBezTo>
                  <a:pt x="63" y="126"/>
                  <a:pt x="69" y="133"/>
                  <a:pt x="14" y="118"/>
                </a:cubicBezTo>
                <a:cubicBezTo>
                  <a:pt x="0" y="79"/>
                  <a:pt x="17" y="43"/>
                  <a:pt x="23" y="0"/>
                </a:cubicBezTo>
                <a:cubicBezTo>
                  <a:pt x="56" y="11"/>
                  <a:pt x="59" y="9"/>
                  <a:pt x="32" y="9"/>
                </a:cubicBezTo>
                <a:close/>
              </a:path>
            </a:pathLst>
          </a:cu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Freeform 13"/>
          <p:cNvSpPr>
            <a:spLocks/>
          </p:cNvSpPr>
          <p:nvPr/>
        </p:nvSpPr>
        <p:spPr bwMode="auto">
          <a:xfrm>
            <a:off x="1049338" y="2249488"/>
            <a:ext cx="268287" cy="23971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" y="52"/>
              </a:cxn>
              <a:cxn ang="0">
                <a:pos x="40" y="64"/>
              </a:cxn>
              <a:cxn ang="0">
                <a:pos x="64" y="92"/>
              </a:cxn>
              <a:cxn ang="0">
                <a:pos x="60" y="132"/>
              </a:cxn>
              <a:cxn ang="0">
                <a:pos x="56" y="144"/>
              </a:cxn>
              <a:cxn ang="0">
                <a:pos x="80" y="152"/>
              </a:cxn>
              <a:cxn ang="0">
                <a:pos x="128" y="144"/>
              </a:cxn>
              <a:cxn ang="0">
                <a:pos x="152" y="136"/>
              </a:cxn>
              <a:cxn ang="0">
                <a:pos x="128" y="44"/>
              </a:cxn>
              <a:cxn ang="0">
                <a:pos x="104" y="4"/>
              </a:cxn>
              <a:cxn ang="0">
                <a:pos x="44" y="0"/>
              </a:cxn>
              <a:cxn ang="0">
                <a:pos x="4" y="12"/>
              </a:cxn>
              <a:cxn ang="0">
                <a:pos x="0" y="16"/>
              </a:cxn>
            </a:cxnLst>
            <a:rect l="0" t="0" r="r" b="b"/>
            <a:pathLst>
              <a:path w="171" h="154">
                <a:moveTo>
                  <a:pt x="0" y="16"/>
                </a:moveTo>
                <a:cubicBezTo>
                  <a:pt x="9" y="44"/>
                  <a:pt x="11" y="32"/>
                  <a:pt x="4" y="52"/>
                </a:cubicBezTo>
                <a:cubicBezTo>
                  <a:pt x="10" y="71"/>
                  <a:pt x="23" y="70"/>
                  <a:pt x="40" y="64"/>
                </a:cubicBezTo>
                <a:cubicBezTo>
                  <a:pt x="56" y="69"/>
                  <a:pt x="59" y="76"/>
                  <a:pt x="64" y="92"/>
                </a:cubicBezTo>
                <a:cubicBezTo>
                  <a:pt x="63" y="105"/>
                  <a:pt x="62" y="119"/>
                  <a:pt x="60" y="132"/>
                </a:cubicBezTo>
                <a:cubicBezTo>
                  <a:pt x="59" y="136"/>
                  <a:pt x="53" y="141"/>
                  <a:pt x="56" y="144"/>
                </a:cubicBezTo>
                <a:cubicBezTo>
                  <a:pt x="62" y="150"/>
                  <a:pt x="80" y="152"/>
                  <a:pt x="80" y="152"/>
                </a:cubicBezTo>
                <a:cubicBezTo>
                  <a:pt x="102" y="145"/>
                  <a:pt x="98" y="154"/>
                  <a:pt x="128" y="144"/>
                </a:cubicBezTo>
                <a:cubicBezTo>
                  <a:pt x="136" y="141"/>
                  <a:pt x="152" y="136"/>
                  <a:pt x="152" y="136"/>
                </a:cubicBezTo>
                <a:cubicBezTo>
                  <a:pt x="171" y="108"/>
                  <a:pt x="144" y="69"/>
                  <a:pt x="128" y="44"/>
                </a:cubicBezTo>
                <a:cubicBezTo>
                  <a:pt x="113" y="22"/>
                  <a:pt x="128" y="12"/>
                  <a:pt x="104" y="4"/>
                </a:cubicBezTo>
                <a:cubicBezTo>
                  <a:pt x="79" y="8"/>
                  <a:pt x="68" y="5"/>
                  <a:pt x="44" y="0"/>
                </a:cubicBezTo>
                <a:cubicBezTo>
                  <a:pt x="15" y="10"/>
                  <a:pt x="28" y="6"/>
                  <a:pt x="4" y="12"/>
                </a:cubicBezTo>
                <a:cubicBezTo>
                  <a:pt x="9" y="28"/>
                  <a:pt x="11" y="27"/>
                  <a:pt x="0" y="16"/>
                </a:cubicBezTo>
                <a:close/>
              </a:path>
            </a:pathLst>
          </a:custGeom>
          <a:solidFill>
            <a:srgbClr val="CC00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1206500" y="1881188"/>
            <a:ext cx="393700" cy="404812"/>
          </a:xfrm>
          <a:custGeom>
            <a:avLst/>
            <a:gdLst/>
            <a:ahLst/>
            <a:cxnLst>
              <a:cxn ang="0">
                <a:pos x="192" y="11"/>
              </a:cxn>
              <a:cxn ang="0">
                <a:pos x="228" y="155"/>
              </a:cxn>
              <a:cxn ang="0">
                <a:pos x="248" y="203"/>
              </a:cxn>
              <a:cxn ang="0">
                <a:pos x="252" y="215"/>
              </a:cxn>
              <a:cxn ang="0">
                <a:pos x="248" y="235"/>
              </a:cxn>
              <a:cxn ang="0">
                <a:pos x="236" y="239"/>
              </a:cxn>
              <a:cxn ang="0">
                <a:pos x="212" y="255"/>
              </a:cxn>
              <a:cxn ang="0">
                <a:pos x="188" y="263"/>
              </a:cxn>
              <a:cxn ang="0">
                <a:pos x="140" y="243"/>
              </a:cxn>
              <a:cxn ang="0">
                <a:pos x="116" y="247"/>
              </a:cxn>
              <a:cxn ang="0">
                <a:pos x="92" y="239"/>
              </a:cxn>
              <a:cxn ang="0">
                <a:pos x="104" y="215"/>
              </a:cxn>
              <a:cxn ang="0">
                <a:pos x="68" y="135"/>
              </a:cxn>
              <a:cxn ang="0">
                <a:pos x="16" y="99"/>
              </a:cxn>
              <a:cxn ang="0">
                <a:pos x="32" y="87"/>
              </a:cxn>
              <a:cxn ang="0">
                <a:pos x="68" y="83"/>
              </a:cxn>
              <a:cxn ang="0">
                <a:pos x="100" y="51"/>
              </a:cxn>
              <a:cxn ang="0">
                <a:pos x="132" y="63"/>
              </a:cxn>
              <a:cxn ang="0">
                <a:pos x="140" y="51"/>
              </a:cxn>
              <a:cxn ang="0">
                <a:pos x="152" y="47"/>
              </a:cxn>
              <a:cxn ang="0">
                <a:pos x="180" y="15"/>
              </a:cxn>
              <a:cxn ang="0">
                <a:pos x="192" y="11"/>
              </a:cxn>
            </a:cxnLst>
            <a:rect l="0" t="0" r="r" b="b"/>
            <a:pathLst>
              <a:path w="252" h="263">
                <a:moveTo>
                  <a:pt x="192" y="11"/>
                </a:moveTo>
                <a:cubicBezTo>
                  <a:pt x="170" y="77"/>
                  <a:pt x="195" y="106"/>
                  <a:pt x="228" y="155"/>
                </a:cubicBezTo>
                <a:cubicBezTo>
                  <a:pt x="237" y="168"/>
                  <a:pt x="243" y="189"/>
                  <a:pt x="248" y="203"/>
                </a:cubicBezTo>
                <a:cubicBezTo>
                  <a:pt x="249" y="207"/>
                  <a:pt x="252" y="215"/>
                  <a:pt x="252" y="215"/>
                </a:cubicBezTo>
                <a:cubicBezTo>
                  <a:pt x="251" y="222"/>
                  <a:pt x="252" y="229"/>
                  <a:pt x="248" y="235"/>
                </a:cubicBezTo>
                <a:cubicBezTo>
                  <a:pt x="246" y="239"/>
                  <a:pt x="240" y="237"/>
                  <a:pt x="236" y="239"/>
                </a:cubicBezTo>
                <a:cubicBezTo>
                  <a:pt x="228" y="244"/>
                  <a:pt x="221" y="252"/>
                  <a:pt x="212" y="255"/>
                </a:cubicBezTo>
                <a:cubicBezTo>
                  <a:pt x="204" y="258"/>
                  <a:pt x="188" y="263"/>
                  <a:pt x="188" y="263"/>
                </a:cubicBezTo>
                <a:cubicBezTo>
                  <a:pt x="170" y="257"/>
                  <a:pt x="157" y="249"/>
                  <a:pt x="140" y="243"/>
                </a:cubicBezTo>
                <a:cubicBezTo>
                  <a:pt x="132" y="244"/>
                  <a:pt x="124" y="248"/>
                  <a:pt x="116" y="247"/>
                </a:cubicBezTo>
                <a:cubicBezTo>
                  <a:pt x="108" y="246"/>
                  <a:pt x="92" y="239"/>
                  <a:pt x="92" y="239"/>
                </a:cubicBezTo>
                <a:cubicBezTo>
                  <a:pt x="96" y="233"/>
                  <a:pt x="104" y="223"/>
                  <a:pt x="104" y="215"/>
                </a:cubicBezTo>
                <a:cubicBezTo>
                  <a:pt x="104" y="191"/>
                  <a:pt x="92" y="143"/>
                  <a:pt x="68" y="135"/>
                </a:cubicBezTo>
                <a:cubicBezTo>
                  <a:pt x="61" y="115"/>
                  <a:pt x="36" y="106"/>
                  <a:pt x="16" y="99"/>
                </a:cubicBezTo>
                <a:cubicBezTo>
                  <a:pt x="0" y="75"/>
                  <a:pt x="15" y="76"/>
                  <a:pt x="32" y="87"/>
                </a:cubicBezTo>
                <a:cubicBezTo>
                  <a:pt x="48" y="76"/>
                  <a:pt x="51" y="72"/>
                  <a:pt x="68" y="83"/>
                </a:cubicBezTo>
                <a:cubicBezTo>
                  <a:pt x="99" y="75"/>
                  <a:pt x="75" y="67"/>
                  <a:pt x="100" y="51"/>
                </a:cubicBezTo>
                <a:cubicBezTo>
                  <a:pt x="133" y="59"/>
                  <a:pt x="106" y="72"/>
                  <a:pt x="132" y="63"/>
                </a:cubicBezTo>
                <a:cubicBezTo>
                  <a:pt x="135" y="59"/>
                  <a:pt x="136" y="54"/>
                  <a:pt x="140" y="51"/>
                </a:cubicBezTo>
                <a:cubicBezTo>
                  <a:pt x="143" y="48"/>
                  <a:pt x="149" y="50"/>
                  <a:pt x="152" y="47"/>
                </a:cubicBezTo>
                <a:cubicBezTo>
                  <a:pt x="199" y="0"/>
                  <a:pt x="146" y="38"/>
                  <a:pt x="180" y="15"/>
                </a:cubicBezTo>
                <a:cubicBezTo>
                  <a:pt x="174" y="34"/>
                  <a:pt x="173" y="30"/>
                  <a:pt x="192" y="11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1487488" y="1565275"/>
            <a:ext cx="692150" cy="787400"/>
          </a:xfrm>
          <a:custGeom>
            <a:avLst/>
            <a:gdLst/>
            <a:ahLst/>
            <a:cxnLst>
              <a:cxn ang="0">
                <a:pos x="428" y="104"/>
              </a:cxn>
              <a:cxn ang="0">
                <a:pos x="428" y="136"/>
              </a:cxn>
              <a:cxn ang="0">
                <a:pos x="356" y="176"/>
              </a:cxn>
              <a:cxn ang="0">
                <a:pos x="368" y="208"/>
              </a:cxn>
              <a:cxn ang="0">
                <a:pos x="384" y="244"/>
              </a:cxn>
              <a:cxn ang="0">
                <a:pos x="364" y="292"/>
              </a:cxn>
              <a:cxn ang="0">
                <a:pos x="340" y="308"/>
              </a:cxn>
              <a:cxn ang="0">
                <a:pos x="336" y="320"/>
              </a:cxn>
              <a:cxn ang="0">
                <a:pos x="324" y="328"/>
              </a:cxn>
              <a:cxn ang="0">
                <a:pos x="316" y="352"/>
              </a:cxn>
              <a:cxn ang="0">
                <a:pos x="312" y="364"/>
              </a:cxn>
              <a:cxn ang="0">
                <a:pos x="300" y="400"/>
              </a:cxn>
              <a:cxn ang="0">
                <a:pos x="264" y="380"/>
              </a:cxn>
              <a:cxn ang="0">
                <a:pos x="256" y="428"/>
              </a:cxn>
              <a:cxn ang="0">
                <a:pos x="268" y="432"/>
              </a:cxn>
              <a:cxn ang="0">
                <a:pos x="292" y="448"/>
              </a:cxn>
              <a:cxn ang="0">
                <a:pos x="312" y="484"/>
              </a:cxn>
              <a:cxn ang="0">
                <a:pos x="272" y="512"/>
              </a:cxn>
              <a:cxn ang="0">
                <a:pos x="224" y="476"/>
              </a:cxn>
              <a:cxn ang="0">
                <a:pos x="208" y="440"/>
              </a:cxn>
              <a:cxn ang="0">
                <a:pos x="168" y="416"/>
              </a:cxn>
              <a:cxn ang="0">
                <a:pos x="100" y="460"/>
              </a:cxn>
              <a:cxn ang="0">
                <a:pos x="72" y="448"/>
              </a:cxn>
              <a:cxn ang="0">
                <a:pos x="80" y="424"/>
              </a:cxn>
              <a:cxn ang="0">
                <a:pos x="60" y="376"/>
              </a:cxn>
              <a:cxn ang="0">
                <a:pos x="44" y="336"/>
              </a:cxn>
              <a:cxn ang="0">
                <a:pos x="20" y="320"/>
              </a:cxn>
              <a:cxn ang="0">
                <a:pos x="8" y="296"/>
              </a:cxn>
              <a:cxn ang="0">
                <a:pos x="0" y="264"/>
              </a:cxn>
              <a:cxn ang="0">
                <a:pos x="32" y="204"/>
              </a:cxn>
              <a:cxn ang="0">
                <a:pos x="68" y="192"/>
              </a:cxn>
              <a:cxn ang="0">
                <a:pos x="80" y="200"/>
              </a:cxn>
              <a:cxn ang="0">
                <a:pos x="64" y="176"/>
              </a:cxn>
              <a:cxn ang="0">
                <a:pos x="84" y="144"/>
              </a:cxn>
              <a:cxn ang="0">
                <a:pos x="88" y="172"/>
              </a:cxn>
              <a:cxn ang="0">
                <a:pos x="112" y="144"/>
              </a:cxn>
              <a:cxn ang="0">
                <a:pos x="128" y="132"/>
              </a:cxn>
              <a:cxn ang="0">
                <a:pos x="168" y="120"/>
              </a:cxn>
              <a:cxn ang="0">
                <a:pos x="172" y="88"/>
              </a:cxn>
              <a:cxn ang="0">
                <a:pos x="176" y="44"/>
              </a:cxn>
              <a:cxn ang="0">
                <a:pos x="184" y="12"/>
              </a:cxn>
              <a:cxn ang="0">
                <a:pos x="216" y="0"/>
              </a:cxn>
              <a:cxn ang="0">
                <a:pos x="220" y="40"/>
              </a:cxn>
              <a:cxn ang="0">
                <a:pos x="216" y="60"/>
              </a:cxn>
              <a:cxn ang="0">
                <a:pos x="204" y="92"/>
              </a:cxn>
              <a:cxn ang="0">
                <a:pos x="224" y="104"/>
              </a:cxn>
              <a:cxn ang="0">
                <a:pos x="240" y="124"/>
              </a:cxn>
              <a:cxn ang="0">
                <a:pos x="292" y="116"/>
              </a:cxn>
              <a:cxn ang="0">
                <a:pos x="328" y="132"/>
              </a:cxn>
              <a:cxn ang="0">
                <a:pos x="364" y="116"/>
              </a:cxn>
              <a:cxn ang="0">
                <a:pos x="388" y="100"/>
              </a:cxn>
              <a:cxn ang="0">
                <a:pos x="436" y="108"/>
              </a:cxn>
              <a:cxn ang="0">
                <a:pos x="432" y="120"/>
              </a:cxn>
              <a:cxn ang="0">
                <a:pos x="428" y="104"/>
              </a:cxn>
            </a:cxnLst>
            <a:rect l="0" t="0" r="r" b="b"/>
            <a:pathLst>
              <a:path w="443" h="512">
                <a:moveTo>
                  <a:pt x="428" y="104"/>
                </a:moveTo>
                <a:cubicBezTo>
                  <a:pt x="442" y="113"/>
                  <a:pt x="443" y="123"/>
                  <a:pt x="428" y="136"/>
                </a:cubicBezTo>
                <a:cubicBezTo>
                  <a:pt x="405" y="156"/>
                  <a:pt x="380" y="160"/>
                  <a:pt x="356" y="176"/>
                </a:cubicBezTo>
                <a:cubicBezTo>
                  <a:pt x="350" y="194"/>
                  <a:pt x="353" y="198"/>
                  <a:pt x="368" y="208"/>
                </a:cubicBezTo>
                <a:cubicBezTo>
                  <a:pt x="375" y="219"/>
                  <a:pt x="384" y="244"/>
                  <a:pt x="384" y="244"/>
                </a:cubicBezTo>
                <a:cubicBezTo>
                  <a:pt x="380" y="256"/>
                  <a:pt x="376" y="282"/>
                  <a:pt x="364" y="292"/>
                </a:cubicBezTo>
                <a:cubicBezTo>
                  <a:pt x="357" y="298"/>
                  <a:pt x="340" y="308"/>
                  <a:pt x="340" y="308"/>
                </a:cubicBezTo>
                <a:cubicBezTo>
                  <a:pt x="339" y="312"/>
                  <a:pt x="339" y="317"/>
                  <a:pt x="336" y="320"/>
                </a:cubicBezTo>
                <a:cubicBezTo>
                  <a:pt x="333" y="324"/>
                  <a:pt x="327" y="324"/>
                  <a:pt x="324" y="328"/>
                </a:cubicBezTo>
                <a:cubicBezTo>
                  <a:pt x="320" y="335"/>
                  <a:pt x="319" y="344"/>
                  <a:pt x="316" y="352"/>
                </a:cubicBezTo>
                <a:cubicBezTo>
                  <a:pt x="315" y="356"/>
                  <a:pt x="312" y="364"/>
                  <a:pt x="312" y="364"/>
                </a:cubicBezTo>
                <a:cubicBezTo>
                  <a:pt x="318" y="382"/>
                  <a:pt x="316" y="389"/>
                  <a:pt x="300" y="400"/>
                </a:cubicBezTo>
                <a:cubicBezTo>
                  <a:pt x="285" y="377"/>
                  <a:pt x="297" y="374"/>
                  <a:pt x="264" y="380"/>
                </a:cubicBezTo>
                <a:cubicBezTo>
                  <a:pt x="256" y="392"/>
                  <a:pt x="243" y="415"/>
                  <a:pt x="256" y="428"/>
                </a:cubicBezTo>
                <a:cubicBezTo>
                  <a:pt x="259" y="431"/>
                  <a:pt x="264" y="430"/>
                  <a:pt x="268" y="432"/>
                </a:cubicBezTo>
                <a:cubicBezTo>
                  <a:pt x="276" y="437"/>
                  <a:pt x="292" y="448"/>
                  <a:pt x="292" y="448"/>
                </a:cubicBezTo>
                <a:cubicBezTo>
                  <a:pt x="296" y="461"/>
                  <a:pt x="312" y="484"/>
                  <a:pt x="312" y="484"/>
                </a:cubicBezTo>
                <a:cubicBezTo>
                  <a:pt x="307" y="500"/>
                  <a:pt x="289" y="506"/>
                  <a:pt x="272" y="512"/>
                </a:cubicBezTo>
                <a:cubicBezTo>
                  <a:pt x="253" y="499"/>
                  <a:pt x="246" y="481"/>
                  <a:pt x="224" y="476"/>
                </a:cubicBezTo>
                <a:cubicBezTo>
                  <a:pt x="220" y="463"/>
                  <a:pt x="212" y="453"/>
                  <a:pt x="208" y="440"/>
                </a:cubicBezTo>
                <a:cubicBezTo>
                  <a:pt x="217" y="404"/>
                  <a:pt x="194" y="425"/>
                  <a:pt x="168" y="416"/>
                </a:cubicBezTo>
                <a:cubicBezTo>
                  <a:pt x="153" y="438"/>
                  <a:pt x="125" y="452"/>
                  <a:pt x="100" y="460"/>
                </a:cubicBezTo>
                <a:cubicBezTo>
                  <a:pt x="97" y="459"/>
                  <a:pt x="73" y="455"/>
                  <a:pt x="72" y="448"/>
                </a:cubicBezTo>
                <a:cubicBezTo>
                  <a:pt x="71" y="440"/>
                  <a:pt x="80" y="424"/>
                  <a:pt x="80" y="424"/>
                </a:cubicBezTo>
                <a:cubicBezTo>
                  <a:pt x="74" y="405"/>
                  <a:pt x="70" y="392"/>
                  <a:pt x="60" y="376"/>
                </a:cubicBezTo>
                <a:cubicBezTo>
                  <a:pt x="58" y="366"/>
                  <a:pt x="51" y="343"/>
                  <a:pt x="44" y="336"/>
                </a:cubicBezTo>
                <a:cubicBezTo>
                  <a:pt x="37" y="329"/>
                  <a:pt x="20" y="320"/>
                  <a:pt x="20" y="320"/>
                </a:cubicBezTo>
                <a:cubicBezTo>
                  <a:pt x="12" y="307"/>
                  <a:pt x="12" y="310"/>
                  <a:pt x="8" y="296"/>
                </a:cubicBezTo>
                <a:cubicBezTo>
                  <a:pt x="5" y="285"/>
                  <a:pt x="0" y="264"/>
                  <a:pt x="0" y="264"/>
                </a:cubicBezTo>
                <a:cubicBezTo>
                  <a:pt x="4" y="236"/>
                  <a:pt x="9" y="219"/>
                  <a:pt x="32" y="204"/>
                </a:cubicBezTo>
                <a:cubicBezTo>
                  <a:pt x="44" y="187"/>
                  <a:pt x="48" y="187"/>
                  <a:pt x="68" y="192"/>
                </a:cubicBezTo>
                <a:cubicBezTo>
                  <a:pt x="72" y="195"/>
                  <a:pt x="81" y="205"/>
                  <a:pt x="80" y="200"/>
                </a:cubicBezTo>
                <a:cubicBezTo>
                  <a:pt x="78" y="191"/>
                  <a:pt x="64" y="176"/>
                  <a:pt x="64" y="176"/>
                </a:cubicBezTo>
                <a:cubicBezTo>
                  <a:pt x="68" y="158"/>
                  <a:pt x="66" y="150"/>
                  <a:pt x="84" y="144"/>
                </a:cubicBezTo>
                <a:cubicBezTo>
                  <a:pt x="75" y="172"/>
                  <a:pt x="68" y="165"/>
                  <a:pt x="88" y="172"/>
                </a:cubicBezTo>
                <a:cubicBezTo>
                  <a:pt x="98" y="157"/>
                  <a:pt x="106" y="161"/>
                  <a:pt x="112" y="144"/>
                </a:cubicBezTo>
                <a:cubicBezTo>
                  <a:pt x="96" y="120"/>
                  <a:pt x="112" y="127"/>
                  <a:pt x="128" y="132"/>
                </a:cubicBezTo>
                <a:cubicBezTo>
                  <a:pt x="142" y="129"/>
                  <a:pt x="168" y="120"/>
                  <a:pt x="168" y="120"/>
                </a:cubicBezTo>
                <a:cubicBezTo>
                  <a:pt x="158" y="91"/>
                  <a:pt x="153" y="101"/>
                  <a:pt x="172" y="88"/>
                </a:cubicBezTo>
                <a:cubicBezTo>
                  <a:pt x="159" y="69"/>
                  <a:pt x="155" y="58"/>
                  <a:pt x="176" y="44"/>
                </a:cubicBezTo>
                <a:cubicBezTo>
                  <a:pt x="152" y="28"/>
                  <a:pt x="161" y="20"/>
                  <a:pt x="184" y="12"/>
                </a:cubicBezTo>
                <a:cubicBezTo>
                  <a:pt x="202" y="18"/>
                  <a:pt x="206" y="15"/>
                  <a:pt x="216" y="0"/>
                </a:cubicBezTo>
                <a:cubicBezTo>
                  <a:pt x="221" y="15"/>
                  <a:pt x="216" y="23"/>
                  <a:pt x="220" y="40"/>
                </a:cubicBezTo>
                <a:cubicBezTo>
                  <a:pt x="206" y="60"/>
                  <a:pt x="187" y="53"/>
                  <a:pt x="216" y="60"/>
                </a:cubicBezTo>
                <a:cubicBezTo>
                  <a:pt x="210" y="78"/>
                  <a:pt x="198" y="73"/>
                  <a:pt x="204" y="92"/>
                </a:cubicBezTo>
                <a:cubicBezTo>
                  <a:pt x="197" y="112"/>
                  <a:pt x="209" y="109"/>
                  <a:pt x="224" y="104"/>
                </a:cubicBezTo>
                <a:cubicBezTo>
                  <a:pt x="240" y="128"/>
                  <a:pt x="216" y="132"/>
                  <a:pt x="240" y="124"/>
                </a:cubicBezTo>
                <a:cubicBezTo>
                  <a:pt x="248" y="99"/>
                  <a:pt x="271" y="109"/>
                  <a:pt x="292" y="116"/>
                </a:cubicBezTo>
                <a:cubicBezTo>
                  <a:pt x="299" y="138"/>
                  <a:pt x="306" y="136"/>
                  <a:pt x="328" y="132"/>
                </a:cubicBezTo>
                <a:cubicBezTo>
                  <a:pt x="339" y="125"/>
                  <a:pt x="353" y="123"/>
                  <a:pt x="364" y="116"/>
                </a:cubicBezTo>
                <a:cubicBezTo>
                  <a:pt x="372" y="111"/>
                  <a:pt x="388" y="100"/>
                  <a:pt x="388" y="100"/>
                </a:cubicBezTo>
                <a:cubicBezTo>
                  <a:pt x="391" y="100"/>
                  <a:pt x="434" y="103"/>
                  <a:pt x="436" y="108"/>
                </a:cubicBezTo>
                <a:cubicBezTo>
                  <a:pt x="438" y="112"/>
                  <a:pt x="436" y="122"/>
                  <a:pt x="432" y="120"/>
                </a:cubicBezTo>
                <a:cubicBezTo>
                  <a:pt x="427" y="118"/>
                  <a:pt x="429" y="109"/>
                  <a:pt x="428" y="104"/>
                </a:cubicBezTo>
                <a:close/>
              </a:path>
            </a:pathLst>
          </a:custGeom>
          <a:solidFill>
            <a:srgbClr val="0033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Freeform 16"/>
          <p:cNvSpPr>
            <a:spLocks/>
          </p:cNvSpPr>
          <p:nvPr/>
        </p:nvSpPr>
        <p:spPr bwMode="auto">
          <a:xfrm>
            <a:off x="2035175" y="1687513"/>
            <a:ext cx="287338" cy="319087"/>
          </a:xfrm>
          <a:custGeom>
            <a:avLst/>
            <a:gdLst/>
            <a:ahLst/>
            <a:cxnLst>
              <a:cxn ang="0">
                <a:pos x="97" y="36"/>
              </a:cxn>
              <a:cxn ang="0">
                <a:pos x="117" y="0"/>
              </a:cxn>
              <a:cxn ang="0">
                <a:pos x="169" y="16"/>
              </a:cxn>
              <a:cxn ang="0">
                <a:pos x="181" y="52"/>
              </a:cxn>
              <a:cxn ang="0">
                <a:pos x="185" y="64"/>
              </a:cxn>
              <a:cxn ang="0">
                <a:pos x="141" y="144"/>
              </a:cxn>
              <a:cxn ang="0">
                <a:pos x="121" y="192"/>
              </a:cxn>
              <a:cxn ang="0">
                <a:pos x="85" y="208"/>
              </a:cxn>
              <a:cxn ang="0">
                <a:pos x="61" y="196"/>
              </a:cxn>
              <a:cxn ang="0">
                <a:pos x="41" y="164"/>
              </a:cxn>
              <a:cxn ang="0">
                <a:pos x="33" y="140"/>
              </a:cxn>
              <a:cxn ang="0">
                <a:pos x="9" y="124"/>
              </a:cxn>
              <a:cxn ang="0">
                <a:pos x="45" y="76"/>
              </a:cxn>
              <a:cxn ang="0">
                <a:pos x="69" y="68"/>
              </a:cxn>
              <a:cxn ang="0">
                <a:pos x="97" y="36"/>
              </a:cxn>
              <a:cxn ang="0">
                <a:pos x="97" y="36"/>
              </a:cxn>
            </a:cxnLst>
            <a:rect l="0" t="0" r="r" b="b"/>
            <a:pathLst>
              <a:path w="185" h="208">
                <a:moveTo>
                  <a:pt x="97" y="36"/>
                </a:moveTo>
                <a:cubicBezTo>
                  <a:pt x="102" y="18"/>
                  <a:pt x="101" y="11"/>
                  <a:pt x="117" y="0"/>
                </a:cubicBezTo>
                <a:lnTo>
                  <a:pt x="169" y="16"/>
                </a:lnTo>
                <a:cubicBezTo>
                  <a:pt x="169" y="16"/>
                  <a:pt x="181" y="52"/>
                  <a:pt x="181" y="52"/>
                </a:cubicBezTo>
                <a:cubicBezTo>
                  <a:pt x="182" y="56"/>
                  <a:pt x="185" y="64"/>
                  <a:pt x="185" y="64"/>
                </a:cubicBezTo>
                <a:cubicBezTo>
                  <a:pt x="176" y="92"/>
                  <a:pt x="167" y="127"/>
                  <a:pt x="141" y="144"/>
                </a:cubicBezTo>
                <a:cubicBezTo>
                  <a:pt x="136" y="158"/>
                  <a:pt x="133" y="180"/>
                  <a:pt x="121" y="192"/>
                </a:cubicBezTo>
                <a:cubicBezTo>
                  <a:pt x="112" y="201"/>
                  <a:pt x="85" y="208"/>
                  <a:pt x="85" y="208"/>
                </a:cubicBezTo>
                <a:cubicBezTo>
                  <a:pt x="78" y="203"/>
                  <a:pt x="66" y="203"/>
                  <a:pt x="61" y="196"/>
                </a:cubicBezTo>
                <a:cubicBezTo>
                  <a:pt x="31" y="154"/>
                  <a:pt x="72" y="185"/>
                  <a:pt x="41" y="164"/>
                </a:cubicBezTo>
                <a:cubicBezTo>
                  <a:pt x="38" y="156"/>
                  <a:pt x="40" y="145"/>
                  <a:pt x="33" y="140"/>
                </a:cubicBezTo>
                <a:cubicBezTo>
                  <a:pt x="25" y="135"/>
                  <a:pt x="9" y="124"/>
                  <a:pt x="9" y="124"/>
                </a:cubicBezTo>
                <a:cubicBezTo>
                  <a:pt x="0" y="96"/>
                  <a:pt x="24" y="90"/>
                  <a:pt x="45" y="76"/>
                </a:cubicBezTo>
                <a:cubicBezTo>
                  <a:pt x="52" y="71"/>
                  <a:pt x="69" y="68"/>
                  <a:pt x="69" y="68"/>
                </a:cubicBezTo>
                <a:cubicBezTo>
                  <a:pt x="77" y="56"/>
                  <a:pt x="87" y="46"/>
                  <a:pt x="97" y="36"/>
                </a:cubicBezTo>
                <a:cubicBezTo>
                  <a:pt x="97" y="36"/>
                  <a:pt x="129" y="15"/>
                  <a:pt x="97" y="3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Freeform 17"/>
          <p:cNvSpPr>
            <a:spLocks/>
          </p:cNvSpPr>
          <p:nvPr/>
        </p:nvSpPr>
        <p:spPr bwMode="auto">
          <a:xfrm>
            <a:off x="1957388" y="1892300"/>
            <a:ext cx="461962" cy="411163"/>
          </a:xfrm>
          <a:custGeom>
            <a:avLst/>
            <a:gdLst/>
            <a:ahLst/>
            <a:cxnLst>
              <a:cxn ang="0">
                <a:pos x="14" y="167"/>
              </a:cxn>
              <a:cxn ang="0">
                <a:pos x="32" y="119"/>
              </a:cxn>
              <a:cxn ang="0">
                <a:pos x="56" y="77"/>
              </a:cxn>
              <a:cxn ang="0">
                <a:pos x="98" y="41"/>
              </a:cxn>
              <a:cxn ang="0">
                <a:pos x="146" y="77"/>
              </a:cxn>
              <a:cxn ang="0">
                <a:pos x="200" y="89"/>
              </a:cxn>
              <a:cxn ang="0">
                <a:pos x="242" y="131"/>
              </a:cxn>
              <a:cxn ang="0">
                <a:pos x="278" y="161"/>
              </a:cxn>
              <a:cxn ang="0">
                <a:pos x="296" y="197"/>
              </a:cxn>
              <a:cxn ang="0">
                <a:pos x="200" y="239"/>
              </a:cxn>
              <a:cxn ang="0">
                <a:pos x="146" y="251"/>
              </a:cxn>
              <a:cxn ang="0">
                <a:pos x="74" y="257"/>
              </a:cxn>
              <a:cxn ang="0">
                <a:pos x="32" y="221"/>
              </a:cxn>
              <a:cxn ang="0">
                <a:pos x="62" y="71"/>
              </a:cxn>
              <a:cxn ang="0">
                <a:pos x="80" y="47"/>
              </a:cxn>
              <a:cxn ang="0">
                <a:pos x="98" y="29"/>
              </a:cxn>
              <a:cxn ang="0">
                <a:pos x="104" y="47"/>
              </a:cxn>
            </a:cxnLst>
            <a:rect l="0" t="0" r="r" b="b"/>
            <a:pathLst>
              <a:path w="296" h="267">
                <a:moveTo>
                  <a:pt x="14" y="167"/>
                </a:moveTo>
                <a:cubicBezTo>
                  <a:pt x="25" y="133"/>
                  <a:pt x="0" y="140"/>
                  <a:pt x="32" y="119"/>
                </a:cubicBezTo>
                <a:cubicBezTo>
                  <a:pt x="45" y="68"/>
                  <a:pt x="27" y="120"/>
                  <a:pt x="56" y="77"/>
                </a:cubicBezTo>
                <a:cubicBezTo>
                  <a:pt x="73" y="51"/>
                  <a:pt x="63" y="53"/>
                  <a:pt x="98" y="41"/>
                </a:cubicBezTo>
                <a:cubicBezTo>
                  <a:pt x="112" y="62"/>
                  <a:pt x="122" y="69"/>
                  <a:pt x="146" y="77"/>
                </a:cubicBezTo>
                <a:cubicBezTo>
                  <a:pt x="171" y="69"/>
                  <a:pt x="176" y="81"/>
                  <a:pt x="200" y="89"/>
                </a:cubicBezTo>
                <a:cubicBezTo>
                  <a:pt x="208" y="113"/>
                  <a:pt x="218" y="123"/>
                  <a:pt x="242" y="131"/>
                </a:cubicBezTo>
                <a:cubicBezTo>
                  <a:pt x="253" y="142"/>
                  <a:pt x="268" y="149"/>
                  <a:pt x="278" y="161"/>
                </a:cubicBezTo>
                <a:cubicBezTo>
                  <a:pt x="286" y="171"/>
                  <a:pt x="289" y="186"/>
                  <a:pt x="296" y="197"/>
                </a:cubicBezTo>
                <a:cubicBezTo>
                  <a:pt x="282" y="239"/>
                  <a:pt x="239" y="235"/>
                  <a:pt x="200" y="239"/>
                </a:cubicBezTo>
                <a:cubicBezTo>
                  <a:pt x="179" y="253"/>
                  <a:pt x="171" y="259"/>
                  <a:pt x="146" y="251"/>
                </a:cubicBezTo>
                <a:cubicBezTo>
                  <a:pt x="90" y="265"/>
                  <a:pt x="114" y="267"/>
                  <a:pt x="74" y="257"/>
                </a:cubicBezTo>
                <a:cubicBezTo>
                  <a:pt x="66" y="233"/>
                  <a:pt x="56" y="229"/>
                  <a:pt x="32" y="221"/>
                </a:cubicBezTo>
                <a:cubicBezTo>
                  <a:pt x="2" y="175"/>
                  <a:pt x="17" y="101"/>
                  <a:pt x="62" y="71"/>
                </a:cubicBezTo>
                <a:cubicBezTo>
                  <a:pt x="69" y="49"/>
                  <a:pt x="62" y="56"/>
                  <a:pt x="80" y="47"/>
                </a:cubicBezTo>
                <a:cubicBezTo>
                  <a:pt x="21" y="0"/>
                  <a:pt x="61" y="41"/>
                  <a:pt x="98" y="29"/>
                </a:cubicBezTo>
                <a:cubicBezTo>
                  <a:pt x="100" y="35"/>
                  <a:pt x="104" y="47"/>
                  <a:pt x="104" y="47"/>
                </a:cubicBezTo>
              </a:path>
            </a:pathLst>
          </a:custGeom>
          <a:solidFill>
            <a:srgbClr val="3399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Freeform 18"/>
          <p:cNvSpPr>
            <a:spLocks/>
          </p:cNvSpPr>
          <p:nvPr/>
        </p:nvSpPr>
        <p:spPr bwMode="auto">
          <a:xfrm>
            <a:off x="2214563" y="808038"/>
            <a:ext cx="1935162" cy="1382712"/>
          </a:xfrm>
          <a:custGeom>
            <a:avLst/>
            <a:gdLst/>
            <a:ahLst/>
            <a:cxnLst>
              <a:cxn ang="0">
                <a:pos x="288" y="342"/>
              </a:cxn>
              <a:cxn ang="0">
                <a:pos x="240" y="420"/>
              </a:cxn>
              <a:cxn ang="0">
                <a:pos x="132" y="534"/>
              </a:cxn>
              <a:cxn ang="0">
                <a:pos x="72" y="612"/>
              </a:cxn>
              <a:cxn ang="0">
                <a:pos x="48" y="810"/>
              </a:cxn>
              <a:cxn ang="0">
                <a:pos x="156" y="876"/>
              </a:cxn>
              <a:cxn ang="0">
                <a:pos x="294" y="780"/>
              </a:cxn>
              <a:cxn ang="0">
                <a:pos x="366" y="750"/>
              </a:cxn>
              <a:cxn ang="0">
                <a:pos x="552" y="750"/>
              </a:cxn>
              <a:cxn ang="0">
                <a:pos x="636" y="750"/>
              </a:cxn>
              <a:cxn ang="0">
                <a:pos x="726" y="648"/>
              </a:cxn>
              <a:cxn ang="0">
                <a:pos x="864" y="522"/>
              </a:cxn>
              <a:cxn ang="0">
                <a:pos x="942" y="384"/>
              </a:cxn>
              <a:cxn ang="0">
                <a:pos x="1134" y="318"/>
              </a:cxn>
              <a:cxn ang="0">
                <a:pos x="1158" y="174"/>
              </a:cxn>
              <a:cxn ang="0">
                <a:pos x="1212" y="138"/>
              </a:cxn>
              <a:cxn ang="0">
                <a:pos x="1182" y="54"/>
              </a:cxn>
              <a:cxn ang="0">
                <a:pos x="1044" y="0"/>
              </a:cxn>
              <a:cxn ang="0">
                <a:pos x="984" y="54"/>
              </a:cxn>
              <a:cxn ang="0">
                <a:pos x="894" y="60"/>
              </a:cxn>
              <a:cxn ang="0">
                <a:pos x="828" y="66"/>
              </a:cxn>
              <a:cxn ang="0">
                <a:pos x="762" y="66"/>
              </a:cxn>
              <a:cxn ang="0">
                <a:pos x="714" y="96"/>
              </a:cxn>
              <a:cxn ang="0">
                <a:pos x="684" y="126"/>
              </a:cxn>
              <a:cxn ang="0">
                <a:pos x="618" y="114"/>
              </a:cxn>
              <a:cxn ang="0">
                <a:pos x="594" y="72"/>
              </a:cxn>
              <a:cxn ang="0">
                <a:pos x="576" y="126"/>
              </a:cxn>
              <a:cxn ang="0">
                <a:pos x="474" y="174"/>
              </a:cxn>
              <a:cxn ang="0">
                <a:pos x="444" y="216"/>
              </a:cxn>
              <a:cxn ang="0">
                <a:pos x="408" y="216"/>
              </a:cxn>
              <a:cxn ang="0">
                <a:pos x="390" y="252"/>
              </a:cxn>
              <a:cxn ang="0">
                <a:pos x="354" y="180"/>
              </a:cxn>
              <a:cxn ang="0">
                <a:pos x="324" y="150"/>
              </a:cxn>
              <a:cxn ang="0">
                <a:pos x="300" y="132"/>
              </a:cxn>
            </a:cxnLst>
            <a:rect l="0" t="0" r="r" b="b"/>
            <a:pathLst>
              <a:path w="1241" h="896">
                <a:moveTo>
                  <a:pt x="300" y="132"/>
                </a:moveTo>
                <a:cubicBezTo>
                  <a:pt x="307" y="203"/>
                  <a:pt x="295" y="271"/>
                  <a:pt x="288" y="342"/>
                </a:cubicBezTo>
                <a:cubicBezTo>
                  <a:pt x="294" y="346"/>
                  <a:pt x="301" y="349"/>
                  <a:pt x="306" y="354"/>
                </a:cubicBezTo>
                <a:cubicBezTo>
                  <a:pt x="347" y="395"/>
                  <a:pt x="266" y="403"/>
                  <a:pt x="240" y="420"/>
                </a:cubicBezTo>
                <a:cubicBezTo>
                  <a:pt x="222" y="447"/>
                  <a:pt x="201" y="468"/>
                  <a:pt x="174" y="486"/>
                </a:cubicBezTo>
                <a:cubicBezTo>
                  <a:pt x="166" y="498"/>
                  <a:pt x="142" y="525"/>
                  <a:pt x="132" y="534"/>
                </a:cubicBezTo>
                <a:cubicBezTo>
                  <a:pt x="121" y="543"/>
                  <a:pt x="96" y="558"/>
                  <a:pt x="96" y="558"/>
                </a:cubicBezTo>
                <a:cubicBezTo>
                  <a:pt x="75" y="590"/>
                  <a:pt x="62" y="572"/>
                  <a:pt x="72" y="612"/>
                </a:cubicBezTo>
                <a:cubicBezTo>
                  <a:pt x="60" y="670"/>
                  <a:pt x="18" y="713"/>
                  <a:pt x="0" y="768"/>
                </a:cubicBezTo>
                <a:cubicBezTo>
                  <a:pt x="20" y="781"/>
                  <a:pt x="28" y="797"/>
                  <a:pt x="48" y="810"/>
                </a:cubicBezTo>
                <a:cubicBezTo>
                  <a:pt x="58" y="841"/>
                  <a:pt x="83" y="841"/>
                  <a:pt x="108" y="858"/>
                </a:cubicBezTo>
                <a:cubicBezTo>
                  <a:pt x="126" y="885"/>
                  <a:pt x="126" y="896"/>
                  <a:pt x="156" y="876"/>
                </a:cubicBezTo>
                <a:cubicBezTo>
                  <a:pt x="160" y="864"/>
                  <a:pt x="157" y="847"/>
                  <a:pt x="168" y="840"/>
                </a:cubicBezTo>
                <a:cubicBezTo>
                  <a:pt x="207" y="814"/>
                  <a:pt x="250" y="795"/>
                  <a:pt x="294" y="780"/>
                </a:cubicBezTo>
                <a:cubicBezTo>
                  <a:pt x="360" y="758"/>
                  <a:pt x="260" y="793"/>
                  <a:pt x="330" y="762"/>
                </a:cubicBezTo>
                <a:cubicBezTo>
                  <a:pt x="342" y="757"/>
                  <a:pt x="366" y="750"/>
                  <a:pt x="366" y="750"/>
                </a:cubicBezTo>
                <a:cubicBezTo>
                  <a:pt x="418" y="754"/>
                  <a:pt x="448" y="753"/>
                  <a:pt x="492" y="768"/>
                </a:cubicBezTo>
                <a:cubicBezTo>
                  <a:pt x="528" y="759"/>
                  <a:pt x="508" y="765"/>
                  <a:pt x="552" y="750"/>
                </a:cubicBezTo>
                <a:cubicBezTo>
                  <a:pt x="558" y="748"/>
                  <a:pt x="570" y="744"/>
                  <a:pt x="570" y="744"/>
                </a:cubicBezTo>
                <a:cubicBezTo>
                  <a:pt x="596" y="749"/>
                  <a:pt x="611" y="758"/>
                  <a:pt x="636" y="750"/>
                </a:cubicBezTo>
                <a:cubicBezTo>
                  <a:pt x="643" y="722"/>
                  <a:pt x="642" y="712"/>
                  <a:pt x="666" y="696"/>
                </a:cubicBezTo>
                <a:cubicBezTo>
                  <a:pt x="676" y="665"/>
                  <a:pt x="701" y="665"/>
                  <a:pt x="726" y="648"/>
                </a:cubicBezTo>
                <a:cubicBezTo>
                  <a:pt x="728" y="626"/>
                  <a:pt x="727" y="604"/>
                  <a:pt x="732" y="582"/>
                </a:cubicBezTo>
                <a:cubicBezTo>
                  <a:pt x="740" y="543"/>
                  <a:pt x="831" y="533"/>
                  <a:pt x="864" y="522"/>
                </a:cubicBezTo>
                <a:cubicBezTo>
                  <a:pt x="878" y="479"/>
                  <a:pt x="865" y="493"/>
                  <a:pt x="894" y="474"/>
                </a:cubicBezTo>
                <a:cubicBezTo>
                  <a:pt x="910" y="451"/>
                  <a:pt x="923" y="401"/>
                  <a:pt x="942" y="384"/>
                </a:cubicBezTo>
                <a:cubicBezTo>
                  <a:pt x="984" y="347"/>
                  <a:pt x="1026" y="347"/>
                  <a:pt x="1080" y="342"/>
                </a:cubicBezTo>
                <a:cubicBezTo>
                  <a:pt x="1096" y="331"/>
                  <a:pt x="1134" y="318"/>
                  <a:pt x="1134" y="318"/>
                </a:cubicBezTo>
                <a:cubicBezTo>
                  <a:pt x="1149" y="272"/>
                  <a:pt x="1148" y="294"/>
                  <a:pt x="1140" y="252"/>
                </a:cubicBezTo>
                <a:cubicBezTo>
                  <a:pt x="1147" y="231"/>
                  <a:pt x="1144" y="190"/>
                  <a:pt x="1158" y="174"/>
                </a:cubicBezTo>
                <a:cubicBezTo>
                  <a:pt x="1167" y="163"/>
                  <a:pt x="1182" y="158"/>
                  <a:pt x="1194" y="150"/>
                </a:cubicBezTo>
                <a:cubicBezTo>
                  <a:pt x="1200" y="146"/>
                  <a:pt x="1212" y="138"/>
                  <a:pt x="1212" y="138"/>
                </a:cubicBezTo>
                <a:cubicBezTo>
                  <a:pt x="1228" y="115"/>
                  <a:pt x="1241" y="103"/>
                  <a:pt x="1218" y="66"/>
                </a:cubicBezTo>
                <a:cubicBezTo>
                  <a:pt x="1211" y="55"/>
                  <a:pt x="1194" y="58"/>
                  <a:pt x="1182" y="54"/>
                </a:cubicBezTo>
                <a:cubicBezTo>
                  <a:pt x="1175" y="52"/>
                  <a:pt x="1171" y="45"/>
                  <a:pt x="1164" y="42"/>
                </a:cubicBezTo>
                <a:cubicBezTo>
                  <a:pt x="1124" y="24"/>
                  <a:pt x="1080" y="24"/>
                  <a:pt x="1044" y="0"/>
                </a:cubicBezTo>
                <a:cubicBezTo>
                  <a:pt x="1010" y="7"/>
                  <a:pt x="999" y="11"/>
                  <a:pt x="1020" y="42"/>
                </a:cubicBezTo>
                <a:cubicBezTo>
                  <a:pt x="1008" y="46"/>
                  <a:pt x="996" y="50"/>
                  <a:pt x="984" y="54"/>
                </a:cubicBezTo>
                <a:cubicBezTo>
                  <a:pt x="978" y="56"/>
                  <a:pt x="966" y="60"/>
                  <a:pt x="966" y="60"/>
                </a:cubicBezTo>
                <a:cubicBezTo>
                  <a:pt x="926" y="33"/>
                  <a:pt x="934" y="47"/>
                  <a:pt x="894" y="60"/>
                </a:cubicBezTo>
                <a:cubicBezTo>
                  <a:pt x="868" y="51"/>
                  <a:pt x="861" y="55"/>
                  <a:pt x="846" y="78"/>
                </a:cubicBezTo>
                <a:cubicBezTo>
                  <a:pt x="840" y="74"/>
                  <a:pt x="833" y="72"/>
                  <a:pt x="828" y="66"/>
                </a:cubicBezTo>
                <a:cubicBezTo>
                  <a:pt x="824" y="61"/>
                  <a:pt x="828" y="50"/>
                  <a:pt x="822" y="48"/>
                </a:cubicBezTo>
                <a:cubicBezTo>
                  <a:pt x="818" y="46"/>
                  <a:pt x="767" y="64"/>
                  <a:pt x="762" y="66"/>
                </a:cubicBezTo>
                <a:cubicBezTo>
                  <a:pt x="750" y="70"/>
                  <a:pt x="726" y="78"/>
                  <a:pt x="726" y="78"/>
                </a:cubicBezTo>
                <a:cubicBezTo>
                  <a:pt x="722" y="84"/>
                  <a:pt x="720" y="92"/>
                  <a:pt x="714" y="96"/>
                </a:cubicBezTo>
                <a:cubicBezTo>
                  <a:pt x="703" y="103"/>
                  <a:pt x="678" y="108"/>
                  <a:pt x="678" y="108"/>
                </a:cubicBezTo>
                <a:cubicBezTo>
                  <a:pt x="680" y="114"/>
                  <a:pt x="688" y="122"/>
                  <a:pt x="684" y="126"/>
                </a:cubicBezTo>
                <a:cubicBezTo>
                  <a:pt x="675" y="135"/>
                  <a:pt x="648" y="138"/>
                  <a:pt x="648" y="138"/>
                </a:cubicBezTo>
                <a:cubicBezTo>
                  <a:pt x="648" y="138"/>
                  <a:pt x="604" y="134"/>
                  <a:pt x="618" y="114"/>
                </a:cubicBezTo>
                <a:cubicBezTo>
                  <a:pt x="626" y="102"/>
                  <a:pt x="654" y="90"/>
                  <a:pt x="654" y="90"/>
                </a:cubicBezTo>
                <a:cubicBezTo>
                  <a:pt x="642" y="43"/>
                  <a:pt x="628" y="49"/>
                  <a:pt x="594" y="72"/>
                </a:cubicBezTo>
                <a:cubicBezTo>
                  <a:pt x="590" y="84"/>
                  <a:pt x="586" y="96"/>
                  <a:pt x="582" y="108"/>
                </a:cubicBezTo>
                <a:cubicBezTo>
                  <a:pt x="580" y="114"/>
                  <a:pt x="576" y="126"/>
                  <a:pt x="576" y="126"/>
                </a:cubicBezTo>
                <a:cubicBezTo>
                  <a:pt x="597" y="140"/>
                  <a:pt x="618" y="150"/>
                  <a:pt x="582" y="162"/>
                </a:cubicBezTo>
                <a:cubicBezTo>
                  <a:pt x="541" y="156"/>
                  <a:pt x="514" y="161"/>
                  <a:pt x="474" y="174"/>
                </a:cubicBezTo>
                <a:cubicBezTo>
                  <a:pt x="484" y="205"/>
                  <a:pt x="500" y="198"/>
                  <a:pt x="480" y="228"/>
                </a:cubicBezTo>
                <a:cubicBezTo>
                  <a:pt x="468" y="224"/>
                  <a:pt x="456" y="220"/>
                  <a:pt x="444" y="216"/>
                </a:cubicBezTo>
                <a:cubicBezTo>
                  <a:pt x="438" y="214"/>
                  <a:pt x="426" y="210"/>
                  <a:pt x="426" y="210"/>
                </a:cubicBezTo>
                <a:cubicBezTo>
                  <a:pt x="420" y="212"/>
                  <a:pt x="412" y="212"/>
                  <a:pt x="408" y="216"/>
                </a:cubicBezTo>
                <a:cubicBezTo>
                  <a:pt x="382" y="242"/>
                  <a:pt x="431" y="249"/>
                  <a:pt x="444" y="252"/>
                </a:cubicBezTo>
                <a:cubicBezTo>
                  <a:pt x="401" y="266"/>
                  <a:pt x="419" y="271"/>
                  <a:pt x="390" y="252"/>
                </a:cubicBezTo>
                <a:cubicBezTo>
                  <a:pt x="382" y="227"/>
                  <a:pt x="383" y="213"/>
                  <a:pt x="360" y="198"/>
                </a:cubicBezTo>
                <a:cubicBezTo>
                  <a:pt x="358" y="192"/>
                  <a:pt x="354" y="186"/>
                  <a:pt x="354" y="180"/>
                </a:cubicBezTo>
                <a:cubicBezTo>
                  <a:pt x="354" y="174"/>
                  <a:pt x="364" y="166"/>
                  <a:pt x="360" y="162"/>
                </a:cubicBezTo>
                <a:cubicBezTo>
                  <a:pt x="351" y="153"/>
                  <a:pt x="324" y="150"/>
                  <a:pt x="324" y="150"/>
                </a:cubicBezTo>
                <a:cubicBezTo>
                  <a:pt x="322" y="144"/>
                  <a:pt x="324" y="135"/>
                  <a:pt x="318" y="132"/>
                </a:cubicBezTo>
                <a:cubicBezTo>
                  <a:pt x="298" y="122"/>
                  <a:pt x="300" y="150"/>
                  <a:pt x="300" y="132"/>
                </a:cubicBezTo>
                <a:close/>
              </a:path>
            </a:pathLst>
          </a:custGeom>
          <a:solidFill>
            <a:srgbClr val="CC00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Freeform 19"/>
          <p:cNvSpPr>
            <a:spLocks/>
          </p:cNvSpPr>
          <p:nvPr/>
        </p:nvSpPr>
        <p:spPr bwMode="auto">
          <a:xfrm>
            <a:off x="2590800" y="2316163"/>
            <a:ext cx="676275" cy="269875"/>
          </a:xfrm>
          <a:custGeom>
            <a:avLst/>
            <a:gdLst/>
            <a:ahLst/>
            <a:cxnLst>
              <a:cxn ang="0">
                <a:pos x="353" y="19"/>
              </a:cxn>
              <a:cxn ang="0">
                <a:pos x="281" y="31"/>
              </a:cxn>
              <a:cxn ang="0">
                <a:pos x="245" y="43"/>
              </a:cxn>
              <a:cxn ang="0">
                <a:pos x="179" y="25"/>
              </a:cxn>
              <a:cxn ang="0">
                <a:pos x="89" y="19"/>
              </a:cxn>
              <a:cxn ang="0">
                <a:pos x="53" y="31"/>
              </a:cxn>
              <a:cxn ang="0">
                <a:pos x="77" y="85"/>
              </a:cxn>
              <a:cxn ang="0">
                <a:pos x="41" y="97"/>
              </a:cxn>
              <a:cxn ang="0">
                <a:pos x="23" y="103"/>
              </a:cxn>
              <a:cxn ang="0">
                <a:pos x="17" y="121"/>
              </a:cxn>
              <a:cxn ang="0">
                <a:pos x="5" y="139"/>
              </a:cxn>
              <a:cxn ang="0">
                <a:pos x="41" y="151"/>
              </a:cxn>
              <a:cxn ang="0">
                <a:pos x="53" y="169"/>
              </a:cxn>
              <a:cxn ang="0">
                <a:pos x="77" y="163"/>
              </a:cxn>
              <a:cxn ang="0">
                <a:pos x="179" y="133"/>
              </a:cxn>
              <a:cxn ang="0">
                <a:pos x="203" y="157"/>
              </a:cxn>
              <a:cxn ang="0">
                <a:pos x="239" y="175"/>
              </a:cxn>
              <a:cxn ang="0">
                <a:pos x="275" y="163"/>
              </a:cxn>
              <a:cxn ang="0">
                <a:pos x="281" y="145"/>
              </a:cxn>
              <a:cxn ang="0">
                <a:pos x="299" y="139"/>
              </a:cxn>
              <a:cxn ang="0">
                <a:pos x="335" y="115"/>
              </a:cxn>
              <a:cxn ang="0">
                <a:pos x="383" y="85"/>
              </a:cxn>
              <a:cxn ang="0">
                <a:pos x="419" y="73"/>
              </a:cxn>
              <a:cxn ang="0">
                <a:pos x="431" y="55"/>
              </a:cxn>
              <a:cxn ang="0">
                <a:pos x="359" y="19"/>
              </a:cxn>
              <a:cxn ang="0">
                <a:pos x="341" y="7"/>
              </a:cxn>
              <a:cxn ang="0">
                <a:pos x="353" y="19"/>
              </a:cxn>
            </a:cxnLst>
            <a:rect l="0" t="0" r="r" b="b"/>
            <a:pathLst>
              <a:path w="435" h="175">
                <a:moveTo>
                  <a:pt x="353" y="19"/>
                </a:moveTo>
                <a:cubicBezTo>
                  <a:pt x="303" y="2"/>
                  <a:pt x="328" y="0"/>
                  <a:pt x="281" y="31"/>
                </a:cubicBezTo>
                <a:cubicBezTo>
                  <a:pt x="270" y="38"/>
                  <a:pt x="245" y="43"/>
                  <a:pt x="245" y="43"/>
                </a:cubicBezTo>
                <a:cubicBezTo>
                  <a:pt x="201" y="13"/>
                  <a:pt x="223" y="16"/>
                  <a:pt x="179" y="25"/>
                </a:cubicBezTo>
                <a:cubicBezTo>
                  <a:pt x="147" y="19"/>
                  <a:pt x="119" y="29"/>
                  <a:pt x="89" y="19"/>
                </a:cubicBezTo>
                <a:cubicBezTo>
                  <a:pt x="77" y="23"/>
                  <a:pt x="46" y="20"/>
                  <a:pt x="53" y="31"/>
                </a:cubicBezTo>
                <a:cubicBezTo>
                  <a:pt x="64" y="47"/>
                  <a:pt x="77" y="85"/>
                  <a:pt x="77" y="85"/>
                </a:cubicBezTo>
                <a:cubicBezTo>
                  <a:pt x="65" y="89"/>
                  <a:pt x="53" y="93"/>
                  <a:pt x="41" y="97"/>
                </a:cubicBezTo>
                <a:cubicBezTo>
                  <a:pt x="35" y="99"/>
                  <a:pt x="23" y="103"/>
                  <a:pt x="23" y="103"/>
                </a:cubicBezTo>
                <a:cubicBezTo>
                  <a:pt x="21" y="109"/>
                  <a:pt x="20" y="115"/>
                  <a:pt x="17" y="121"/>
                </a:cubicBezTo>
                <a:cubicBezTo>
                  <a:pt x="14" y="127"/>
                  <a:pt x="0" y="133"/>
                  <a:pt x="5" y="139"/>
                </a:cubicBezTo>
                <a:cubicBezTo>
                  <a:pt x="13" y="149"/>
                  <a:pt x="41" y="151"/>
                  <a:pt x="41" y="151"/>
                </a:cubicBezTo>
                <a:cubicBezTo>
                  <a:pt x="45" y="157"/>
                  <a:pt x="46" y="167"/>
                  <a:pt x="53" y="169"/>
                </a:cubicBezTo>
                <a:cubicBezTo>
                  <a:pt x="61" y="172"/>
                  <a:pt x="69" y="165"/>
                  <a:pt x="77" y="163"/>
                </a:cubicBezTo>
                <a:cubicBezTo>
                  <a:pt x="114" y="155"/>
                  <a:pt x="147" y="154"/>
                  <a:pt x="179" y="133"/>
                </a:cubicBezTo>
                <a:cubicBezTo>
                  <a:pt x="227" y="149"/>
                  <a:pt x="171" y="125"/>
                  <a:pt x="203" y="157"/>
                </a:cubicBezTo>
                <a:cubicBezTo>
                  <a:pt x="212" y="166"/>
                  <a:pt x="228" y="168"/>
                  <a:pt x="239" y="175"/>
                </a:cubicBezTo>
                <a:cubicBezTo>
                  <a:pt x="251" y="171"/>
                  <a:pt x="271" y="175"/>
                  <a:pt x="275" y="163"/>
                </a:cubicBezTo>
                <a:cubicBezTo>
                  <a:pt x="277" y="157"/>
                  <a:pt x="277" y="149"/>
                  <a:pt x="281" y="145"/>
                </a:cubicBezTo>
                <a:cubicBezTo>
                  <a:pt x="285" y="141"/>
                  <a:pt x="293" y="142"/>
                  <a:pt x="299" y="139"/>
                </a:cubicBezTo>
                <a:cubicBezTo>
                  <a:pt x="312" y="132"/>
                  <a:pt x="335" y="115"/>
                  <a:pt x="335" y="115"/>
                </a:cubicBezTo>
                <a:cubicBezTo>
                  <a:pt x="354" y="86"/>
                  <a:pt x="340" y="99"/>
                  <a:pt x="383" y="85"/>
                </a:cubicBezTo>
                <a:cubicBezTo>
                  <a:pt x="395" y="81"/>
                  <a:pt x="419" y="73"/>
                  <a:pt x="419" y="73"/>
                </a:cubicBezTo>
                <a:cubicBezTo>
                  <a:pt x="423" y="67"/>
                  <a:pt x="435" y="61"/>
                  <a:pt x="431" y="55"/>
                </a:cubicBezTo>
                <a:cubicBezTo>
                  <a:pt x="414" y="24"/>
                  <a:pt x="383" y="35"/>
                  <a:pt x="359" y="19"/>
                </a:cubicBezTo>
                <a:cubicBezTo>
                  <a:pt x="353" y="15"/>
                  <a:pt x="348" y="7"/>
                  <a:pt x="341" y="7"/>
                </a:cubicBezTo>
                <a:cubicBezTo>
                  <a:pt x="335" y="7"/>
                  <a:pt x="349" y="15"/>
                  <a:pt x="353" y="19"/>
                </a:cubicBezTo>
                <a:close/>
              </a:path>
            </a:pathLst>
          </a:custGeom>
          <a:solidFill>
            <a:srgbClr val="CC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Freeform 20"/>
          <p:cNvSpPr>
            <a:spLocks/>
          </p:cNvSpPr>
          <p:nvPr/>
        </p:nvSpPr>
        <p:spPr bwMode="auto">
          <a:xfrm>
            <a:off x="4059238" y="2614613"/>
            <a:ext cx="979487" cy="496887"/>
          </a:xfrm>
          <a:custGeom>
            <a:avLst/>
            <a:gdLst/>
            <a:ahLst/>
            <a:cxnLst>
              <a:cxn ang="0">
                <a:pos x="12" y="300"/>
              </a:cxn>
              <a:cxn ang="0">
                <a:pos x="24" y="282"/>
              </a:cxn>
              <a:cxn ang="0">
                <a:pos x="18" y="264"/>
              </a:cxn>
              <a:cxn ang="0">
                <a:pos x="30" y="216"/>
              </a:cxn>
              <a:cxn ang="0">
                <a:pos x="66" y="192"/>
              </a:cxn>
              <a:cxn ang="0">
                <a:pos x="108" y="120"/>
              </a:cxn>
              <a:cxn ang="0">
                <a:pos x="180" y="0"/>
              </a:cxn>
              <a:cxn ang="0">
                <a:pos x="216" y="6"/>
              </a:cxn>
              <a:cxn ang="0">
                <a:pos x="258" y="18"/>
              </a:cxn>
              <a:cxn ang="0">
                <a:pos x="300" y="54"/>
              </a:cxn>
              <a:cxn ang="0">
                <a:pos x="348" y="96"/>
              </a:cxn>
              <a:cxn ang="0">
                <a:pos x="420" y="132"/>
              </a:cxn>
              <a:cxn ang="0">
                <a:pos x="492" y="174"/>
              </a:cxn>
              <a:cxn ang="0">
                <a:pos x="570" y="228"/>
              </a:cxn>
              <a:cxn ang="0">
                <a:pos x="606" y="246"/>
              </a:cxn>
              <a:cxn ang="0">
                <a:pos x="612" y="300"/>
              </a:cxn>
              <a:cxn ang="0">
                <a:pos x="576" y="312"/>
              </a:cxn>
              <a:cxn ang="0">
                <a:pos x="522" y="282"/>
              </a:cxn>
              <a:cxn ang="0">
                <a:pos x="402" y="246"/>
              </a:cxn>
              <a:cxn ang="0">
                <a:pos x="354" y="210"/>
              </a:cxn>
              <a:cxn ang="0">
                <a:pos x="300" y="198"/>
              </a:cxn>
              <a:cxn ang="0">
                <a:pos x="246" y="174"/>
              </a:cxn>
              <a:cxn ang="0">
                <a:pos x="120" y="240"/>
              </a:cxn>
              <a:cxn ang="0">
                <a:pos x="78" y="288"/>
              </a:cxn>
              <a:cxn ang="0">
                <a:pos x="36" y="324"/>
              </a:cxn>
              <a:cxn ang="0">
                <a:pos x="18" y="282"/>
              </a:cxn>
              <a:cxn ang="0">
                <a:pos x="24" y="264"/>
              </a:cxn>
              <a:cxn ang="0">
                <a:pos x="0" y="228"/>
              </a:cxn>
            </a:cxnLst>
            <a:rect l="0" t="0" r="r" b="b"/>
            <a:pathLst>
              <a:path w="628" h="324">
                <a:moveTo>
                  <a:pt x="12" y="300"/>
                </a:moveTo>
                <a:cubicBezTo>
                  <a:pt x="16" y="294"/>
                  <a:pt x="23" y="289"/>
                  <a:pt x="24" y="282"/>
                </a:cubicBezTo>
                <a:cubicBezTo>
                  <a:pt x="25" y="276"/>
                  <a:pt x="18" y="270"/>
                  <a:pt x="18" y="264"/>
                </a:cubicBezTo>
                <a:cubicBezTo>
                  <a:pt x="18" y="248"/>
                  <a:pt x="18" y="228"/>
                  <a:pt x="30" y="216"/>
                </a:cubicBezTo>
                <a:cubicBezTo>
                  <a:pt x="40" y="206"/>
                  <a:pt x="66" y="192"/>
                  <a:pt x="66" y="192"/>
                </a:cubicBezTo>
                <a:cubicBezTo>
                  <a:pt x="81" y="169"/>
                  <a:pt x="101" y="147"/>
                  <a:pt x="108" y="120"/>
                </a:cubicBezTo>
                <a:cubicBezTo>
                  <a:pt x="123" y="62"/>
                  <a:pt x="117" y="16"/>
                  <a:pt x="180" y="0"/>
                </a:cubicBezTo>
                <a:cubicBezTo>
                  <a:pt x="217" y="25"/>
                  <a:pt x="179" y="6"/>
                  <a:pt x="216" y="6"/>
                </a:cubicBezTo>
                <a:cubicBezTo>
                  <a:pt x="224" y="6"/>
                  <a:pt x="250" y="15"/>
                  <a:pt x="258" y="18"/>
                </a:cubicBezTo>
                <a:cubicBezTo>
                  <a:pt x="267" y="45"/>
                  <a:pt x="279" y="37"/>
                  <a:pt x="300" y="54"/>
                </a:cubicBezTo>
                <a:cubicBezTo>
                  <a:pt x="320" y="71"/>
                  <a:pt x="323" y="88"/>
                  <a:pt x="348" y="96"/>
                </a:cubicBezTo>
                <a:cubicBezTo>
                  <a:pt x="371" y="130"/>
                  <a:pt x="389" y="115"/>
                  <a:pt x="420" y="132"/>
                </a:cubicBezTo>
                <a:cubicBezTo>
                  <a:pt x="447" y="147"/>
                  <a:pt x="464" y="165"/>
                  <a:pt x="492" y="174"/>
                </a:cubicBezTo>
                <a:cubicBezTo>
                  <a:pt x="534" y="160"/>
                  <a:pt x="549" y="196"/>
                  <a:pt x="570" y="228"/>
                </a:cubicBezTo>
                <a:cubicBezTo>
                  <a:pt x="577" y="238"/>
                  <a:pt x="596" y="243"/>
                  <a:pt x="606" y="246"/>
                </a:cubicBezTo>
                <a:cubicBezTo>
                  <a:pt x="608" y="251"/>
                  <a:pt x="628" y="288"/>
                  <a:pt x="612" y="300"/>
                </a:cubicBezTo>
                <a:cubicBezTo>
                  <a:pt x="602" y="307"/>
                  <a:pt x="576" y="312"/>
                  <a:pt x="576" y="312"/>
                </a:cubicBezTo>
                <a:cubicBezTo>
                  <a:pt x="542" y="303"/>
                  <a:pt x="552" y="292"/>
                  <a:pt x="522" y="282"/>
                </a:cubicBezTo>
                <a:cubicBezTo>
                  <a:pt x="497" y="244"/>
                  <a:pt x="444" y="252"/>
                  <a:pt x="402" y="246"/>
                </a:cubicBezTo>
                <a:cubicBezTo>
                  <a:pt x="378" y="238"/>
                  <a:pt x="377" y="221"/>
                  <a:pt x="354" y="210"/>
                </a:cubicBezTo>
                <a:cubicBezTo>
                  <a:pt x="338" y="202"/>
                  <a:pt x="317" y="202"/>
                  <a:pt x="300" y="198"/>
                </a:cubicBezTo>
                <a:cubicBezTo>
                  <a:pt x="280" y="194"/>
                  <a:pt x="265" y="180"/>
                  <a:pt x="246" y="174"/>
                </a:cubicBezTo>
                <a:cubicBezTo>
                  <a:pt x="202" y="189"/>
                  <a:pt x="158" y="214"/>
                  <a:pt x="120" y="240"/>
                </a:cubicBezTo>
                <a:cubicBezTo>
                  <a:pt x="92" y="282"/>
                  <a:pt x="108" y="268"/>
                  <a:pt x="78" y="288"/>
                </a:cubicBezTo>
                <a:cubicBezTo>
                  <a:pt x="70" y="312"/>
                  <a:pt x="60" y="316"/>
                  <a:pt x="36" y="324"/>
                </a:cubicBezTo>
                <a:cubicBezTo>
                  <a:pt x="26" y="309"/>
                  <a:pt x="18" y="301"/>
                  <a:pt x="18" y="282"/>
                </a:cubicBezTo>
                <a:cubicBezTo>
                  <a:pt x="18" y="276"/>
                  <a:pt x="24" y="264"/>
                  <a:pt x="24" y="264"/>
                </a:cubicBezTo>
                <a:lnTo>
                  <a:pt x="0" y="228"/>
                </a:lnTo>
              </a:path>
            </a:pathLst>
          </a:custGeom>
          <a:solidFill>
            <a:srgbClr val="3333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Freeform 21"/>
          <p:cNvSpPr>
            <a:spLocks/>
          </p:cNvSpPr>
          <p:nvPr/>
        </p:nvSpPr>
        <p:spPr bwMode="auto">
          <a:xfrm>
            <a:off x="2981325" y="2622550"/>
            <a:ext cx="366713" cy="233363"/>
          </a:xfrm>
          <a:custGeom>
            <a:avLst/>
            <a:gdLst/>
            <a:ahLst/>
            <a:cxnLst>
              <a:cxn ang="0">
                <a:pos x="234" y="120"/>
              </a:cxn>
              <a:cxn ang="0">
                <a:pos x="168" y="30"/>
              </a:cxn>
              <a:cxn ang="0">
                <a:pos x="90" y="6"/>
              </a:cxn>
              <a:cxn ang="0">
                <a:pos x="72" y="0"/>
              </a:cxn>
              <a:cxn ang="0">
                <a:pos x="36" y="18"/>
              </a:cxn>
              <a:cxn ang="0">
                <a:pos x="12" y="54"/>
              </a:cxn>
              <a:cxn ang="0">
                <a:pos x="0" y="72"/>
              </a:cxn>
              <a:cxn ang="0">
                <a:pos x="90" y="108"/>
              </a:cxn>
              <a:cxn ang="0">
                <a:pos x="126" y="138"/>
              </a:cxn>
              <a:cxn ang="0">
                <a:pos x="162" y="150"/>
              </a:cxn>
              <a:cxn ang="0">
                <a:pos x="234" y="132"/>
              </a:cxn>
              <a:cxn ang="0">
                <a:pos x="234" y="120"/>
              </a:cxn>
            </a:cxnLst>
            <a:rect l="0" t="0" r="r" b="b"/>
            <a:pathLst>
              <a:path w="234" h="150">
                <a:moveTo>
                  <a:pt x="234" y="120"/>
                </a:moveTo>
                <a:cubicBezTo>
                  <a:pt x="217" y="94"/>
                  <a:pt x="196" y="49"/>
                  <a:pt x="168" y="30"/>
                </a:cubicBezTo>
                <a:cubicBezTo>
                  <a:pt x="150" y="18"/>
                  <a:pt x="110" y="13"/>
                  <a:pt x="90" y="6"/>
                </a:cubicBezTo>
                <a:cubicBezTo>
                  <a:pt x="84" y="4"/>
                  <a:pt x="72" y="0"/>
                  <a:pt x="72" y="0"/>
                </a:cubicBezTo>
                <a:cubicBezTo>
                  <a:pt x="61" y="7"/>
                  <a:pt x="45" y="9"/>
                  <a:pt x="36" y="18"/>
                </a:cubicBezTo>
                <a:cubicBezTo>
                  <a:pt x="26" y="28"/>
                  <a:pt x="20" y="42"/>
                  <a:pt x="12" y="54"/>
                </a:cubicBezTo>
                <a:cubicBezTo>
                  <a:pt x="8" y="60"/>
                  <a:pt x="0" y="72"/>
                  <a:pt x="0" y="72"/>
                </a:cubicBezTo>
                <a:cubicBezTo>
                  <a:pt x="26" y="98"/>
                  <a:pt x="54" y="101"/>
                  <a:pt x="90" y="108"/>
                </a:cubicBezTo>
                <a:cubicBezTo>
                  <a:pt x="101" y="119"/>
                  <a:pt x="111" y="131"/>
                  <a:pt x="126" y="138"/>
                </a:cubicBezTo>
                <a:cubicBezTo>
                  <a:pt x="138" y="143"/>
                  <a:pt x="162" y="150"/>
                  <a:pt x="162" y="150"/>
                </a:cubicBezTo>
                <a:cubicBezTo>
                  <a:pt x="186" y="144"/>
                  <a:pt x="209" y="137"/>
                  <a:pt x="234" y="132"/>
                </a:cubicBezTo>
                <a:cubicBezTo>
                  <a:pt x="227" y="104"/>
                  <a:pt x="224" y="101"/>
                  <a:pt x="234" y="120"/>
                </a:cubicBezTo>
                <a:close/>
              </a:path>
            </a:pathLst>
          </a:custGeom>
          <a:solidFill>
            <a:srgbClr val="99FF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2973388" y="2474913"/>
            <a:ext cx="214312" cy="176212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132" y="60"/>
              </a:cxn>
              <a:cxn ang="0">
                <a:pos x="138" y="78"/>
              </a:cxn>
              <a:cxn ang="0">
                <a:pos x="96" y="96"/>
              </a:cxn>
              <a:cxn ang="0">
                <a:pos x="0" y="84"/>
              </a:cxn>
              <a:cxn ang="0">
                <a:pos x="66" y="36"/>
              </a:cxn>
              <a:cxn ang="0">
                <a:pos x="84" y="24"/>
              </a:cxn>
              <a:cxn ang="0">
                <a:pos x="96" y="6"/>
              </a:cxn>
              <a:cxn ang="0">
                <a:pos x="114" y="0"/>
              </a:cxn>
            </a:cxnLst>
            <a:rect l="0" t="0" r="r" b="b"/>
            <a:pathLst>
              <a:path w="138" h="115">
                <a:moveTo>
                  <a:pt x="114" y="0"/>
                </a:moveTo>
                <a:cubicBezTo>
                  <a:pt x="123" y="36"/>
                  <a:pt x="117" y="16"/>
                  <a:pt x="132" y="60"/>
                </a:cubicBezTo>
                <a:cubicBezTo>
                  <a:pt x="134" y="66"/>
                  <a:pt x="138" y="78"/>
                  <a:pt x="138" y="78"/>
                </a:cubicBezTo>
                <a:cubicBezTo>
                  <a:pt x="128" y="108"/>
                  <a:pt x="124" y="115"/>
                  <a:pt x="96" y="96"/>
                </a:cubicBezTo>
                <a:cubicBezTo>
                  <a:pt x="55" y="110"/>
                  <a:pt x="37" y="109"/>
                  <a:pt x="0" y="84"/>
                </a:cubicBezTo>
                <a:cubicBezTo>
                  <a:pt x="41" y="70"/>
                  <a:pt x="19" y="48"/>
                  <a:pt x="66" y="36"/>
                </a:cubicBezTo>
                <a:cubicBezTo>
                  <a:pt x="72" y="32"/>
                  <a:pt x="79" y="29"/>
                  <a:pt x="84" y="24"/>
                </a:cubicBezTo>
                <a:cubicBezTo>
                  <a:pt x="89" y="19"/>
                  <a:pt x="90" y="11"/>
                  <a:pt x="96" y="6"/>
                </a:cubicBezTo>
                <a:cubicBezTo>
                  <a:pt x="101" y="2"/>
                  <a:pt x="114" y="0"/>
                  <a:pt x="114" y="0"/>
                </a:cubicBezTo>
                <a:close/>
              </a:path>
            </a:pathLst>
          </a:custGeom>
          <a:solidFill>
            <a:srgbClr val="FFCC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6308725" y="2409825"/>
            <a:ext cx="209550" cy="258763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5" y="42"/>
              </a:cxn>
              <a:cxn ang="0">
                <a:pos x="41" y="84"/>
              </a:cxn>
              <a:cxn ang="0">
                <a:pos x="47" y="156"/>
              </a:cxn>
              <a:cxn ang="0">
                <a:pos x="89" y="144"/>
              </a:cxn>
              <a:cxn ang="0">
                <a:pos x="125" y="132"/>
              </a:cxn>
              <a:cxn ang="0">
                <a:pos x="119" y="78"/>
              </a:cxn>
              <a:cxn ang="0">
                <a:pos x="113" y="60"/>
              </a:cxn>
              <a:cxn ang="0">
                <a:pos x="77" y="36"/>
              </a:cxn>
              <a:cxn ang="0">
                <a:pos x="65" y="0"/>
              </a:cxn>
            </a:cxnLst>
            <a:rect l="0" t="0" r="r" b="b"/>
            <a:pathLst>
              <a:path w="135" h="167">
                <a:moveTo>
                  <a:pt x="65" y="0"/>
                </a:moveTo>
                <a:cubicBezTo>
                  <a:pt x="0" y="22"/>
                  <a:pt x="53" y="10"/>
                  <a:pt x="5" y="42"/>
                </a:cubicBezTo>
                <a:cubicBezTo>
                  <a:pt x="13" y="67"/>
                  <a:pt x="26" y="62"/>
                  <a:pt x="41" y="84"/>
                </a:cubicBezTo>
                <a:cubicBezTo>
                  <a:pt x="33" y="109"/>
                  <a:pt x="42" y="129"/>
                  <a:pt x="47" y="156"/>
                </a:cubicBezTo>
                <a:cubicBezTo>
                  <a:pt x="107" y="136"/>
                  <a:pt x="14" y="167"/>
                  <a:pt x="89" y="144"/>
                </a:cubicBezTo>
                <a:cubicBezTo>
                  <a:pt x="101" y="140"/>
                  <a:pt x="125" y="132"/>
                  <a:pt x="125" y="132"/>
                </a:cubicBezTo>
                <a:cubicBezTo>
                  <a:pt x="135" y="102"/>
                  <a:pt x="133" y="120"/>
                  <a:pt x="119" y="78"/>
                </a:cubicBezTo>
                <a:cubicBezTo>
                  <a:pt x="117" y="72"/>
                  <a:pt x="118" y="64"/>
                  <a:pt x="113" y="60"/>
                </a:cubicBezTo>
                <a:cubicBezTo>
                  <a:pt x="101" y="52"/>
                  <a:pt x="77" y="36"/>
                  <a:pt x="77" y="36"/>
                </a:cubicBezTo>
                <a:cubicBezTo>
                  <a:pt x="70" y="8"/>
                  <a:pt x="75" y="19"/>
                  <a:pt x="65" y="0"/>
                </a:cubicBezTo>
                <a:close/>
              </a:path>
            </a:pathLst>
          </a:custGeom>
          <a:solidFill>
            <a:srgbClr val="99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Freeform 24"/>
          <p:cNvSpPr>
            <a:spLocks/>
          </p:cNvSpPr>
          <p:nvPr/>
        </p:nvSpPr>
        <p:spPr bwMode="auto">
          <a:xfrm>
            <a:off x="5387975" y="3362325"/>
            <a:ext cx="309563" cy="306388"/>
          </a:xfrm>
          <a:custGeom>
            <a:avLst/>
            <a:gdLst/>
            <a:ahLst/>
            <a:cxnLst>
              <a:cxn ang="0">
                <a:pos x="198" y="127"/>
              </a:cxn>
              <a:cxn ang="0">
                <a:pos x="126" y="37"/>
              </a:cxn>
              <a:cxn ang="0">
                <a:pos x="36" y="19"/>
              </a:cxn>
              <a:cxn ang="0">
                <a:pos x="12" y="55"/>
              </a:cxn>
              <a:cxn ang="0">
                <a:pos x="0" y="91"/>
              </a:cxn>
              <a:cxn ang="0">
                <a:pos x="36" y="115"/>
              </a:cxn>
              <a:cxn ang="0">
                <a:pos x="60" y="145"/>
              </a:cxn>
              <a:cxn ang="0">
                <a:pos x="90" y="199"/>
              </a:cxn>
              <a:cxn ang="0">
                <a:pos x="108" y="187"/>
              </a:cxn>
              <a:cxn ang="0">
                <a:pos x="126" y="193"/>
              </a:cxn>
              <a:cxn ang="0">
                <a:pos x="138" y="175"/>
              </a:cxn>
              <a:cxn ang="0">
                <a:pos x="192" y="145"/>
              </a:cxn>
              <a:cxn ang="0">
                <a:pos x="198" y="127"/>
              </a:cxn>
            </a:cxnLst>
            <a:rect l="0" t="0" r="r" b="b"/>
            <a:pathLst>
              <a:path w="198" h="199">
                <a:moveTo>
                  <a:pt x="198" y="127"/>
                </a:moveTo>
                <a:cubicBezTo>
                  <a:pt x="162" y="115"/>
                  <a:pt x="165" y="63"/>
                  <a:pt x="126" y="37"/>
                </a:cubicBezTo>
                <a:cubicBezTo>
                  <a:pt x="102" y="0"/>
                  <a:pt x="84" y="14"/>
                  <a:pt x="36" y="19"/>
                </a:cubicBezTo>
                <a:cubicBezTo>
                  <a:pt x="28" y="31"/>
                  <a:pt x="17" y="41"/>
                  <a:pt x="12" y="55"/>
                </a:cubicBezTo>
                <a:cubicBezTo>
                  <a:pt x="8" y="67"/>
                  <a:pt x="0" y="91"/>
                  <a:pt x="0" y="91"/>
                </a:cubicBezTo>
                <a:cubicBezTo>
                  <a:pt x="12" y="99"/>
                  <a:pt x="31" y="101"/>
                  <a:pt x="36" y="115"/>
                </a:cubicBezTo>
                <a:cubicBezTo>
                  <a:pt x="44" y="140"/>
                  <a:pt x="37" y="129"/>
                  <a:pt x="60" y="145"/>
                </a:cubicBezTo>
                <a:cubicBezTo>
                  <a:pt x="88" y="186"/>
                  <a:pt x="79" y="167"/>
                  <a:pt x="90" y="199"/>
                </a:cubicBezTo>
                <a:cubicBezTo>
                  <a:pt x="96" y="195"/>
                  <a:pt x="101" y="188"/>
                  <a:pt x="108" y="187"/>
                </a:cubicBezTo>
                <a:cubicBezTo>
                  <a:pt x="114" y="186"/>
                  <a:pt x="120" y="195"/>
                  <a:pt x="126" y="193"/>
                </a:cubicBezTo>
                <a:cubicBezTo>
                  <a:pt x="133" y="190"/>
                  <a:pt x="133" y="180"/>
                  <a:pt x="138" y="175"/>
                </a:cubicBezTo>
                <a:cubicBezTo>
                  <a:pt x="163" y="153"/>
                  <a:pt x="167" y="153"/>
                  <a:pt x="192" y="145"/>
                </a:cubicBezTo>
                <a:cubicBezTo>
                  <a:pt x="185" y="117"/>
                  <a:pt x="179" y="117"/>
                  <a:pt x="198" y="127"/>
                </a:cubicBezTo>
                <a:close/>
              </a:path>
            </a:pathLst>
          </a:custGeom>
          <a:solidFill>
            <a:srgbClr val="99FF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Freeform 27"/>
          <p:cNvSpPr>
            <a:spLocks/>
          </p:cNvSpPr>
          <p:nvPr/>
        </p:nvSpPr>
        <p:spPr bwMode="auto">
          <a:xfrm>
            <a:off x="6513513" y="2365375"/>
            <a:ext cx="465137" cy="395288"/>
          </a:xfrm>
          <a:custGeom>
            <a:avLst/>
            <a:gdLst/>
            <a:ahLst/>
            <a:cxnLst>
              <a:cxn ang="0">
                <a:pos x="270" y="6"/>
              </a:cxn>
              <a:cxn ang="0">
                <a:pos x="252" y="48"/>
              </a:cxn>
              <a:cxn ang="0">
                <a:pos x="228" y="102"/>
              </a:cxn>
              <a:cxn ang="0">
                <a:pos x="210" y="90"/>
              </a:cxn>
              <a:cxn ang="0">
                <a:pos x="198" y="108"/>
              </a:cxn>
              <a:cxn ang="0">
                <a:pos x="162" y="126"/>
              </a:cxn>
              <a:cxn ang="0">
                <a:pos x="102" y="150"/>
              </a:cxn>
              <a:cxn ang="0">
                <a:pos x="66" y="162"/>
              </a:cxn>
              <a:cxn ang="0">
                <a:pos x="36" y="186"/>
              </a:cxn>
              <a:cxn ang="0">
                <a:pos x="0" y="228"/>
              </a:cxn>
              <a:cxn ang="0">
                <a:pos x="6" y="246"/>
              </a:cxn>
              <a:cxn ang="0">
                <a:pos x="42" y="258"/>
              </a:cxn>
              <a:cxn ang="0">
                <a:pos x="30" y="198"/>
              </a:cxn>
              <a:cxn ang="0">
                <a:pos x="78" y="204"/>
              </a:cxn>
              <a:cxn ang="0">
                <a:pos x="66" y="222"/>
              </a:cxn>
              <a:cxn ang="0">
                <a:pos x="102" y="210"/>
              </a:cxn>
              <a:cxn ang="0">
                <a:pos x="114" y="192"/>
              </a:cxn>
              <a:cxn ang="0">
                <a:pos x="114" y="180"/>
              </a:cxn>
              <a:cxn ang="0">
                <a:pos x="144" y="210"/>
              </a:cxn>
              <a:cxn ang="0">
                <a:pos x="162" y="204"/>
              </a:cxn>
              <a:cxn ang="0">
                <a:pos x="174" y="168"/>
              </a:cxn>
              <a:cxn ang="0">
                <a:pos x="222" y="186"/>
              </a:cxn>
              <a:cxn ang="0">
                <a:pos x="228" y="168"/>
              </a:cxn>
              <a:cxn ang="0">
                <a:pos x="252" y="174"/>
              </a:cxn>
              <a:cxn ang="0">
                <a:pos x="288" y="156"/>
              </a:cxn>
              <a:cxn ang="0">
                <a:pos x="288" y="96"/>
              </a:cxn>
              <a:cxn ang="0">
                <a:pos x="300" y="54"/>
              </a:cxn>
              <a:cxn ang="0">
                <a:pos x="288" y="18"/>
              </a:cxn>
              <a:cxn ang="0">
                <a:pos x="282" y="0"/>
              </a:cxn>
              <a:cxn ang="0">
                <a:pos x="270" y="6"/>
              </a:cxn>
            </a:cxnLst>
            <a:rect l="0" t="0" r="r" b="b"/>
            <a:pathLst>
              <a:path w="300" h="258">
                <a:moveTo>
                  <a:pt x="270" y="6"/>
                </a:moveTo>
                <a:cubicBezTo>
                  <a:pt x="244" y="15"/>
                  <a:pt x="244" y="23"/>
                  <a:pt x="252" y="48"/>
                </a:cubicBezTo>
                <a:cubicBezTo>
                  <a:pt x="245" y="68"/>
                  <a:pt x="235" y="82"/>
                  <a:pt x="228" y="102"/>
                </a:cubicBezTo>
                <a:cubicBezTo>
                  <a:pt x="222" y="98"/>
                  <a:pt x="217" y="89"/>
                  <a:pt x="210" y="90"/>
                </a:cubicBezTo>
                <a:cubicBezTo>
                  <a:pt x="203" y="91"/>
                  <a:pt x="203" y="103"/>
                  <a:pt x="198" y="108"/>
                </a:cubicBezTo>
                <a:cubicBezTo>
                  <a:pt x="186" y="120"/>
                  <a:pt x="177" y="121"/>
                  <a:pt x="162" y="126"/>
                </a:cubicBezTo>
                <a:cubicBezTo>
                  <a:pt x="152" y="168"/>
                  <a:pt x="140" y="158"/>
                  <a:pt x="102" y="150"/>
                </a:cubicBezTo>
                <a:cubicBezTo>
                  <a:pt x="90" y="154"/>
                  <a:pt x="73" y="151"/>
                  <a:pt x="66" y="162"/>
                </a:cubicBezTo>
                <a:cubicBezTo>
                  <a:pt x="50" y="185"/>
                  <a:pt x="61" y="178"/>
                  <a:pt x="36" y="186"/>
                </a:cubicBezTo>
                <a:cubicBezTo>
                  <a:pt x="21" y="208"/>
                  <a:pt x="8" y="203"/>
                  <a:pt x="0" y="228"/>
                </a:cubicBezTo>
                <a:cubicBezTo>
                  <a:pt x="2" y="234"/>
                  <a:pt x="1" y="242"/>
                  <a:pt x="6" y="246"/>
                </a:cubicBezTo>
                <a:cubicBezTo>
                  <a:pt x="16" y="253"/>
                  <a:pt x="42" y="258"/>
                  <a:pt x="42" y="258"/>
                </a:cubicBezTo>
                <a:cubicBezTo>
                  <a:pt x="49" y="229"/>
                  <a:pt x="46" y="223"/>
                  <a:pt x="30" y="198"/>
                </a:cubicBezTo>
                <a:cubicBezTo>
                  <a:pt x="73" y="184"/>
                  <a:pt x="59" y="175"/>
                  <a:pt x="78" y="204"/>
                </a:cubicBezTo>
                <a:cubicBezTo>
                  <a:pt x="74" y="210"/>
                  <a:pt x="59" y="220"/>
                  <a:pt x="66" y="222"/>
                </a:cubicBezTo>
                <a:cubicBezTo>
                  <a:pt x="78" y="225"/>
                  <a:pt x="102" y="210"/>
                  <a:pt x="102" y="210"/>
                </a:cubicBezTo>
                <a:cubicBezTo>
                  <a:pt x="106" y="204"/>
                  <a:pt x="116" y="199"/>
                  <a:pt x="114" y="192"/>
                </a:cubicBezTo>
                <a:cubicBezTo>
                  <a:pt x="110" y="177"/>
                  <a:pt x="70" y="195"/>
                  <a:pt x="114" y="180"/>
                </a:cubicBezTo>
                <a:cubicBezTo>
                  <a:pt x="164" y="197"/>
                  <a:pt x="94" y="193"/>
                  <a:pt x="144" y="210"/>
                </a:cubicBezTo>
                <a:cubicBezTo>
                  <a:pt x="150" y="208"/>
                  <a:pt x="158" y="209"/>
                  <a:pt x="162" y="204"/>
                </a:cubicBezTo>
                <a:cubicBezTo>
                  <a:pt x="169" y="194"/>
                  <a:pt x="174" y="168"/>
                  <a:pt x="174" y="168"/>
                </a:cubicBezTo>
                <a:cubicBezTo>
                  <a:pt x="195" y="200"/>
                  <a:pt x="188" y="175"/>
                  <a:pt x="222" y="186"/>
                </a:cubicBezTo>
                <a:cubicBezTo>
                  <a:pt x="224" y="180"/>
                  <a:pt x="222" y="170"/>
                  <a:pt x="228" y="168"/>
                </a:cubicBezTo>
                <a:cubicBezTo>
                  <a:pt x="236" y="165"/>
                  <a:pt x="244" y="174"/>
                  <a:pt x="252" y="174"/>
                </a:cubicBezTo>
                <a:cubicBezTo>
                  <a:pt x="264" y="174"/>
                  <a:pt x="279" y="162"/>
                  <a:pt x="288" y="156"/>
                </a:cubicBezTo>
                <a:cubicBezTo>
                  <a:pt x="249" y="143"/>
                  <a:pt x="268" y="126"/>
                  <a:pt x="288" y="96"/>
                </a:cubicBezTo>
                <a:cubicBezTo>
                  <a:pt x="291" y="91"/>
                  <a:pt x="299" y="57"/>
                  <a:pt x="300" y="54"/>
                </a:cubicBezTo>
                <a:cubicBezTo>
                  <a:pt x="296" y="42"/>
                  <a:pt x="292" y="30"/>
                  <a:pt x="288" y="18"/>
                </a:cubicBezTo>
                <a:cubicBezTo>
                  <a:pt x="286" y="12"/>
                  <a:pt x="282" y="0"/>
                  <a:pt x="282" y="0"/>
                </a:cubicBezTo>
                <a:cubicBezTo>
                  <a:pt x="262" y="7"/>
                  <a:pt x="258" y="6"/>
                  <a:pt x="270" y="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Freeform 28"/>
          <p:cNvSpPr>
            <a:spLocks/>
          </p:cNvSpPr>
          <p:nvPr/>
        </p:nvSpPr>
        <p:spPr bwMode="auto">
          <a:xfrm>
            <a:off x="5248275" y="2390775"/>
            <a:ext cx="976313" cy="898525"/>
          </a:xfrm>
          <a:custGeom>
            <a:avLst/>
            <a:gdLst/>
            <a:ahLst/>
            <a:cxnLst>
              <a:cxn ang="0">
                <a:pos x="252" y="504"/>
              </a:cxn>
              <a:cxn ang="0">
                <a:pos x="222" y="498"/>
              </a:cxn>
              <a:cxn ang="0">
                <a:pos x="198" y="432"/>
              </a:cxn>
              <a:cxn ang="0">
                <a:pos x="162" y="414"/>
              </a:cxn>
              <a:cxn ang="0">
                <a:pos x="150" y="378"/>
              </a:cxn>
              <a:cxn ang="0">
                <a:pos x="132" y="372"/>
              </a:cxn>
              <a:cxn ang="0">
                <a:pos x="84" y="360"/>
              </a:cxn>
              <a:cxn ang="0">
                <a:pos x="24" y="252"/>
              </a:cxn>
              <a:cxn ang="0">
                <a:pos x="0" y="198"/>
              </a:cxn>
              <a:cxn ang="0">
                <a:pos x="30" y="150"/>
              </a:cxn>
              <a:cxn ang="0">
                <a:pos x="84" y="174"/>
              </a:cxn>
              <a:cxn ang="0">
                <a:pos x="120" y="162"/>
              </a:cxn>
              <a:cxn ang="0">
                <a:pos x="126" y="132"/>
              </a:cxn>
              <a:cxn ang="0">
                <a:pos x="192" y="114"/>
              </a:cxn>
              <a:cxn ang="0">
                <a:pos x="216" y="78"/>
              </a:cxn>
              <a:cxn ang="0">
                <a:pos x="228" y="60"/>
              </a:cxn>
              <a:cxn ang="0">
                <a:pos x="282" y="0"/>
              </a:cxn>
              <a:cxn ang="0">
                <a:pos x="336" y="36"/>
              </a:cxn>
              <a:cxn ang="0">
                <a:pos x="324" y="72"/>
              </a:cxn>
              <a:cxn ang="0">
                <a:pos x="318" y="90"/>
              </a:cxn>
              <a:cxn ang="0">
                <a:pos x="330" y="138"/>
              </a:cxn>
              <a:cxn ang="0">
                <a:pos x="366" y="150"/>
              </a:cxn>
              <a:cxn ang="0">
                <a:pos x="504" y="150"/>
              </a:cxn>
              <a:cxn ang="0">
                <a:pos x="558" y="162"/>
              </a:cxn>
              <a:cxn ang="0">
                <a:pos x="600" y="234"/>
              </a:cxn>
              <a:cxn ang="0">
                <a:pos x="612" y="270"/>
              </a:cxn>
              <a:cxn ang="0">
                <a:pos x="624" y="306"/>
              </a:cxn>
              <a:cxn ang="0">
                <a:pos x="606" y="318"/>
              </a:cxn>
              <a:cxn ang="0">
                <a:pos x="588" y="324"/>
              </a:cxn>
              <a:cxn ang="0">
                <a:pos x="564" y="360"/>
              </a:cxn>
              <a:cxn ang="0">
                <a:pos x="534" y="408"/>
              </a:cxn>
              <a:cxn ang="0">
                <a:pos x="522" y="426"/>
              </a:cxn>
              <a:cxn ang="0">
                <a:pos x="504" y="438"/>
              </a:cxn>
              <a:cxn ang="0">
                <a:pos x="498" y="456"/>
              </a:cxn>
              <a:cxn ang="0">
                <a:pos x="450" y="468"/>
              </a:cxn>
              <a:cxn ang="0">
                <a:pos x="414" y="492"/>
              </a:cxn>
              <a:cxn ang="0">
                <a:pos x="312" y="516"/>
              </a:cxn>
              <a:cxn ang="0">
                <a:pos x="318" y="534"/>
              </a:cxn>
              <a:cxn ang="0">
                <a:pos x="336" y="546"/>
              </a:cxn>
              <a:cxn ang="0">
                <a:pos x="270" y="582"/>
              </a:cxn>
              <a:cxn ang="0">
                <a:pos x="306" y="552"/>
              </a:cxn>
              <a:cxn ang="0">
                <a:pos x="282" y="504"/>
              </a:cxn>
              <a:cxn ang="0">
                <a:pos x="264" y="510"/>
              </a:cxn>
              <a:cxn ang="0">
                <a:pos x="252" y="504"/>
              </a:cxn>
            </a:cxnLst>
            <a:rect l="0" t="0" r="r" b="b"/>
            <a:pathLst>
              <a:path w="624" h="582">
                <a:moveTo>
                  <a:pt x="252" y="504"/>
                </a:moveTo>
                <a:cubicBezTo>
                  <a:pt x="242" y="502"/>
                  <a:pt x="231" y="503"/>
                  <a:pt x="222" y="498"/>
                </a:cubicBezTo>
                <a:cubicBezTo>
                  <a:pt x="199" y="485"/>
                  <a:pt x="212" y="450"/>
                  <a:pt x="198" y="432"/>
                </a:cubicBezTo>
                <a:cubicBezTo>
                  <a:pt x="190" y="421"/>
                  <a:pt x="174" y="418"/>
                  <a:pt x="162" y="414"/>
                </a:cubicBezTo>
                <a:cubicBezTo>
                  <a:pt x="158" y="402"/>
                  <a:pt x="154" y="390"/>
                  <a:pt x="150" y="378"/>
                </a:cubicBezTo>
                <a:cubicBezTo>
                  <a:pt x="148" y="372"/>
                  <a:pt x="138" y="374"/>
                  <a:pt x="132" y="372"/>
                </a:cubicBezTo>
                <a:cubicBezTo>
                  <a:pt x="74" y="358"/>
                  <a:pt x="125" y="374"/>
                  <a:pt x="84" y="360"/>
                </a:cubicBezTo>
                <a:cubicBezTo>
                  <a:pt x="61" y="326"/>
                  <a:pt x="42" y="288"/>
                  <a:pt x="24" y="252"/>
                </a:cubicBezTo>
                <a:cubicBezTo>
                  <a:pt x="15" y="234"/>
                  <a:pt x="0" y="198"/>
                  <a:pt x="0" y="198"/>
                </a:cubicBezTo>
                <a:cubicBezTo>
                  <a:pt x="14" y="155"/>
                  <a:pt x="1" y="169"/>
                  <a:pt x="30" y="150"/>
                </a:cubicBezTo>
                <a:cubicBezTo>
                  <a:pt x="50" y="157"/>
                  <a:pt x="64" y="167"/>
                  <a:pt x="84" y="174"/>
                </a:cubicBezTo>
                <a:cubicBezTo>
                  <a:pt x="96" y="170"/>
                  <a:pt x="118" y="174"/>
                  <a:pt x="120" y="162"/>
                </a:cubicBezTo>
                <a:cubicBezTo>
                  <a:pt x="122" y="152"/>
                  <a:pt x="118" y="138"/>
                  <a:pt x="126" y="132"/>
                </a:cubicBezTo>
                <a:cubicBezTo>
                  <a:pt x="144" y="118"/>
                  <a:pt x="170" y="121"/>
                  <a:pt x="192" y="114"/>
                </a:cubicBezTo>
                <a:cubicBezTo>
                  <a:pt x="200" y="102"/>
                  <a:pt x="208" y="90"/>
                  <a:pt x="216" y="78"/>
                </a:cubicBezTo>
                <a:cubicBezTo>
                  <a:pt x="220" y="72"/>
                  <a:pt x="228" y="60"/>
                  <a:pt x="228" y="60"/>
                </a:cubicBezTo>
                <a:cubicBezTo>
                  <a:pt x="215" y="21"/>
                  <a:pt x="249" y="11"/>
                  <a:pt x="282" y="0"/>
                </a:cubicBezTo>
                <a:cubicBezTo>
                  <a:pt x="312" y="6"/>
                  <a:pt x="326" y="6"/>
                  <a:pt x="336" y="36"/>
                </a:cubicBezTo>
                <a:cubicBezTo>
                  <a:pt x="332" y="48"/>
                  <a:pt x="328" y="60"/>
                  <a:pt x="324" y="72"/>
                </a:cubicBezTo>
                <a:cubicBezTo>
                  <a:pt x="322" y="78"/>
                  <a:pt x="318" y="90"/>
                  <a:pt x="318" y="90"/>
                </a:cubicBezTo>
                <a:cubicBezTo>
                  <a:pt x="321" y="106"/>
                  <a:pt x="317" y="128"/>
                  <a:pt x="330" y="138"/>
                </a:cubicBezTo>
                <a:cubicBezTo>
                  <a:pt x="340" y="145"/>
                  <a:pt x="366" y="150"/>
                  <a:pt x="366" y="150"/>
                </a:cubicBezTo>
                <a:cubicBezTo>
                  <a:pt x="418" y="133"/>
                  <a:pt x="445" y="145"/>
                  <a:pt x="504" y="150"/>
                </a:cubicBezTo>
                <a:cubicBezTo>
                  <a:pt x="528" y="158"/>
                  <a:pt x="533" y="170"/>
                  <a:pt x="558" y="162"/>
                </a:cubicBezTo>
                <a:cubicBezTo>
                  <a:pt x="565" y="173"/>
                  <a:pt x="599" y="230"/>
                  <a:pt x="600" y="234"/>
                </a:cubicBezTo>
                <a:cubicBezTo>
                  <a:pt x="604" y="246"/>
                  <a:pt x="612" y="270"/>
                  <a:pt x="612" y="270"/>
                </a:cubicBezTo>
                <a:cubicBezTo>
                  <a:pt x="574" y="283"/>
                  <a:pt x="605" y="293"/>
                  <a:pt x="624" y="306"/>
                </a:cubicBezTo>
                <a:cubicBezTo>
                  <a:pt x="618" y="310"/>
                  <a:pt x="612" y="315"/>
                  <a:pt x="606" y="318"/>
                </a:cubicBezTo>
                <a:cubicBezTo>
                  <a:pt x="600" y="321"/>
                  <a:pt x="592" y="319"/>
                  <a:pt x="588" y="324"/>
                </a:cubicBezTo>
                <a:cubicBezTo>
                  <a:pt x="544" y="379"/>
                  <a:pt x="621" y="322"/>
                  <a:pt x="564" y="360"/>
                </a:cubicBezTo>
                <a:cubicBezTo>
                  <a:pt x="550" y="403"/>
                  <a:pt x="563" y="389"/>
                  <a:pt x="534" y="408"/>
                </a:cubicBezTo>
                <a:cubicBezTo>
                  <a:pt x="530" y="414"/>
                  <a:pt x="527" y="421"/>
                  <a:pt x="522" y="426"/>
                </a:cubicBezTo>
                <a:cubicBezTo>
                  <a:pt x="517" y="431"/>
                  <a:pt x="509" y="432"/>
                  <a:pt x="504" y="438"/>
                </a:cubicBezTo>
                <a:cubicBezTo>
                  <a:pt x="500" y="443"/>
                  <a:pt x="503" y="452"/>
                  <a:pt x="498" y="456"/>
                </a:cubicBezTo>
                <a:cubicBezTo>
                  <a:pt x="484" y="465"/>
                  <a:pt x="464" y="460"/>
                  <a:pt x="450" y="468"/>
                </a:cubicBezTo>
                <a:cubicBezTo>
                  <a:pt x="437" y="475"/>
                  <a:pt x="414" y="492"/>
                  <a:pt x="414" y="492"/>
                </a:cubicBezTo>
                <a:cubicBezTo>
                  <a:pt x="372" y="481"/>
                  <a:pt x="350" y="506"/>
                  <a:pt x="312" y="516"/>
                </a:cubicBezTo>
                <a:cubicBezTo>
                  <a:pt x="314" y="522"/>
                  <a:pt x="314" y="529"/>
                  <a:pt x="318" y="534"/>
                </a:cubicBezTo>
                <a:cubicBezTo>
                  <a:pt x="323" y="540"/>
                  <a:pt x="333" y="539"/>
                  <a:pt x="336" y="546"/>
                </a:cubicBezTo>
                <a:cubicBezTo>
                  <a:pt x="345" y="569"/>
                  <a:pt x="283" y="578"/>
                  <a:pt x="270" y="582"/>
                </a:cubicBezTo>
                <a:cubicBezTo>
                  <a:pt x="228" y="568"/>
                  <a:pt x="282" y="568"/>
                  <a:pt x="306" y="552"/>
                </a:cubicBezTo>
                <a:cubicBezTo>
                  <a:pt x="280" y="512"/>
                  <a:pt x="320" y="529"/>
                  <a:pt x="282" y="504"/>
                </a:cubicBezTo>
                <a:cubicBezTo>
                  <a:pt x="276" y="506"/>
                  <a:pt x="270" y="511"/>
                  <a:pt x="264" y="510"/>
                </a:cubicBezTo>
                <a:cubicBezTo>
                  <a:pt x="256" y="509"/>
                  <a:pt x="236" y="488"/>
                  <a:pt x="252" y="504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Freeform 29"/>
          <p:cNvSpPr>
            <a:spLocks/>
          </p:cNvSpPr>
          <p:nvPr/>
        </p:nvSpPr>
        <p:spPr bwMode="auto">
          <a:xfrm>
            <a:off x="2408238" y="1066800"/>
            <a:ext cx="4459287" cy="1979613"/>
          </a:xfrm>
          <a:custGeom>
            <a:avLst/>
            <a:gdLst/>
            <a:ahLst/>
            <a:cxnLst>
              <a:cxn ang="0">
                <a:pos x="248" y="588"/>
              </a:cxn>
              <a:cxn ang="0">
                <a:pos x="416" y="588"/>
              </a:cxn>
              <a:cxn ang="0">
                <a:pos x="530" y="528"/>
              </a:cxn>
              <a:cxn ang="0">
                <a:pos x="686" y="366"/>
              </a:cxn>
              <a:cxn ang="0">
                <a:pos x="788" y="288"/>
              </a:cxn>
              <a:cxn ang="0">
                <a:pos x="938" y="180"/>
              </a:cxn>
              <a:cxn ang="0">
                <a:pos x="1010" y="150"/>
              </a:cxn>
              <a:cxn ang="0">
                <a:pos x="1226" y="120"/>
              </a:cxn>
              <a:cxn ang="0">
                <a:pos x="1652" y="66"/>
              </a:cxn>
              <a:cxn ang="0">
                <a:pos x="1838" y="6"/>
              </a:cxn>
              <a:cxn ang="0">
                <a:pos x="2036" y="60"/>
              </a:cxn>
              <a:cxn ang="0">
                <a:pos x="2252" y="144"/>
              </a:cxn>
              <a:cxn ang="0">
                <a:pos x="2354" y="210"/>
              </a:cxn>
              <a:cxn ang="0">
                <a:pos x="2492" y="318"/>
              </a:cxn>
              <a:cxn ang="0">
                <a:pos x="2612" y="402"/>
              </a:cxn>
              <a:cxn ang="0">
                <a:pos x="2822" y="570"/>
              </a:cxn>
              <a:cxn ang="0">
                <a:pos x="2786" y="732"/>
              </a:cxn>
              <a:cxn ang="0">
                <a:pos x="2708" y="792"/>
              </a:cxn>
              <a:cxn ang="0">
                <a:pos x="2618" y="840"/>
              </a:cxn>
              <a:cxn ang="0">
                <a:pos x="2468" y="858"/>
              </a:cxn>
              <a:cxn ang="0">
                <a:pos x="2414" y="822"/>
              </a:cxn>
              <a:cxn ang="0">
                <a:pos x="2396" y="972"/>
              </a:cxn>
              <a:cxn ang="0">
                <a:pos x="2162" y="912"/>
              </a:cxn>
              <a:cxn ang="0">
                <a:pos x="2018" y="930"/>
              </a:cxn>
              <a:cxn ang="0">
                <a:pos x="1994" y="960"/>
              </a:cxn>
              <a:cxn ang="0">
                <a:pos x="1874" y="1014"/>
              </a:cxn>
              <a:cxn ang="0">
                <a:pos x="1778" y="966"/>
              </a:cxn>
              <a:cxn ang="0">
                <a:pos x="1520" y="768"/>
              </a:cxn>
              <a:cxn ang="0">
                <a:pos x="1346" y="840"/>
              </a:cxn>
              <a:cxn ang="0">
                <a:pos x="1238" y="996"/>
              </a:cxn>
              <a:cxn ang="0">
                <a:pos x="1046" y="1284"/>
              </a:cxn>
              <a:cxn ang="0">
                <a:pos x="890" y="1284"/>
              </a:cxn>
              <a:cxn ang="0">
                <a:pos x="746" y="1230"/>
              </a:cxn>
              <a:cxn ang="0">
                <a:pos x="644" y="1164"/>
              </a:cxn>
              <a:cxn ang="0">
                <a:pos x="644" y="1170"/>
              </a:cxn>
              <a:cxn ang="0">
                <a:pos x="578" y="1080"/>
              </a:cxn>
              <a:cxn ang="0">
                <a:pos x="488" y="1026"/>
              </a:cxn>
              <a:cxn ang="0">
                <a:pos x="536" y="888"/>
              </a:cxn>
              <a:cxn ang="0">
                <a:pos x="428" y="744"/>
              </a:cxn>
              <a:cxn ang="0">
                <a:pos x="380" y="726"/>
              </a:cxn>
              <a:cxn ang="0">
                <a:pos x="332" y="666"/>
              </a:cxn>
              <a:cxn ang="0">
                <a:pos x="212" y="738"/>
              </a:cxn>
              <a:cxn ang="0">
                <a:pos x="74" y="738"/>
              </a:cxn>
              <a:cxn ang="0">
                <a:pos x="14" y="726"/>
              </a:cxn>
            </a:cxnLst>
            <a:rect l="0" t="0" r="r" b="b"/>
            <a:pathLst>
              <a:path w="2857" h="1284">
                <a:moveTo>
                  <a:pt x="14" y="720"/>
                </a:moveTo>
                <a:cubicBezTo>
                  <a:pt x="53" y="707"/>
                  <a:pt x="23" y="685"/>
                  <a:pt x="62" y="672"/>
                </a:cubicBezTo>
                <a:cubicBezTo>
                  <a:pt x="94" y="624"/>
                  <a:pt x="191" y="599"/>
                  <a:pt x="248" y="588"/>
                </a:cubicBezTo>
                <a:cubicBezTo>
                  <a:pt x="280" y="599"/>
                  <a:pt x="311" y="586"/>
                  <a:pt x="344" y="594"/>
                </a:cubicBezTo>
                <a:cubicBezTo>
                  <a:pt x="373" y="613"/>
                  <a:pt x="355" y="608"/>
                  <a:pt x="398" y="594"/>
                </a:cubicBezTo>
                <a:cubicBezTo>
                  <a:pt x="404" y="592"/>
                  <a:pt x="416" y="588"/>
                  <a:pt x="416" y="588"/>
                </a:cubicBezTo>
                <a:cubicBezTo>
                  <a:pt x="445" y="595"/>
                  <a:pt x="466" y="591"/>
                  <a:pt x="494" y="582"/>
                </a:cubicBezTo>
                <a:cubicBezTo>
                  <a:pt x="502" y="570"/>
                  <a:pt x="510" y="558"/>
                  <a:pt x="518" y="546"/>
                </a:cubicBezTo>
                <a:cubicBezTo>
                  <a:pt x="522" y="540"/>
                  <a:pt x="523" y="530"/>
                  <a:pt x="530" y="528"/>
                </a:cubicBezTo>
                <a:cubicBezTo>
                  <a:pt x="542" y="524"/>
                  <a:pt x="566" y="516"/>
                  <a:pt x="566" y="516"/>
                </a:cubicBezTo>
                <a:cubicBezTo>
                  <a:pt x="583" y="490"/>
                  <a:pt x="604" y="481"/>
                  <a:pt x="614" y="450"/>
                </a:cubicBezTo>
                <a:cubicBezTo>
                  <a:pt x="598" y="402"/>
                  <a:pt x="645" y="376"/>
                  <a:pt x="686" y="366"/>
                </a:cubicBezTo>
                <a:cubicBezTo>
                  <a:pt x="689" y="364"/>
                  <a:pt x="727" y="348"/>
                  <a:pt x="728" y="348"/>
                </a:cubicBezTo>
                <a:cubicBezTo>
                  <a:pt x="740" y="340"/>
                  <a:pt x="746" y="326"/>
                  <a:pt x="758" y="318"/>
                </a:cubicBezTo>
                <a:cubicBezTo>
                  <a:pt x="766" y="306"/>
                  <a:pt x="780" y="300"/>
                  <a:pt x="788" y="288"/>
                </a:cubicBezTo>
                <a:cubicBezTo>
                  <a:pt x="806" y="262"/>
                  <a:pt x="784" y="253"/>
                  <a:pt x="824" y="240"/>
                </a:cubicBezTo>
                <a:cubicBezTo>
                  <a:pt x="855" y="194"/>
                  <a:pt x="837" y="201"/>
                  <a:pt x="902" y="192"/>
                </a:cubicBezTo>
                <a:cubicBezTo>
                  <a:pt x="914" y="188"/>
                  <a:pt x="927" y="187"/>
                  <a:pt x="938" y="180"/>
                </a:cubicBezTo>
                <a:cubicBezTo>
                  <a:pt x="944" y="176"/>
                  <a:pt x="949" y="171"/>
                  <a:pt x="956" y="168"/>
                </a:cubicBezTo>
                <a:cubicBezTo>
                  <a:pt x="968" y="163"/>
                  <a:pt x="992" y="156"/>
                  <a:pt x="992" y="156"/>
                </a:cubicBezTo>
                <a:cubicBezTo>
                  <a:pt x="998" y="146"/>
                  <a:pt x="1039" y="107"/>
                  <a:pt x="1010" y="150"/>
                </a:cubicBezTo>
                <a:cubicBezTo>
                  <a:pt x="1039" y="169"/>
                  <a:pt x="1021" y="164"/>
                  <a:pt x="1064" y="150"/>
                </a:cubicBezTo>
                <a:cubicBezTo>
                  <a:pt x="1079" y="145"/>
                  <a:pt x="1096" y="147"/>
                  <a:pt x="1112" y="144"/>
                </a:cubicBezTo>
                <a:cubicBezTo>
                  <a:pt x="1152" y="137"/>
                  <a:pt x="1186" y="126"/>
                  <a:pt x="1226" y="120"/>
                </a:cubicBezTo>
                <a:cubicBezTo>
                  <a:pt x="1256" y="110"/>
                  <a:pt x="1285" y="106"/>
                  <a:pt x="1316" y="102"/>
                </a:cubicBezTo>
                <a:cubicBezTo>
                  <a:pt x="1354" y="105"/>
                  <a:pt x="1392" y="114"/>
                  <a:pt x="1430" y="114"/>
                </a:cubicBezTo>
                <a:cubicBezTo>
                  <a:pt x="1499" y="114"/>
                  <a:pt x="1586" y="88"/>
                  <a:pt x="1652" y="66"/>
                </a:cubicBezTo>
                <a:cubicBezTo>
                  <a:pt x="1691" y="53"/>
                  <a:pt x="1727" y="37"/>
                  <a:pt x="1766" y="24"/>
                </a:cubicBezTo>
                <a:cubicBezTo>
                  <a:pt x="1785" y="18"/>
                  <a:pt x="1820" y="0"/>
                  <a:pt x="1820" y="0"/>
                </a:cubicBezTo>
                <a:cubicBezTo>
                  <a:pt x="1826" y="2"/>
                  <a:pt x="1838" y="0"/>
                  <a:pt x="1838" y="6"/>
                </a:cubicBezTo>
                <a:cubicBezTo>
                  <a:pt x="1838" y="12"/>
                  <a:pt x="1814" y="11"/>
                  <a:pt x="1820" y="12"/>
                </a:cubicBezTo>
                <a:cubicBezTo>
                  <a:pt x="1865" y="21"/>
                  <a:pt x="1899" y="31"/>
                  <a:pt x="1946" y="36"/>
                </a:cubicBezTo>
                <a:cubicBezTo>
                  <a:pt x="1983" y="24"/>
                  <a:pt x="2004" y="49"/>
                  <a:pt x="2036" y="60"/>
                </a:cubicBezTo>
                <a:cubicBezTo>
                  <a:pt x="2071" y="48"/>
                  <a:pt x="2097" y="69"/>
                  <a:pt x="2126" y="84"/>
                </a:cubicBezTo>
                <a:cubicBezTo>
                  <a:pt x="2154" y="98"/>
                  <a:pt x="2191" y="103"/>
                  <a:pt x="2216" y="120"/>
                </a:cubicBezTo>
                <a:cubicBezTo>
                  <a:pt x="2228" y="128"/>
                  <a:pt x="2238" y="139"/>
                  <a:pt x="2252" y="144"/>
                </a:cubicBezTo>
                <a:cubicBezTo>
                  <a:pt x="2302" y="161"/>
                  <a:pt x="2277" y="149"/>
                  <a:pt x="2324" y="180"/>
                </a:cubicBezTo>
                <a:cubicBezTo>
                  <a:pt x="2330" y="184"/>
                  <a:pt x="2342" y="192"/>
                  <a:pt x="2342" y="192"/>
                </a:cubicBezTo>
                <a:cubicBezTo>
                  <a:pt x="2346" y="198"/>
                  <a:pt x="2349" y="205"/>
                  <a:pt x="2354" y="210"/>
                </a:cubicBezTo>
                <a:cubicBezTo>
                  <a:pt x="2365" y="219"/>
                  <a:pt x="2390" y="234"/>
                  <a:pt x="2390" y="234"/>
                </a:cubicBezTo>
                <a:cubicBezTo>
                  <a:pt x="2409" y="263"/>
                  <a:pt x="2445" y="263"/>
                  <a:pt x="2474" y="282"/>
                </a:cubicBezTo>
                <a:cubicBezTo>
                  <a:pt x="2481" y="293"/>
                  <a:pt x="2483" y="309"/>
                  <a:pt x="2492" y="318"/>
                </a:cubicBezTo>
                <a:cubicBezTo>
                  <a:pt x="2518" y="344"/>
                  <a:pt x="2553" y="353"/>
                  <a:pt x="2582" y="372"/>
                </a:cubicBezTo>
                <a:cubicBezTo>
                  <a:pt x="2586" y="378"/>
                  <a:pt x="2589" y="385"/>
                  <a:pt x="2594" y="390"/>
                </a:cubicBezTo>
                <a:cubicBezTo>
                  <a:pt x="2599" y="395"/>
                  <a:pt x="2607" y="396"/>
                  <a:pt x="2612" y="402"/>
                </a:cubicBezTo>
                <a:cubicBezTo>
                  <a:pt x="2635" y="431"/>
                  <a:pt x="2597" y="413"/>
                  <a:pt x="2636" y="426"/>
                </a:cubicBezTo>
                <a:cubicBezTo>
                  <a:pt x="2652" y="450"/>
                  <a:pt x="2710" y="491"/>
                  <a:pt x="2738" y="510"/>
                </a:cubicBezTo>
                <a:cubicBezTo>
                  <a:pt x="2757" y="539"/>
                  <a:pt x="2789" y="559"/>
                  <a:pt x="2822" y="570"/>
                </a:cubicBezTo>
                <a:cubicBezTo>
                  <a:pt x="2840" y="597"/>
                  <a:pt x="2842" y="624"/>
                  <a:pt x="2852" y="654"/>
                </a:cubicBezTo>
                <a:cubicBezTo>
                  <a:pt x="2838" y="695"/>
                  <a:pt x="2857" y="651"/>
                  <a:pt x="2828" y="684"/>
                </a:cubicBezTo>
                <a:cubicBezTo>
                  <a:pt x="2779" y="740"/>
                  <a:pt x="2827" y="705"/>
                  <a:pt x="2786" y="732"/>
                </a:cubicBezTo>
                <a:cubicBezTo>
                  <a:pt x="2778" y="744"/>
                  <a:pt x="2770" y="756"/>
                  <a:pt x="2762" y="768"/>
                </a:cubicBezTo>
                <a:cubicBezTo>
                  <a:pt x="2755" y="779"/>
                  <a:pt x="2737" y="773"/>
                  <a:pt x="2726" y="780"/>
                </a:cubicBezTo>
                <a:cubicBezTo>
                  <a:pt x="2720" y="784"/>
                  <a:pt x="2715" y="790"/>
                  <a:pt x="2708" y="792"/>
                </a:cubicBezTo>
                <a:cubicBezTo>
                  <a:pt x="2692" y="796"/>
                  <a:pt x="2676" y="796"/>
                  <a:pt x="2660" y="798"/>
                </a:cubicBezTo>
                <a:cubicBezTo>
                  <a:pt x="2654" y="800"/>
                  <a:pt x="2646" y="800"/>
                  <a:pt x="2642" y="804"/>
                </a:cubicBezTo>
                <a:cubicBezTo>
                  <a:pt x="2632" y="814"/>
                  <a:pt x="2630" y="832"/>
                  <a:pt x="2618" y="840"/>
                </a:cubicBezTo>
                <a:cubicBezTo>
                  <a:pt x="2588" y="860"/>
                  <a:pt x="2555" y="865"/>
                  <a:pt x="2522" y="876"/>
                </a:cubicBezTo>
                <a:cubicBezTo>
                  <a:pt x="2505" y="926"/>
                  <a:pt x="2497" y="884"/>
                  <a:pt x="2486" y="870"/>
                </a:cubicBezTo>
                <a:cubicBezTo>
                  <a:pt x="2481" y="864"/>
                  <a:pt x="2474" y="862"/>
                  <a:pt x="2468" y="858"/>
                </a:cubicBezTo>
                <a:cubicBezTo>
                  <a:pt x="2426" y="886"/>
                  <a:pt x="2440" y="870"/>
                  <a:pt x="2420" y="900"/>
                </a:cubicBezTo>
                <a:cubicBezTo>
                  <a:pt x="2380" y="887"/>
                  <a:pt x="2412" y="877"/>
                  <a:pt x="2432" y="870"/>
                </a:cubicBezTo>
                <a:cubicBezTo>
                  <a:pt x="2441" y="844"/>
                  <a:pt x="2437" y="837"/>
                  <a:pt x="2414" y="822"/>
                </a:cubicBezTo>
                <a:cubicBezTo>
                  <a:pt x="2379" y="834"/>
                  <a:pt x="2372" y="874"/>
                  <a:pt x="2342" y="894"/>
                </a:cubicBezTo>
                <a:cubicBezTo>
                  <a:pt x="2305" y="950"/>
                  <a:pt x="2396" y="955"/>
                  <a:pt x="2432" y="960"/>
                </a:cubicBezTo>
                <a:cubicBezTo>
                  <a:pt x="2420" y="964"/>
                  <a:pt x="2405" y="963"/>
                  <a:pt x="2396" y="972"/>
                </a:cubicBezTo>
                <a:cubicBezTo>
                  <a:pt x="2374" y="994"/>
                  <a:pt x="2372" y="1006"/>
                  <a:pt x="2342" y="1014"/>
                </a:cubicBezTo>
                <a:cubicBezTo>
                  <a:pt x="2273" y="1004"/>
                  <a:pt x="2245" y="1000"/>
                  <a:pt x="2162" y="996"/>
                </a:cubicBezTo>
                <a:cubicBezTo>
                  <a:pt x="2117" y="966"/>
                  <a:pt x="2149" y="950"/>
                  <a:pt x="2162" y="912"/>
                </a:cubicBezTo>
                <a:cubicBezTo>
                  <a:pt x="2149" y="873"/>
                  <a:pt x="2139" y="879"/>
                  <a:pt x="2108" y="858"/>
                </a:cubicBezTo>
                <a:cubicBezTo>
                  <a:pt x="2092" y="861"/>
                  <a:pt x="2070" y="857"/>
                  <a:pt x="2060" y="870"/>
                </a:cubicBezTo>
                <a:cubicBezTo>
                  <a:pt x="2036" y="904"/>
                  <a:pt x="2064" y="915"/>
                  <a:pt x="2018" y="930"/>
                </a:cubicBezTo>
                <a:cubicBezTo>
                  <a:pt x="1997" y="962"/>
                  <a:pt x="2004" y="942"/>
                  <a:pt x="2030" y="942"/>
                </a:cubicBezTo>
                <a:cubicBezTo>
                  <a:pt x="2036" y="942"/>
                  <a:pt x="2018" y="945"/>
                  <a:pt x="2012" y="948"/>
                </a:cubicBezTo>
                <a:cubicBezTo>
                  <a:pt x="2006" y="951"/>
                  <a:pt x="2001" y="957"/>
                  <a:pt x="1994" y="960"/>
                </a:cubicBezTo>
                <a:cubicBezTo>
                  <a:pt x="1930" y="989"/>
                  <a:pt x="1981" y="957"/>
                  <a:pt x="1940" y="984"/>
                </a:cubicBezTo>
                <a:cubicBezTo>
                  <a:pt x="1926" y="1026"/>
                  <a:pt x="1940" y="1016"/>
                  <a:pt x="1910" y="1026"/>
                </a:cubicBezTo>
                <a:cubicBezTo>
                  <a:pt x="1898" y="1022"/>
                  <a:pt x="1886" y="1018"/>
                  <a:pt x="1874" y="1014"/>
                </a:cubicBezTo>
                <a:cubicBezTo>
                  <a:pt x="1868" y="1012"/>
                  <a:pt x="1856" y="1008"/>
                  <a:pt x="1856" y="1008"/>
                </a:cubicBezTo>
                <a:cubicBezTo>
                  <a:pt x="1831" y="1016"/>
                  <a:pt x="1823" y="1010"/>
                  <a:pt x="1802" y="996"/>
                </a:cubicBezTo>
                <a:cubicBezTo>
                  <a:pt x="1787" y="951"/>
                  <a:pt x="1809" y="1005"/>
                  <a:pt x="1778" y="966"/>
                </a:cubicBezTo>
                <a:cubicBezTo>
                  <a:pt x="1745" y="925"/>
                  <a:pt x="1806" y="970"/>
                  <a:pt x="1754" y="936"/>
                </a:cubicBezTo>
                <a:cubicBezTo>
                  <a:pt x="1745" y="909"/>
                  <a:pt x="1724" y="868"/>
                  <a:pt x="1700" y="852"/>
                </a:cubicBezTo>
                <a:cubicBezTo>
                  <a:pt x="1662" y="795"/>
                  <a:pt x="1584" y="779"/>
                  <a:pt x="1520" y="768"/>
                </a:cubicBezTo>
                <a:cubicBezTo>
                  <a:pt x="1510" y="769"/>
                  <a:pt x="1470" y="771"/>
                  <a:pt x="1454" y="780"/>
                </a:cubicBezTo>
                <a:cubicBezTo>
                  <a:pt x="1435" y="791"/>
                  <a:pt x="1421" y="809"/>
                  <a:pt x="1400" y="816"/>
                </a:cubicBezTo>
                <a:cubicBezTo>
                  <a:pt x="1357" y="830"/>
                  <a:pt x="1375" y="821"/>
                  <a:pt x="1346" y="840"/>
                </a:cubicBezTo>
                <a:cubicBezTo>
                  <a:pt x="1335" y="857"/>
                  <a:pt x="1309" y="908"/>
                  <a:pt x="1304" y="930"/>
                </a:cubicBezTo>
                <a:cubicBezTo>
                  <a:pt x="1300" y="948"/>
                  <a:pt x="1305" y="971"/>
                  <a:pt x="1292" y="984"/>
                </a:cubicBezTo>
                <a:cubicBezTo>
                  <a:pt x="1279" y="997"/>
                  <a:pt x="1256" y="993"/>
                  <a:pt x="1238" y="996"/>
                </a:cubicBezTo>
                <a:cubicBezTo>
                  <a:pt x="1166" y="1044"/>
                  <a:pt x="1187" y="1142"/>
                  <a:pt x="1118" y="1188"/>
                </a:cubicBezTo>
                <a:cubicBezTo>
                  <a:pt x="1105" y="1207"/>
                  <a:pt x="1085" y="1215"/>
                  <a:pt x="1076" y="1236"/>
                </a:cubicBezTo>
                <a:cubicBezTo>
                  <a:pt x="1055" y="1283"/>
                  <a:pt x="1078" y="1262"/>
                  <a:pt x="1046" y="1284"/>
                </a:cubicBezTo>
                <a:cubicBezTo>
                  <a:pt x="1034" y="1280"/>
                  <a:pt x="1022" y="1276"/>
                  <a:pt x="1010" y="1272"/>
                </a:cubicBezTo>
                <a:cubicBezTo>
                  <a:pt x="1004" y="1270"/>
                  <a:pt x="992" y="1266"/>
                  <a:pt x="992" y="1266"/>
                </a:cubicBezTo>
                <a:cubicBezTo>
                  <a:pt x="958" y="1274"/>
                  <a:pt x="924" y="1276"/>
                  <a:pt x="890" y="1284"/>
                </a:cubicBezTo>
                <a:cubicBezTo>
                  <a:pt x="841" y="1268"/>
                  <a:pt x="867" y="1274"/>
                  <a:pt x="812" y="1266"/>
                </a:cubicBezTo>
                <a:cubicBezTo>
                  <a:pt x="801" y="1250"/>
                  <a:pt x="788" y="1212"/>
                  <a:pt x="788" y="1212"/>
                </a:cubicBezTo>
                <a:cubicBezTo>
                  <a:pt x="746" y="1226"/>
                  <a:pt x="786" y="1243"/>
                  <a:pt x="746" y="1230"/>
                </a:cubicBezTo>
                <a:cubicBezTo>
                  <a:pt x="734" y="1234"/>
                  <a:pt x="721" y="1249"/>
                  <a:pt x="710" y="1242"/>
                </a:cubicBezTo>
                <a:cubicBezTo>
                  <a:pt x="698" y="1234"/>
                  <a:pt x="674" y="1218"/>
                  <a:pt x="674" y="1218"/>
                </a:cubicBezTo>
                <a:cubicBezTo>
                  <a:pt x="662" y="1200"/>
                  <a:pt x="656" y="1182"/>
                  <a:pt x="644" y="1164"/>
                </a:cubicBezTo>
                <a:cubicBezTo>
                  <a:pt x="650" y="1160"/>
                  <a:pt x="655" y="1153"/>
                  <a:pt x="662" y="1152"/>
                </a:cubicBezTo>
                <a:cubicBezTo>
                  <a:pt x="668" y="1151"/>
                  <a:pt x="684" y="1154"/>
                  <a:pt x="680" y="1158"/>
                </a:cubicBezTo>
                <a:cubicBezTo>
                  <a:pt x="671" y="1167"/>
                  <a:pt x="644" y="1170"/>
                  <a:pt x="644" y="1170"/>
                </a:cubicBezTo>
                <a:cubicBezTo>
                  <a:pt x="622" y="1155"/>
                  <a:pt x="627" y="1142"/>
                  <a:pt x="602" y="1134"/>
                </a:cubicBezTo>
                <a:cubicBezTo>
                  <a:pt x="598" y="1128"/>
                  <a:pt x="593" y="1123"/>
                  <a:pt x="590" y="1116"/>
                </a:cubicBezTo>
                <a:cubicBezTo>
                  <a:pt x="585" y="1104"/>
                  <a:pt x="590" y="1084"/>
                  <a:pt x="578" y="1080"/>
                </a:cubicBezTo>
                <a:cubicBezTo>
                  <a:pt x="566" y="1076"/>
                  <a:pt x="542" y="1068"/>
                  <a:pt x="542" y="1068"/>
                </a:cubicBezTo>
                <a:cubicBezTo>
                  <a:pt x="534" y="1044"/>
                  <a:pt x="527" y="1034"/>
                  <a:pt x="506" y="1020"/>
                </a:cubicBezTo>
                <a:cubicBezTo>
                  <a:pt x="500" y="1022"/>
                  <a:pt x="491" y="1032"/>
                  <a:pt x="488" y="1026"/>
                </a:cubicBezTo>
                <a:cubicBezTo>
                  <a:pt x="485" y="1020"/>
                  <a:pt x="499" y="1015"/>
                  <a:pt x="500" y="1008"/>
                </a:cubicBezTo>
                <a:cubicBezTo>
                  <a:pt x="503" y="984"/>
                  <a:pt x="482" y="949"/>
                  <a:pt x="476" y="924"/>
                </a:cubicBezTo>
                <a:cubicBezTo>
                  <a:pt x="487" y="890"/>
                  <a:pt x="507" y="907"/>
                  <a:pt x="536" y="888"/>
                </a:cubicBezTo>
                <a:cubicBezTo>
                  <a:pt x="542" y="870"/>
                  <a:pt x="548" y="852"/>
                  <a:pt x="554" y="834"/>
                </a:cubicBezTo>
                <a:cubicBezTo>
                  <a:pt x="556" y="828"/>
                  <a:pt x="560" y="816"/>
                  <a:pt x="560" y="816"/>
                </a:cubicBezTo>
                <a:cubicBezTo>
                  <a:pt x="542" y="761"/>
                  <a:pt x="480" y="751"/>
                  <a:pt x="428" y="744"/>
                </a:cubicBezTo>
                <a:cubicBezTo>
                  <a:pt x="422" y="742"/>
                  <a:pt x="414" y="742"/>
                  <a:pt x="410" y="738"/>
                </a:cubicBezTo>
                <a:cubicBezTo>
                  <a:pt x="406" y="734"/>
                  <a:pt x="410" y="722"/>
                  <a:pt x="404" y="720"/>
                </a:cubicBezTo>
                <a:cubicBezTo>
                  <a:pt x="396" y="717"/>
                  <a:pt x="388" y="724"/>
                  <a:pt x="380" y="726"/>
                </a:cubicBezTo>
                <a:cubicBezTo>
                  <a:pt x="339" y="738"/>
                  <a:pt x="391" y="727"/>
                  <a:pt x="326" y="738"/>
                </a:cubicBezTo>
                <a:cubicBezTo>
                  <a:pt x="287" y="725"/>
                  <a:pt x="299" y="702"/>
                  <a:pt x="326" y="684"/>
                </a:cubicBezTo>
                <a:cubicBezTo>
                  <a:pt x="328" y="678"/>
                  <a:pt x="338" y="667"/>
                  <a:pt x="332" y="666"/>
                </a:cubicBezTo>
                <a:cubicBezTo>
                  <a:pt x="320" y="664"/>
                  <a:pt x="308" y="674"/>
                  <a:pt x="296" y="678"/>
                </a:cubicBezTo>
                <a:cubicBezTo>
                  <a:pt x="281" y="683"/>
                  <a:pt x="264" y="682"/>
                  <a:pt x="248" y="684"/>
                </a:cubicBezTo>
                <a:cubicBezTo>
                  <a:pt x="233" y="707"/>
                  <a:pt x="235" y="723"/>
                  <a:pt x="212" y="738"/>
                </a:cubicBezTo>
                <a:cubicBezTo>
                  <a:pt x="198" y="717"/>
                  <a:pt x="201" y="704"/>
                  <a:pt x="176" y="696"/>
                </a:cubicBezTo>
                <a:cubicBezTo>
                  <a:pt x="172" y="690"/>
                  <a:pt x="171" y="677"/>
                  <a:pt x="164" y="678"/>
                </a:cubicBezTo>
                <a:cubicBezTo>
                  <a:pt x="154" y="679"/>
                  <a:pt x="89" y="728"/>
                  <a:pt x="74" y="738"/>
                </a:cubicBezTo>
                <a:cubicBezTo>
                  <a:pt x="57" y="749"/>
                  <a:pt x="20" y="768"/>
                  <a:pt x="20" y="768"/>
                </a:cubicBezTo>
                <a:cubicBezTo>
                  <a:pt x="14" y="766"/>
                  <a:pt x="3" y="768"/>
                  <a:pt x="2" y="762"/>
                </a:cubicBezTo>
                <a:cubicBezTo>
                  <a:pt x="0" y="749"/>
                  <a:pt x="10" y="738"/>
                  <a:pt x="14" y="726"/>
                </a:cubicBezTo>
                <a:cubicBezTo>
                  <a:pt x="16" y="720"/>
                  <a:pt x="20" y="708"/>
                  <a:pt x="20" y="708"/>
                </a:cubicBezTo>
                <a:cubicBezTo>
                  <a:pt x="2" y="682"/>
                  <a:pt x="7" y="683"/>
                  <a:pt x="14" y="720"/>
                </a:cubicBezTo>
                <a:close/>
              </a:path>
            </a:pathLst>
          </a:custGeom>
          <a:solidFill>
            <a:srgbClr val="99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3459163" y="1855788"/>
            <a:ext cx="1571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Mongol Empire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787650" y="1185863"/>
            <a:ext cx="746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Russia</a:t>
            </a: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5483225" y="2630488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Sung China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6307138" y="2330450"/>
            <a:ext cx="8239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Koryo</a:t>
            </a: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6605588" y="2644775"/>
            <a:ext cx="1196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200" b="1"/>
              <a:t>Kamakura Japan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4133850" y="2892425"/>
            <a:ext cx="976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200" b="1"/>
              <a:t>Delhi Sultanate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914400" y="1039813"/>
            <a:ext cx="127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200" b="1"/>
              <a:t>Scandanavian Kingdoms</a:t>
            </a:r>
          </a:p>
        </p:txBody>
      </p:sp>
      <p:sp>
        <p:nvSpPr>
          <p:cNvPr id="66" name="Text Box 38"/>
          <p:cNvSpPr txBox="1">
            <a:spLocks noChangeArrowheads="1"/>
          </p:cNvSpPr>
          <p:nvPr/>
        </p:nvSpPr>
        <p:spPr bwMode="auto">
          <a:xfrm>
            <a:off x="841375" y="3187700"/>
            <a:ext cx="669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Mali</a:t>
            </a:r>
          </a:p>
        </p:txBody>
      </p:sp>
      <p:sp>
        <p:nvSpPr>
          <p:cNvPr id="67" name="Text Box 39"/>
          <p:cNvSpPr txBox="1">
            <a:spLocks noChangeArrowheads="1"/>
          </p:cNvSpPr>
          <p:nvPr/>
        </p:nvSpPr>
        <p:spPr bwMode="auto">
          <a:xfrm>
            <a:off x="1589088" y="4595813"/>
            <a:ext cx="1120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Zimbabwe</a:t>
            </a:r>
          </a:p>
        </p:txBody>
      </p:sp>
      <p:sp>
        <p:nvSpPr>
          <p:cNvPr id="68" name="Text Box 40"/>
          <p:cNvSpPr txBox="1">
            <a:spLocks noChangeArrowheads="1"/>
          </p:cNvSpPr>
          <p:nvPr/>
        </p:nvSpPr>
        <p:spPr bwMode="auto">
          <a:xfrm>
            <a:off x="1662113" y="3709988"/>
            <a:ext cx="673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Benin</a:t>
            </a:r>
          </a:p>
        </p:txBody>
      </p:sp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1063625" y="3557588"/>
            <a:ext cx="5953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Oyo</a:t>
            </a:r>
          </a:p>
        </p:txBody>
      </p:sp>
      <p:sp>
        <p:nvSpPr>
          <p:cNvPr id="70" name="Text Box 42"/>
          <p:cNvSpPr txBox="1">
            <a:spLocks noChangeArrowheads="1"/>
          </p:cNvSpPr>
          <p:nvPr/>
        </p:nvSpPr>
        <p:spPr bwMode="auto">
          <a:xfrm>
            <a:off x="690563" y="1928813"/>
            <a:ext cx="822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France</a:t>
            </a:r>
          </a:p>
        </p:txBody>
      </p:sp>
      <p:sp>
        <p:nvSpPr>
          <p:cNvPr id="71" name="Freeform 43"/>
          <p:cNvSpPr>
            <a:spLocks/>
          </p:cNvSpPr>
          <p:nvPr/>
        </p:nvSpPr>
        <p:spPr bwMode="auto">
          <a:xfrm>
            <a:off x="457200" y="1044575"/>
            <a:ext cx="434975" cy="169863"/>
          </a:xfrm>
          <a:custGeom>
            <a:avLst/>
            <a:gdLst/>
            <a:ahLst/>
            <a:cxnLst>
              <a:cxn ang="0">
                <a:pos x="190" y="8"/>
              </a:cxn>
              <a:cxn ang="0">
                <a:pos x="136" y="32"/>
              </a:cxn>
              <a:cxn ang="0">
                <a:pos x="82" y="26"/>
              </a:cxn>
              <a:cxn ang="0">
                <a:pos x="52" y="8"/>
              </a:cxn>
              <a:cxn ang="0">
                <a:pos x="40" y="44"/>
              </a:cxn>
              <a:cxn ang="0">
                <a:pos x="40" y="68"/>
              </a:cxn>
              <a:cxn ang="0">
                <a:pos x="34" y="86"/>
              </a:cxn>
              <a:cxn ang="0">
                <a:pos x="94" y="110"/>
              </a:cxn>
              <a:cxn ang="0">
                <a:pos x="208" y="92"/>
              </a:cxn>
              <a:cxn ang="0">
                <a:pos x="280" y="62"/>
              </a:cxn>
              <a:cxn ang="0">
                <a:pos x="238" y="26"/>
              </a:cxn>
              <a:cxn ang="0">
                <a:pos x="232" y="8"/>
              </a:cxn>
              <a:cxn ang="0">
                <a:pos x="190" y="8"/>
              </a:cxn>
            </a:cxnLst>
            <a:rect l="0" t="0" r="r" b="b"/>
            <a:pathLst>
              <a:path w="280" h="110">
                <a:moveTo>
                  <a:pt x="190" y="8"/>
                </a:moveTo>
                <a:cubicBezTo>
                  <a:pt x="174" y="19"/>
                  <a:pt x="136" y="32"/>
                  <a:pt x="136" y="32"/>
                </a:cubicBezTo>
                <a:cubicBezTo>
                  <a:pt x="112" y="16"/>
                  <a:pt x="107" y="9"/>
                  <a:pt x="82" y="26"/>
                </a:cubicBezTo>
                <a:cubicBezTo>
                  <a:pt x="58" y="62"/>
                  <a:pt x="60" y="33"/>
                  <a:pt x="52" y="8"/>
                </a:cubicBezTo>
                <a:cubicBezTo>
                  <a:pt x="5" y="16"/>
                  <a:pt x="0" y="18"/>
                  <a:pt x="40" y="44"/>
                </a:cubicBezTo>
                <a:cubicBezTo>
                  <a:pt x="2" y="69"/>
                  <a:pt x="30" y="43"/>
                  <a:pt x="40" y="68"/>
                </a:cubicBezTo>
                <a:cubicBezTo>
                  <a:pt x="42" y="74"/>
                  <a:pt x="36" y="80"/>
                  <a:pt x="34" y="86"/>
                </a:cubicBezTo>
                <a:cubicBezTo>
                  <a:pt x="54" y="99"/>
                  <a:pt x="72" y="103"/>
                  <a:pt x="94" y="110"/>
                </a:cubicBezTo>
                <a:cubicBezTo>
                  <a:pt x="134" y="103"/>
                  <a:pt x="166" y="96"/>
                  <a:pt x="208" y="92"/>
                </a:cubicBezTo>
                <a:cubicBezTo>
                  <a:pt x="234" y="83"/>
                  <a:pt x="254" y="71"/>
                  <a:pt x="280" y="62"/>
                </a:cubicBezTo>
                <a:cubicBezTo>
                  <a:pt x="272" y="38"/>
                  <a:pt x="262" y="34"/>
                  <a:pt x="238" y="26"/>
                </a:cubicBezTo>
                <a:cubicBezTo>
                  <a:pt x="236" y="20"/>
                  <a:pt x="238" y="9"/>
                  <a:pt x="232" y="8"/>
                </a:cubicBezTo>
                <a:cubicBezTo>
                  <a:pt x="196" y="0"/>
                  <a:pt x="170" y="28"/>
                  <a:pt x="190" y="8"/>
                </a:cubicBezTo>
                <a:close/>
              </a:path>
            </a:pathLst>
          </a:cu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Text Box 44"/>
          <p:cNvSpPr txBox="1">
            <a:spLocks noChangeArrowheads="1"/>
          </p:cNvSpPr>
          <p:nvPr/>
        </p:nvSpPr>
        <p:spPr bwMode="auto">
          <a:xfrm>
            <a:off x="2860675" y="3486150"/>
            <a:ext cx="8255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Ethiopia</a:t>
            </a:r>
          </a:p>
        </p:txBody>
      </p:sp>
      <p:sp>
        <p:nvSpPr>
          <p:cNvPr id="73" name="Text Box 45"/>
          <p:cNvSpPr txBox="1">
            <a:spLocks noChangeArrowheads="1"/>
          </p:cNvSpPr>
          <p:nvPr/>
        </p:nvSpPr>
        <p:spPr bwMode="auto">
          <a:xfrm>
            <a:off x="2184400" y="2744788"/>
            <a:ext cx="1050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200" b="1"/>
              <a:t>Ayyubid Caliphate</a:t>
            </a:r>
          </a:p>
        </p:txBody>
      </p:sp>
      <p:sp>
        <p:nvSpPr>
          <p:cNvPr id="74" name="Text Box 46"/>
          <p:cNvSpPr txBox="1">
            <a:spLocks noChangeArrowheads="1"/>
          </p:cNvSpPr>
          <p:nvPr/>
        </p:nvSpPr>
        <p:spPr bwMode="auto">
          <a:xfrm>
            <a:off x="1362075" y="2554288"/>
            <a:ext cx="1047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200" b="1"/>
              <a:t>Almohad Caliphate</a:t>
            </a:r>
          </a:p>
        </p:txBody>
      </p:sp>
      <p:sp>
        <p:nvSpPr>
          <p:cNvPr id="75" name="Text Box 47"/>
          <p:cNvSpPr txBox="1">
            <a:spLocks noChangeArrowheads="1"/>
          </p:cNvSpPr>
          <p:nvPr/>
        </p:nvSpPr>
        <p:spPr bwMode="auto">
          <a:xfrm>
            <a:off x="2036763" y="1706563"/>
            <a:ext cx="7508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Poland</a:t>
            </a:r>
          </a:p>
        </p:txBody>
      </p:sp>
      <p:sp>
        <p:nvSpPr>
          <p:cNvPr id="76" name="Text Box 48"/>
          <p:cNvSpPr txBox="1">
            <a:spLocks noChangeArrowheads="1"/>
          </p:cNvSpPr>
          <p:nvPr/>
        </p:nvSpPr>
        <p:spPr bwMode="auto">
          <a:xfrm>
            <a:off x="2636838" y="2298700"/>
            <a:ext cx="746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Rum</a:t>
            </a:r>
          </a:p>
        </p:txBody>
      </p:sp>
      <p:sp>
        <p:nvSpPr>
          <p:cNvPr id="77" name="Text Box 49"/>
          <p:cNvSpPr txBox="1">
            <a:spLocks noChangeArrowheads="1"/>
          </p:cNvSpPr>
          <p:nvPr/>
        </p:nvSpPr>
        <p:spPr bwMode="auto">
          <a:xfrm>
            <a:off x="1511300" y="1833563"/>
            <a:ext cx="8239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H.R.E.</a:t>
            </a:r>
          </a:p>
        </p:txBody>
      </p:sp>
      <p:sp>
        <p:nvSpPr>
          <p:cNvPr id="78" name="Text Box 50"/>
          <p:cNvSpPr txBox="1">
            <a:spLocks noChangeArrowheads="1"/>
          </p:cNvSpPr>
          <p:nvPr/>
        </p:nvSpPr>
        <p:spPr bwMode="auto">
          <a:xfrm>
            <a:off x="1890713" y="2079625"/>
            <a:ext cx="9715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Hungary</a:t>
            </a:r>
          </a:p>
        </p:txBody>
      </p:sp>
      <p:sp>
        <p:nvSpPr>
          <p:cNvPr id="79" name="Freeform 51"/>
          <p:cNvSpPr>
            <a:spLocks/>
          </p:cNvSpPr>
          <p:nvPr/>
        </p:nvSpPr>
        <p:spPr bwMode="auto">
          <a:xfrm>
            <a:off x="1068388" y="1635125"/>
            <a:ext cx="423862" cy="334963"/>
          </a:xfrm>
          <a:custGeom>
            <a:avLst/>
            <a:gdLst/>
            <a:ahLst/>
            <a:cxnLst>
              <a:cxn ang="0">
                <a:pos x="116" y="47"/>
              </a:cxn>
              <a:cxn ang="0">
                <a:pos x="152" y="41"/>
              </a:cxn>
              <a:cxn ang="0">
                <a:pos x="170" y="35"/>
              </a:cxn>
              <a:cxn ang="0">
                <a:pos x="182" y="53"/>
              </a:cxn>
              <a:cxn ang="0">
                <a:pos x="200" y="59"/>
              </a:cxn>
              <a:cxn ang="0">
                <a:pos x="248" y="95"/>
              </a:cxn>
              <a:cxn ang="0">
                <a:pos x="260" y="131"/>
              </a:cxn>
              <a:cxn ang="0">
                <a:pos x="218" y="173"/>
              </a:cxn>
              <a:cxn ang="0">
                <a:pos x="128" y="191"/>
              </a:cxn>
              <a:cxn ang="0">
                <a:pos x="86" y="197"/>
              </a:cxn>
              <a:cxn ang="0">
                <a:pos x="134" y="161"/>
              </a:cxn>
              <a:cxn ang="0">
                <a:pos x="122" y="143"/>
              </a:cxn>
              <a:cxn ang="0">
                <a:pos x="116" y="125"/>
              </a:cxn>
              <a:cxn ang="0">
                <a:pos x="128" y="89"/>
              </a:cxn>
              <a:cxn ang="0">
                <a:pos x="140" y="53"/>
              </a:cxn>
              <a:cxn ang="0">
                <a:pos x="104" y="65"/>
              </a:cxn>
              <a:cxn ang="0">
                <a:pos x="86" y="71"/>
              </a:cxn>
              <a:cxn ang="0">
                <a:pos x="68" y="65"/>
              </a:cxn>
              <a:cxn ang="0">
                <a:pos x="56" y="47"/>
              </a:cxn>
              <a:cxn ang="0">
                <a:pos x="44" y="65"/>
              </a:cxn>
              <a:cxn ang="0">
                <a:pos x="26" y="77"/>
              </a:cxn>
              <a:cxn ang="0">
                <a:pos x="38" y="137"/>
              </a:cxn>
              <a:cxn ang="0">
                <a:pos x="68" y="95"/>
              </a:cxn>
              <a:cxn ang="0">
                <a:pos x="74" y="77"/>
              </a:cxn>
              <a:cxn ang="0">
                <a:pos x="74" y="53"/>
              </a:cxn>
              <a:cxn ang="0">
                <a:pos x="116" y="47"/>
              </a:cxn>
              <a:cxn ang="0">
                <a:pos x="74" y="65"/>
              </a:cxn>
              <a:cxn ang="0">
                <a:pos x="80" y="83"/>
              </a:cxn>
              <a:cxn ang="0">
                <a:pos x="86" y="59"/>
              </a:cxn>
              <a:cxn ang="0">
                <a:pos x="98" y="41"/>
              </a:cxn>
              <a:cxn ang="0">
                <a:pos x="146" y="77"/>
              </a:cxn>
            </a:cxnLst>
            <a:rect l="0" t="0" r="r" b="b"/>
            <a:pathLst>
              <a:path w="271" h="218">
                <a:moveTo>
                  <a:pt x="116" y="47"/>
                </a:moveTo>
                <a:cubicBezTo>
                  <a:pt x="128" y="45"/>
                  <a:pt x="140" y="44"/>
                  <a:pt x="152" y="41"/>
                </a:cubicBezTo>
                <a:cubicBezTo>
                  <a:pt x="158" y="40"/>
                  <a:pt x="164" y="33"/>
                  <a:pt x="170" y="35"/>
                </a:cubicBezTo>
                <a:cubicBezTo>
                  <a:pt x="177" y="38"/>
                  <a:pt x="176" y="48"/>
                  <a:pt x="182" y="53"/>
                </a:cubicBezTo>
                <a:cubicBezTo>
                  <a:pt x="187" y="57"/>
                  <a:pt x="194" y="57"/>
                  <a:pt x="200" y="59"/>
                </a:cubicBezTo>
                <a:cubicBezTo>
                  <a:pt x="209" y="86"/>
                  <a:pt x="221" y="88"/>
                  <a:pt x="248" y="95"/>
                </a:cubicBezTo>
                <a:cubicBezTo>
                  <a:pt x="252" y="107"/>
                  <a:pt x="256" y="119"/>
                  <a:pt x="260" y="131"/>
                </a:cubicBezTo>
                <a:cubicBezTo>
                  <a:pt x="271" y="165"/>
                  <a:pt x="233" y="166"/>
                  <a:pt x="218" y="173"/>
                </a:cubicBezTo>
                <a:cubicBezTo>
                  <a:pt x="165" y="200"/>
                  <a:pt x="258" y="180"/>
                  <a:pt x="128" y="191"/>
                </a:cubicBezTo>
                <a:cubicBezTo>
                  <a:pt x="121" y="196"/>
                  <a:pt x="97" y="218"/>
                  <a:pt x="86" y="197"/>
                </a:cubicBezTo>
                <a:cubicBezTo>
                  <a:pt x="79" y="182"/>
                  <a:pt x="126" y="164"/>
                  <a:pt x="134" y="161"/>
                </a:cubicBezTo>
                <a:cubicBezTo>
                  <a:pt x="130" y="155"/>
                  <a:pt x="128" y="147"/>
                  <a:pt x="122" y="143"/>
                </a:cubicBezTo>
                <a:cubicBezTo>
                  <a:pt x="101" y="129"/>
                  <a:pt x="83" y="147"/>
                  <a:pt x="116" y="125"/>
                </a:cubicBezTo>
                <a:cubicBezTo>
                  <a:pt x="104" y="75"/>
                  <a:pt x="107" y="122"/>
                  <a:pt x="128" y="89"/>
                </a:cubicBezTo>
                <a:cubicBezTo>
                  <a:pt x="135" y="78"/>
                  <a:pt x="152" y="49"/>
                  <a:pt x="140" y="53"/>
                </a:cubicBezTo>
                <a:cubicBezTo>
                  <a:pt x="128" y="57"/>
                  <a:pt x="116" y="61"/>
                  <a:pt x="104" y="65"/>
                </a:cubicBezTo>
                <a:cubicBezTo>
                  <a:pt x="98" y="67"/>
                  <a:pt x="86" y="71"/>
                  <a:pt x="86" y="71"/>
                </a:cubicBezTo>
                <a:cubicBezTo>
                  <a:pt x="80" y="69"/>
                  <a:pt x="73" y="69"/>
                  <a:pt x="68" y="65"/>
                </a:cubicBezTo>
                <a:cubicBezTo>
                  <a:pt x="62" y="60"/>
                  <a:pt x="63" y="47"/>
                  <a:pt x="56" y="47"/>
                </a:cubicBezTo>
                <a:cubicBezTo>
                  <a:pt x="49" y="47"/>
                  <a:pt x="49" y="60"/>
                  <a:pt x="44" y="65"/>
                </a:cubicBezTo>
                <a:cubicBezTo>
                  <a:pt x="39" y="70"/>
                  <a:pt x="32" y="73"/>
                  <a:pt x="26" y="77"/>
                </a:cubicBezTo>
                <a:cubicBezTo>
                  <a:pt x="15" y="109"/>
                  <a:pt x="0" y="124"/>
                  <a:pt x="38" y="137"/>
                </a:cubicBezTo>
                <a:cubicBezTo>
                  <a:pt x="68" y="127"/>
                  <a:pt x="54" y="137"/>
                  <a:pt x="68" y="95"/>
                </a:cubicBezTo>
                <a:cubicBezTo>
                  <a:pt x="70" y="89"/>
                  <a:pt x="74" y="77"/>
                  <a:pt x="74" y="77"/>
                </a:cubicBezTo>
                <a:cubicBezTo>
                  <a:pt x="67" y="56"/>
                  <a:pt x="64" y="63"/>
                  <a:pt x="74" y="53"/>
                </a:cubicBezTo>
                <a:cubicBezTo>
                  <a:pt x="88" y="51"/>
                  <a:pt x="116" y="33"/>
                  <a:pt x="116" y="47"/>
                </a:cubicBezTo>
                <a:cubicBezTo>
                  <a:pt x="116" y="62"/>
                  <a:pt x="85" y="54"/>
                  <a:pt x="74" y="65"/>
                </a:cubicBezTo>
                <a:cubicBezTo>
                  <a:pt x="70" y="69"/>
                  <a:pt x="80" y="83"/>
                  <a:pt x="80" y="83"/>
                </a:cubicBezTo>
                <a:cubicBezTo>
                  <a:pt x="163" y="0"/>
                  <a:pt x="107" y="66"/>
                  <a:pt x="86" y="59"/>
                </a:cubicBezTo>
                <a:cubicBezTo>
                  <a:pt x="79" y="57"/>
                  <a:pt x="94" y="47"/>
                  <a:pt x="98" y="41"/>
                </a:cubicBezTo>
                <a:cubicBezTo>
                  <a:pt x="119" y="48"/>
                  <a:pt x="146" y="49"/>
                  <a:pt x="146" y="77"/>
                </a:cubicBezTo>
              </a:path>
            </a:pathLst>
          </a:cu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Text Box 52"/>
          <p:cNvSpPr txBox="1">
            <a:spLocks noChangeArrowheads="1"/>
          </p:cNvSpPr>
          <p:nvPr/>
        </p:nvSpPr>
        <p:spPr bwMode="auto">
          <a:xfrm>
            <a:off x="468313" y="1484313"/>
            <a:ext cx="895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England</a:t>
            </a:r>
          </a:p>
        </p:txBody>
      </p:sp>
      <p:sp>
        <p:nvSpPr>
          <p:cNvPr id="81" name="Text Box 53"/>
          <p:cNvSpPr txBox="1">
            <a:spLocks noChangeArrowheads="1"/>
          </p:cNvSpPr>
          <p:nvPr/>
        </p:nvSpPr>
        <p:spPr bwMode="auto">
          <a:xfrm>
            <a:off x="614363" y="2435225"/>
            <a:ext cx="898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Portugal</a:t>
            </a:r>
          </a:p>
        </p:txBody>
      </p:sp>
      <p:sp>
        <p:nvSpPr>
          <p:cNvPr id="82" name="Text Box 54"/>
          <p:cNvSpPr txBox="1">
            <a:spLocks noChangeArrowheads="1"/>
          </p:cNvSpPr>
          <p:nvPr/>
        </p:nvSpPr>
        <p:spPr bwMode="auto">
          <a:xfrm>
            <a:off x="614363" y="2106613"/>
            <a:ext cx="671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Spain</a:t>
            </a:r>
          </a:p>
        </p:txBody>
      </p:sp>
      <p:sp>
        <p:nvSpPr>
          <p:cNvPr id="83" name="Text Box 55"/>
          <p:cNvSpPr txBox="1">
            <a:spLocks noChangeArrowheads="1"/>
          </p:cNvSpPr>
          <p:nvPr/>
        </p:nvSpPr>
        <p:spPr bwMode="auto">
          <a:xfrm>
            <a:off x="457200" y="484822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States and Empires in 1237 CE</a:t>
            </a:r>
          </a:p>
        </p:txBody>
      </p:sp>
      <p:sp>
        <p:nvSpPr>
          <p:cNvPr id="84" name="Text Box 56"/>
          <p:cNvSpPr txBox="1">
            <a:spLocks noChangeArrowheads="1"/>
          </p:cNvSpPr>
          <p:nvPr/>
        </p:nvSpPr>
        <p:spPr bwMode="auto">
          <a:xfrm>
            <a:off x="5410200" y="335280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Angkor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4F067FC7-5262-41DD-B5A2-DBE4B2BAB025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9135"/>
          <a:stretch>
            <a:fillRect/>
          </a:stretch>
        </p:blipFill>
        <p:spPr bwMode="auto">
          <a:xfrm>
            <a:off x="457200" y="457200"/>
            <a:ext cx="8232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3"/>
          <p:cNvSpPr>
            <a:spLocks/>
          </p:cNvSpPr>
          <p:nvPr/>
        </p:nvSpPr>
        <p:spPr bwMode="auto">
          <a:xfrm>
            <a:off x="1036638" y="3298825"/>
            <a:ext cx="442912" cy="336550"/>
          </a:xfrm>
          <a:custGeom>
            <a:avLst/>
            <a:gdLst/>
            <a:ahLst/>
            <a:cxnLst>
              <a:cxn ang="0">
                <a:pos x="220" y="8"/>
              </a:cxn>
              <a:cxn ang="0">
                <a:pos x="188" y="0"/>
              </a:cxn>
              <a:cxn ang="0">
                <a:pos x="68" y="64"/>
              </a:cxn>
              <a:cxn ang="0">
                <a:pos x="12" y="136"/>
              </a:cxn>
              <a:cxn ang="0">
                <a:pos x="4" y="176"/>
              </a:cxn>
              <a:cxn ang="0">
                <a:pos x="76" y="208"/>
              </a:cxn>
              <a:cxn ang="0">
                <a:pos x="132" y="192"/>
              </a:cxn>
              <a:cxn ang="0">
                <a:pos x="180" y="176"/>
              </a:cxn>
              <a:cxn ang="0">
                <a:pos x="196" y="152"/>
              </a:cxn>
              <a:cxn ang="0">
                <a:pos x="244" y="136"/>
              </a:cxn>
              <a:cxn ang="0">
                <a:pos x="292" y="64"/>
              </a:cxn>
              <a:cxn ang="0">
                <a:pos x="220" y="8"/>
              </a:cxn>
            </a:cxnLst>
            <a:rect l="0" t="0" r="r" b="b"/>
            <a:pathLst>
              <a:path w="292" h="222">
                <a:moveTo>
                  <a:pt x="220" y="8"/>
                </a:moveTo>
                <a:cubicBezTo>
                  <a:pt x="209" y="5"/>
                  <a:pt x="199" y="0"/>
                  <a:pt x="188" y="0"/>
                </a:cubicBezTo>
                <a:cubicBezTo>
                  <a:pt x="173" y="0"/>
                  <a:pt x="89" y="50"/>
                  <a:pt x="68" y="64"/>
                </a:cubicBezTo>
                <a:cubicBezTo>
                  <a:pt x="51" y="90"/>
                  <a:pt x="29" y="110"/>
                  <a:pt x="12" y="136"/>
                </a:cubicBezTo>
                <a:cubicBezTo>
                  <a:pt x="9" y="149"/>
                  <a:pt x="0" y="163"/>
                  <a:pt x="4" y="176"/>
                </a:cubicBezTo>
                <a:cubicBezTo>
                  <a:pt x="11" y="201"/>
                  <a:pt x="76" y="208"/>
                  <a:pt x="76" y="208"/>
                </a:cubicBezTo>
                <a:cubicBezTo>
                  <a:pt x="157" y="181"/>
                  <a:pt x="32" y="222"/>
                  <a:pt x="132" y="192"/>
                </a:cubicBezTo>
                <a:cubicBezTo>
                  <a:pt x="148" y="187"/>
                  <a:pt x="180" y="176"/>
                  <a:pt x="180" y="176"/>
                </a:cubicBezTo>
                <a:cubicBezTo>
                  <a:pt x="185" y="168"/>
                  <a:pt x="188" y="157"/>
                  <a:pt x="196" y="152"/>
                </a:cubicBezTo>
                <a:cubicBezTo>
                  <a:pt x="210" y="143"/>
                  <a:pt x="244" y="136"/>
                  <a:pt x="244" y="136"/>
                </a:cubicBezTo>
                <a:cubicBezTo>
                  <a:pt x="268" y="112"/>
                  <a:pt x="281" y="96"/>
                  <a:pt x="292" y="64"/>
                </a:cubicBezTo>
                <a:cubicBezTo>
                  <a:pt x="278" y="22"/>
                  <a:pt x="265" y="8"/>
                  <a:pt x="220" y="8"/>
                </a:cubicBezTo>
                <a:close/>
              </a:path>
            </a:pathLst>
          </a:custGeom>
          <a:solidFill>
            <a:srgbClr val="FF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28738" y="3225800"/>
            <a:ext cx="582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Mali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346200" y="3694113"/>
            <a:ext cx="242888" cy="230187"/>
          </a:xfrm>
          <a:custGeom>
            <a:avLst/>
            <a:gdLst/>
            <a:ahLst/>
            <a:cxnLst>
              <a:cxn ang="0">
                <a:pos x="40" y="148"/>
              </a:cxn>
              <a:cxn ang="0">
                <a:pos x="12" y="112"/>
              </a:cxn>
              <a:cxn ang="0">
                <a:pos x="24" y="12"/>
              </a:cxn>
              <a:cxn ang="0">
                <a:pos x="64" y="0"/>
              </a:cxn>
              <a:cxn ang="0">
                <a:pos x="96" y="4"/>
              </a:cxn>
              <a:cxn ang="0">
                <a:pos x="120" y="12"/>
              </a:cxn>
              <a:cxn ang="0">
                <a:pos x="160" y="72"/>
              </a:cxn>
              <a:cxn ang="0">
                <a:pos x="80" y="136"/>
              </a:cxn>
              <a:cxn ang="0">
                <a:pos x="56" y="144"/>
              </a:cxn>
              <a:cxn ang="0">
                <a:pos x="44" y="152"/>
              </a:cxn>
              <a:cxn ang="0">
                <a:pos x="40" y="148"/>
              </a:cxn>
            </a:cxnLst>
            <a:rect l="0" t="0" r="r" b="b"/>
            <a:pathLst>
              <a:path w="160" h="152">
                <a:moveTo>
                  <a:pt x="40" y="148"/>
                </a:moveTo>
                <a:cubicBezTo>
                  <a:pt x="28" y="136"/>
                  <a:pt x="24" y="124"/>
                  <a:pt x="12" y="112"/>
                </a:cubicBezTo>
                <a:cubicBezTo>
                  <a:pt x="0" y="75"/>
                  <a:pt x="1" y="46"/>
                  <a:pt x="24" y="12"/>
                </a:cubicBezTo>
                <a:cubicBezTo>
                  <a:pt x="28" y="5"/>
                  <a:pt x="56" y="3"/>
                  <a:pt x="64" y="0"/>
                </a:cubicBezTo>
                <a:cubicBezTo>
                  <a:pt x="75" y="1"/>
                  <a:pt x="85" y="2"/>
                  <a:pt x="96" y="4"/>
                </a:cubicBezTo>
                <a:cubicBezTo>
                  <a:pt x="104" y="6"/>
                  <a:pt x="120" y="12"/>
                  <a:pt x="120" y="12"/>
                </a:cubicBezTo>
                <a:cubicBezTo>
                  <a:pt x="134" y="33"/>
                  <a:pt x="152" y="48"/>
                  <a:pt x="160" y="72"/>
                </a:cubicBezTo>
                <a:cubicBezTo>
                  <a:pt x="153" y="143"/>
                  <a:pt x="149" y="128"/>
                  <a:pt x="80" y="136"/>
                </a:cubicBezTo>
                <a:cubicBezTo>
                  <a:pt x="72" y="139"/>
                  <a:pt x="64" y="141"/>
                  <a:pt x="56" y="144"/>
                </a:cubicBezTo>
                <a:cubicBezTo>
                  <a:pt x="51" y="146"/>
                  <a:pt x="49" y="151"/>
                  <a:pt x="44" y="152"/>
                </a:cubicBezTo>
                <a:cubicBezTo>
                  <a:pt x="42" y="152"/>
                  <a:pt x="41" y="149"/>
                  <a:pt x="40" y="148"/>
                </a:cubicBezTo>
                <a:close/>
              </a:path>
            </a:pathLst>
          </a:custGeom>
          <a:solidFill>
            <a:srgbClr val="CC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565275" y="3717925"/>
            <a:ext cx="163513" cy="2555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32" y="0"/>
              </a:cxn>
              <a:cxn ang="0">
                <a:pos x="44" y="4"/>
              </a:cxn>
              <a:cxn ang="0">
                <a:pos x="56" y="12"/>
              </a:cxn>
              <a:cxn ang="0">
                <a:pos x="80" y="20"/>
              </a:cxn>
              <a:cxn ang="0">
                <a:pos x="108" y="80"/>
              </a:cxn>
              <a:cxn ang="0">
                <a:pos x="72" y="168"/>
              </a:cxn>
              <a:cxn ang="0">
                <a:pos x="36" y="156"/>
              </a:cxn>
              <a:cxn ang="0">
                <a:pos x="24" y="152"/>
              </a:cxn>
              <a:cxn ang="0">
                <a:pos x="20" y="76"/>
              </a:cxn>
              <a:cxn ang="0">
                <a:pos x="4" y="32"/>
              </a:cxn>
              <a:cxn ang="0">
                <a:pos x="0" y="24"/>
              </a:cxn>
            </a:cxnLst>
            <a:rect l="0" t="0" r="r" b="b"/>
            <a:pathLst>
              <a:path w="108" h="168">
                <a:moveTo>
                  <a:pt x="0" y="24"/>
                </a:moveTo>
                <a:cubicBezTo>
                  <a:pt x="10" y="10"/>
                  <a:pt x="18" y="9"/>
                  <a:pt x="32" y="0"/>
                </a:cubicBezTo>
                <a:cubicBezTo>
                  <a:pt x="36" y="1"/>
                  <a:pt x="40" y="2"/>
                  <a:pt x="44" y="4"/>
                </a:cubicBezTo>
                <a:cubicBezTo>
                  <a:pt x="48" y="6"/>
                  <a:pt x="52" y="10"/>
                  <a:pt x="56" y="12"/>
                </a:cubicBezTo>
                <a:cubicBezTo>
                  <a:pt x="64" y="15"/>
                  <a:pt x="80" y="20"/>
                  <a:pt x="80" y="20"/>
                </a:cubicBezTo>
                <a:cubicBezTo>
                  <a:pt x="91" y="36"/>
                  <a:pt x="102" y="61"/>
                  <a:pt x="108" y="80"/>
                </a:cubicBezTo>
                <a:lnTo>
                  <a:pt x="72" y="168"/>
                </a:lnTo>
                <a:cubicBezTo>
                  <a:pt x="72" y="168"/>
                  <a:pt x="36" y="156"/>
                  <a:pt x="36" y="156"/>
                </a:cubicBezTo>
                <a:cubicBezTo>
                  <a:pt x="32" y="155"/>
                  <a:pt x="24" y="152"/>
                  <a:pt x="24" y="152"/>
                </a:cubicBezTo>
                <a:cubicBezTo>
                  <a:pt x="0" y="115"/>
                  <a:pt x="12" y="117"/>
                  <a:pt x="20" y="76"/>
                </a:cubicBezTo>
                <a:cubicBezTo>
                  <a:pt x="16" y="58"/>
                  <a:pt x="14" y="47"/>
                  <a:pt x="4" y="32"/>
                </a:cubicBezTo>
                <a:cubicBezTo>
                  <a:pt x="9" y="17"/>
                  <a:pt x="12" y="18"/>
                  <a:pt x="0" y="24"/>
                </a:cubicBezTo>
                <a:close/>
              </a:path>
            </a:pathLst>
          </a:custGeom>
          <a:solidFill>
            <a:srgbClr val="0033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09663" y="3517900"/>
            <a:ext cx="1165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Oyo  Benin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408238" y="4670425"/>
            <a:ext cx="330200" cy="292100"/>
          </a:xfrm>
          <a:custGeom>
            <a:avLst/>
            <a:gdLst/>
            <a:ahLst/>
            <a:cxnLst>
              <a:cxn ang="0">
                <a:pos x="172" y="164"/>
              </a:cxn>
              <a:cxn ang="0">
                <a:pos x="192" y="144"/>
              </a:cxn>
              <a:cxn ang="0">
                <a:pos x="212" y="108"/>
              </a:cxn>
              <a:cxn ang="0">
                <a:pos x="192" y="44"/>
              </a:cxn>
              <a:cxn ang="0">
                <a:pos x="168" y="28"/>
              </a:cxn>
              <a:cxn ang="0">
                <a:pos x="156" y="20"/>
              </a:cxn>
              <a:cxn ang="0">
                <a:pos x="112" y="0"/>
              </a:cxn>
              <a:cxn ang="0">
                <a:pos x="64" y="20"/>
              </a:cxn>
              <a:cxn ang="0">
                <a:pos x="40" y="36"/>
              </a:cxn>
              <a:cxn ang="0">
                <a:pos x="8" y="96"/>
              </a:cxn>
              <a:cxn ang="0">
                <a:pos x="0" y="120"/>
              </a:cxn>
              <a:cxn ang="0">
                <a:pos x="20" y="176"/>
              </a:cxn>
              <a:cxn ang="0">
                <a:pos x="56" y="192"/>
              </a:cxn>
              <a:cxn ang="0">
                <a:pos x="148" y="176"/>
              </a:cxn>
              <a:cxn ang="0">
                <a:pos x="184" y="156"/>
              </a:cxn>
              <a:cxn ang="0">
                <a:pos x="192" y="136"/>
              </a:cxn>
            </a:cxnLst>
            <a:rect l="0" t="0" r="r" b="b"/>
            <a:pathLst>
              <a:path w="217" h="192">
                <a:moveTo>
                  <a:pt x="172" y="164"/>
                </a:moveTo>
                <a:cubicBezTo>
                  <a:pt x="193" y="132"/>
                  <a:pt x="165" y="171"/>
                  <a:pt x="192" y="144"/>
                </a:cubicBezTo>
                <a:cubicBezTo>
                  <a:pt x="202" y="134"/>
                  <a:pt x="205" y="119"/>
                  <a:pt x="212" y="108"/>
                </a:cubicBezTo>
                <a:cubicBezTo>
                  <a:pt x="217" y="89"/>
                  <a:pt x="211" y="57"/>
                  <a:pt x="192" y="44"/>
                </a:cubicBezTo>
                <a:cubicBezTo>
                  <a:pt x="184" y="39"/>
                  <a:pt x="176" y="33"/>
                  <a:pt x="168" y="28"/>
                </a:cubicBezTo>
                <a:cubicBezTo>
                  <a:pt x="164" y="25"/>
                  <a:pt x="156" y="20"/>
                  <a:pt x="156" y="20"/>
                </a:cubicBezTo>
                <a:cubicBezTo>
                  <a:pt x="144" y="3"/>
                  <a:pt x="132" y="4"/>
                  <a:pt x="112" y="0"/>
                </a:cubicBezTo>
                <a:cubicBezTo>
                  <a:pt x="95" y="6"/>
                  <a:pt x="82" y="14"/>
                  <a:pt x="64" y="20"/>
                </a:cubicBezTo>
                <a:cubicBezTo>
                  <a:pt x="55" y="23"/>
                  <a:pt x="40" y="36"/>
                  <a:pt x="40" y="36"/>
                </a:cubicBezTo>
                <a:cubicBezTo>
                  <a:pt x="27" y="56"/>
                  <a:pt x="21" y="76"/>
                  <a:pt x="8" y="96"/>
                </a:cubicBezTo>
                <a:cubicBezTo>
                  <a:pt x="3" y="103"/>
                  <a:pt x="0" y="120"/>
                  <a:pt x="0" y="120"/>
                </a:cubicBezTo>
                <a:cubicBezTo>
                  <a:pt x="4" y="137"/>
                  <a:pt x="7" y="163"/>
                  <a:pt x="20" y="176"/>
                </a:cubicBezTo>
                <a:cubicBezTo>
                  <a:pt x="29" y="185"/>
                  <a:pt x="56" y="192"/>
                  <a:pt x="56" y="192"/>
                </a:cubicBezTo>
                <a:cubicBezTo>
                  <a:pt x="89" y="189"/>
                  <a:pt x="117" y="184"/>
                  <a:pt x="148" y="176"/>
                </a:cubicBezTo>
                <a:cubicBezTo>
                  <a:pt x="161" y="173"/>
                  <a:pt x="184" y="156"/>
                  <a:pt x="184" y="156"/>
                </a:cubicBezTo>
                <a:cubicBezTo>
                  <a:pt x="189" y="141"/>
                  <a:pt x="186" y="148"/>
                  <a:pt x="192" y="136"/>
                </a:cubicBezTo>
              </a:path>
            </a:pathLst>
          </a:custGeom>
          <a:solidFill>
            <a:srgbClr val="FF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19250" y="4610100"/>
            <a:ext cx="1166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Zimbabwe</a:t>
            </a: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2863850" y="4076700"/>
            <a:ext cx="257175" cy="515938"/>
          </a:xfrm>
          <a:custGeom>
            <a:avLst/>
            <a:gdLst/>
            <a:ahLst/>
            <a:cxnLst>
              <a:cxn ang="0">
                <a:pos x="168" y="4"/>
              </a:cxn>
              <a:cxn ang="0">
                <a:pos x="136" y="36"/>
              </a:cxn>
              <a:cxn ang="0">
                <a:pos x="120" y="56"/>
              </a:cxn>
              <a:cxn ang="0">
                <a:pos x="116" y="68"/>
              </a:cxn>
              <a:cxn ang="0">
                <a:pos x="84" y="96"/>
              </a:cxn>
              <a:cxn ang="0">
                <a:pos x="60" y="112"/>
              </a:cxn>
              <a:cxn ang="0">
                <a:pos x="28" y="172"/>
              </a:cxn>
              <a:cxn ang="0">
                <a:pos x="60" y="308"/>
              </a:cxn>
              <a:cxn ang="0">
                <a:pos x="56" y="340"/>
              </a:cxn>
              <a:cxn ang="0">
                <a:pos x="20" y="304"/>
              </a:cxn>
              <a:cxn ang="0">
                <a:pos x="8" y="264"/>
              </a:cxn>
              <a:cxn ang="0">
                <a:pos x="0" y="224"/>
              </a:cxn>
              <a:cxn ang="0">
                <a:pos x="40" y="88"/>
              </a:cxn>
              <a:cxn ang="0">
                <a:pos x="72" y="60"/>
              </a:cxn>
              <a:cxn ang="0">
                <a:pos x="80" y="48"/>
              </a:cxn>
              <a:cxn ang="0">
                <a:pos x="92" y="40"/>
              </a:cxn>
              <a:cxn ang="0">
                <a:pos x="96" y="28"/>
              </a:cxn>
              <a:cxn ang="0">
                <a:pos x="144" y="0"/>
              </a:cxn>
              <a:cxn ang="0">
                <a:pos x="168" y="4"/>
              </a:cxn>
            </a:cxnLst>
            <a:rect l="0" t="0" r="r" b="b"/>
            <a:pathLst>
              <a:path w="169" h="340">
                <a:moveTo>
                  <a:pt x="168" y="4"/>
                </a:moveTo>
                <a:cubicBezTo>
                  <a:pt x="159" y="18"/>
                  <a:pt x="148" y="24"/>
                  <a:pt x="136" y="36"/>
                </a:cubicBezTo>
                <a:cubicBezTo>
                  <a:pt x="126" y="66"/>
                  <a:pt x="141" y="30"/>
                  <a:pt x="120" y="56"/>
                </a:cubicBezTo>
                <a:cubicBezTo>
                  <a:pt x="117" y="59"/>
                  <a:pt x="118" y="64"/>
                  <a:pt x="116" y="68"/>
                </a:cubicBezTo>
                <a:cubicBezTo>
                  <a:pt x="108" y="85"/>
                  <a:pt x="102" y="84"/>
                  <a:pt x="84" y="96"/>
                </a:cubicBezTo>
                <a:cubicBezTo>
                  <a:pt x="76" y="101"/>
                  <a:pt x="60" y="112"/>
                  <a:pt x="60" y="112"/>
                </a:cubicBezTo>
                <a:cubicBezTo>
                  <a:pt x="54" y="131"/>
                  <a:pt x="40" y="155"/>
                  <a:pt x="28" y="172"/>
                </a:cubicBezTo>
                <a:cubicBezTo>
                  <a:pt x="43" y="216"/>
                  <a:pt x="19" y="280"/>
                  <a:pt x="60" y="308"/>
                </a:cubicBezTo>
                <a:cubicBezTo>
                  <a:pt x="65" y="324"/>
                  <a:pt x="76" y="333"/>
                  <a:pt x="56" y="340"/>
                </a:cubicBezTo>
                <a:cubicBezTo>
                  <a:pt x="38" y="334"/>
                  <a:pt x="37" y="315"/>
                  <a:pt x="20" y="304"/>
                </a:cubicBezTo>
                <a:cubicBezTo>
                  <a:pt x="14" y="286"/>
                  <a:pt x="12" y="281"/>
                  <a:pt x="8" y="264"/>
                </a:cubicBezTo>
                <a:cubicBezTo>
                  <a:pt x="5" y="251"/>
                  <a:pt x="0" y="224"/>
                  <a:pt x="0" y="224"/>
                </a:cubicBezTo>
                <a:cubicBezTo>
                  <a:pt x="5" y="181"/>
                  <a:pt x="1" y="114"/>
                  <a:pt x="40" y="88"/>
                </a:cubicBezTo>
                <a:cubicBezTo>
                  <a:pt x="48" y="76"/>
                  <a:pt x="72" y="60"/>
                  <a:pt x="72" y="60"/>
                </a:cubicBezTo>
                <a:cubicBezTo>
                  <a:pt x="75" y="56"/>
                  <a:pt x="77" y="51"/>
                  <a:pt x="80" y="48"/>
                </a:cubicBezTo>
                <a:cubicBezTo>
                  <a:pt x="83" y="45"/>
                  <a:pt x="89" y="44"/>
                  <a:pt x="92" y="40"/>
                </a:cubicBezTo>
                <a:cubicBezTo>
                  <a:pt x="95" y="37"/>
                  <a:pt x="93" y="31"/>
                  <a:pt x="96" y="28"/>
                </a:cubicBezTo>
                <a:cubicBezTo>
                  <a:pt x="108" y="16"/>
                  <a:pt x="127" y="6"/>
                  <a:pt x="144" y="0"/>
                </a:cubicBezTo>
                <a:cubicBezTo>
                  <a:pt x="169" y="8"/>
                  <a:pt x="152" y="28"/>
                  <a:pt x="168" y="4"/>
                </a:cubicBezTo>
                <a:close/>
              </a:path>
            </a:pathLst>
          </a:custGeom>
          <a:solidFill>
            <a:srgbClr val="66FF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857500" y="4173538"/>
            <a:ext cx="160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Zanj City-States</a:t>
            </a: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713038" y="3517900"/>
            <a:ext cx="254000" cy="279400"/>
          </a:xfrm>
          <a:custGeom>
            <a:avLst/>
            <a:gdLst/>
            <a:ahLst/>
            <a:cxnLst>
              <a:cxn ang="0">
                <a:pos x="96" y="10"/>
              </a:cxn>
              <a:cxn ang="0">
                <a:pos x="44" y="14"/>
              </a:cxn>
              <a:cxn ang="0">
                <a:pos x="20" y="46"/>
              </a:cxn>
              <a:cxn ang="0">
                <a:pos x="4" y="82"/>
              </a:cxn>
              <a:cxn ang="0">
                <a:pos x="32" y="166"/>
              </a:cxn>
              <a:cxn ang="0">
                <a:pos x="40" y="178"/>
              </a:cxn>
              <a:cxn ang="0">
                <a:pos x="152" y="134"/>
              </a:cxn>
              <a:cxn ang="0">
                <a:pos x="168" y="98"/>
              </a:cxn>
              <a:cxn ang="0">
                <a:pos x="144" y="34"/>
              </a:cxn>
              <a:cxn ang="0">
                <a:pos x="140" y="22"/>
              </a:cxn>
              <a:cxn ang="0">
                <a:pos x="104" y="10"/>
              </a:cxn>
              <a:cxn ang="0">
                <a:pos x="96" y="10"/>
              </a:cxn>
            </a:cxnLst>
            <a:rect l="0" t="0" r="r" b="b"/>
            <a:pathLst>
              <a:path w="168" h="184">
                <a:moveTo>
                  <a:pt x="96" y="10"/>
                </a:moveTo>
                <a:cubicBezTo>
                  <a:pt x="72" y="4"/>
                  <a:pt x="65" y="0"/>
                  <a:pt x="44" y="14"/>
                </a:cubicBezTo>
                <a:cubicBezTo>
                  <a:pt x="39" y="30"/>
                  <a:pt x="34" y="37"/>
                  <a:pt x="20" y="46"/>
                </a:cubicBezTo>
                <a:cubicBezTo>
                  <a:pt x="16" y="59"/>
                  <a:pt x="8" y="69"/>
                  <a:pt x="4" y="82"/>
                </a:cubicBezTo>
                <a:cubicBezTo>
                  <a:pt x="7" y="110"/>
                  <a:pt x="0" y="155"/>
                  <a:pt x="32" y="166"/>
                </a:cubicBezTo>
                <a:cubicBezTo>
                  <a:pt x="35" y="170"/>
                  <a:pt x="35" y="177"/>
                  <a:pt x="40" y="178"/>
                </a:cubicBezTo>
                <a:cubicBezTo>
                  <a:pt x="69" y="184"/>
                  <a:pt x="128" y="150"/>
                  <a:pt x="152" y="134"/>
                </a:cubicBezTo>
                <a:cubicBezTo>
                  <a:pt x="156" y="121"/>
                  <a:pt x="164" y="111"/>
                  <a:pt x="168" y="98"/>
                </a:cubicBezTo>
                <a:cubicBezTo>
                  <a:pt x="163" y="66"/>
                  <a:pt x="162" y="61"/>
                  <a:pt x="144" y="34"/>
                </a:cubicBezTo>
                <a:cubicBezTo>
                  <a:pt x="142" y="30"/>
                  <a:pt x="143" y="24"/>
                  <a:pt x="140" y="22"/>
                </a:cubicBezTo>
                <a:cubicBezTo>
                  <a:pt x="140" y="22"/>
                  <a:pt x="110" y="12"/>
                  <a:pt x="104" y="10"/>
                </a:cubicBezTo>
                <a:cubicBezTo>
                  <a:pt x="90" y="5"/>
                  <a:pt x="89" y="3"/>
                  <a:pt x="96" y="10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713038" y="3444875"/>
            <a:ext cx="1019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Ethiopia</a:t>
            </a: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278313" y="3498850"/>
            <a:ext cx="249237" cy="322263"/>
          </a:xfrm>
          <a:custGeom>
            <a:avLst/>
            <a:gdLst/>
            <a:ahLst/>
            <a:cxnLst>
              <a:cxn ang="0">
                <a:pos x="4" y="52"/>
              </a:cxn>
              <a:cxn ang="0">
                <a:pos x="88" y="16"/>
              </a:cxn>
              <a:cxn ang="0">
                <a:pos x="124" y="0"/>
              </a:cxn>
              <a:cxn ang="0">
                <a:pos x="160" y="20"/>
              </a:cxn>
              <a:cxn ang="0">
                <a:pos x="164" y="68"/>
              </a:cxn>
              <a:cxn ang="0">
                <a:pos x="160" y="108"/>
              </a:cxn>
              <a:cxn ang="0">
                <a:pos x="152" y="132"/>
              </a:cxn>
              <a:cxn ang="0">
                <a:pos x="148" y="144"/>
              </a:cxn>
              <a:cxn ang="0">
                <a:pos x="152" y="156"/>
              </a:cxn>
              <a:cxn ang="0">
                <a:pos x="140" y="164"/>
              </a:cxn>
              <a:cxn ang="0">
                <a:pos x="128" y="188"/>
              </a:cxn>
              <a:cxn ang="0">
                <a:pos x="88" y="212"/>
              </a:cxn>
              <a:cxn ang="0">
                <a:pos x="64" y="180"/>
              </a:cxn>
              <a:cxn ang="0">
                <a:pos x="16" y="96"/>
              </a:cxn>
              <a:cxn ang="0">
                <a:pos x="0" y="60"/>
              </a:cxn>
              <a:cxn ang="0">
                <a:pos x="4" y="52"/>
              </a:cxn>
            </a:cxnLst>
            <a:rect l="0" t="0" r="r" b="b"/>
            <a:pathLst>
              <a:path w="164" h="212">
                <a:moveTo>
                  <a:pt x="4" y="52"/>
                </a:moveTo>
                <a:cubicBezTo>
                  <a:pt x="29" y="35"/>
                  <a:pt x="61" y="29"/>
                  <a:pt x="88" y="16"/>
                </a:cubicBezTo>
                <a:cubicBezTo>
                  <a:pt x="100" y="10"/>
                  <a:pt x="124" y="0"/>
                  <a:pt x="124" y="0"/>
                </a:cubicBezTo>
                <a:cubicBezTo>
                  <a:pt x="141" y="6"/>
                  <a:pt x="150" y="5"/>
                  <a:pt x="160" y="20"/>
                </a:cubicBezTo>
                <a:cubicBezTo>
                  <a:pt x="139" y="34"/>
                  <a:pt x="152" y="50"/>
                  <a:pt x="164" y="68"/>
                </a:cubicBezTo>
                <a:cubicBezTo>
                  <a:pt x="154" y="97"/>
                  <a:pt x="154" y="84"/>
                  <a:pt x="160" y="108"/>
                </a:cubicBezTo>
                <a:cubicBezTo>
                  <a:pt x="157" y="116"/>
                  <a:pt x="155" y="124"/>
                  <a:pt x="152" y="132"/>
                </a:cubicBezTo>
                <a:cubicBezTo>
                  <a:pt x="151" y="136"/>
                  <a:pt x="148" y="144"/>
                  <a:pt x="148" y="144"/>
                </a:cubicBezTo>
                <a:cubicBezTo>
                  <a:pt x="149" y="148"/>
                  <a:pt x="154" y="152"/>
                  <a:pt x="152" y="156"/>
                </a:cubicBezTo>
                <a:cubicBezTo>
                  <a:pt x="150" y="160"/>
                  <a:pt x="143" y="161"/>
                  <a:pt x="140" y="164"/>
                </a:cubicBezTo>
                <a:cubicBezTo>
                  <a:pt x="132" y="172"/>
                  <a:pt x="131" y="178"/>
                  <a:pt x="128" y="188"/>
                </a:cubicBezTo>
                <a:cubicBezTo>
                  <a:pt x="104" y="180"/>
                  <a:pt x="105" y="201"/>
                  <a:pt x="88" y="212"/>
                </a:cubicBezTo>
                <a:cubicBezTo>
                  <a:pt x="68" y="205"/>
                  <a:pt x="72" y="198"/>
                  <a:pt x="64" y="180"/>
                </a:cubicBezTo>
                <a:cubicBezTo>
                  <a:pt x="52" y="153"/>
                  <a:pt x="37" y="117"/>
                  <a:pt x="16" y="96"/>
                </a:cubicBezTo>
                <a:cubicBezTo>
                  <a:pt x="12" y="83"/>
                  <a:pt x="4" y="73"/>
                  <a:pt x="0" y="60"/>
                </a:cubicBezTo>
                <a:cubicBezTo>
                  <a:pt x="4" y="47"/>
                  <a:pt x="4" y="44"/>
                  <a:pt x="4" y="52"/>
                </a:cubicBezTo>
                <a:close/>
              </a:path>
            </a:pathLst>
          </a:custGeom>
          <a:solidFill>
            <a:srgbClr val="FF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732213" y="3517900"/>
            <a:ext cx="1311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Vijayanagara</a:t>
            </a: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5208588" y="3486150"/>
            <a:ext cx="258762" cy="261938"/>
          </a:xfrm>
          <a:custGeom>
            <a:avLst/>
            <a:gdLst/>
            <a:ahLst/>
            <a:cxnLst>
              <a:cxn ang="0">
                <a:pos x="36" y="173"/>
              </a:cxn>
              <a:cxn ang="0">
                <a:pos x="0" y="153"/>
              </a:cxn>
              <a:cxn ang="0">
                <a:pos x="20" y="121"/>
              </a:cxn>
              <a:cxn ang="0">
                <a:pos x="24" y="109"/>
              </a:cxn>
              <a:cxn ang="0">
                <a:pos x="0" y="37"/>
              </a:cxn>
              <a:cxn ang="0">
                <a:pos x="48" y="9"/>
              </a:cxn>
              <a:cxn ang="0">
                <a:pos x="72" y="1"/>
              </a:cxn>
              <a:cxn ang="0">
                <a:pos x="160" y="17"/>
              </a:cxn>
              <a:cxn ang="0">
                <a:pos x="136" y="65"/>
              </a:cxn>
              <a:cxn ang="0">
                <a:pos x="84" y="97"/>
              </a:cxn>
              <a:cxn ang="0">
                <a:pos x="52" y="77"/>
              </a:cxn>
              <a:cxn ang="0">
                <a:pos x="36" y="145"/>
              </a:cxn>
              <a:cxn ang="0">
                <a:pos x="40" y="161"/>
              </a:cxn>
              <a:cxn ang="0">
                <a:pos x="36" y="173"/>
              </a:cxn>
            </a:cxnLst>
            <a:rect l="0" t="0" r="r" b="b"/>
            <a:pathLst>
              <a:path w="171" h="173">
                <a:moveTo>
                  <a:pt x="36" y="173"/>
                </a:moveTo>
                <a:cubicBezTo>
                  <a:pt x="19" y="167"/>
                  <a:pt x="6" y="172"/>
                  <a:pt x="0" y="153"/>
                </a:cubicBezTo>
                <a:cubicBezTo>
                  <a:pt x="19" y="140"/>
                  <a:pt x="10" y="150"/>
                  <a:pt x="20" y="121"/>
                </a:cubicBezTo>
                <a:cubicBezTo>
                  <a:pt x="21" y="117"/>
                  <a:pt x="24" y="109"/>
                  <a:pt x="24" y="109"/>
                </a:cubicBezTo>
                <a:cubicBezTo>
                  <a:pt x="16" y="84"/>
                  <a:pt x="15" y="59"/>
                  <a:pt x="0" y="37"/>
                </a:cubicBezTo>
                <a:cubicBezTo>
                  <a:pt x="7" y="11"/>
                  <a:pt x="22" y="18"/>
                  <a:pt x="48" y="9"/>
                </a:cubicBezTo>
                <a:cubicBezTo>
                  <a:pt x="56" y="6"/>
                  <a:pt x="72" y="1"/>
                  <a:pt x="72" y="1"/>
                </a:cubicBezTo>
                <a:cubicBezTo>
                  <a:pt x="102" y="6"/>
                  <a:pt x="135" y="0"/>
                  <a:pt x="160" y="17"/>
                </a:cubicBezTo>
                <a:cubicBezTo>
                  <a:pt x="170" y="48"/>
                  <a:pt x="171" y="53"/>
                  <a:pt x="136" y="65"/>
                </a:cubicBezTo>
                <a:cubicBezTo>
                  <a:pt x="95" y="55"/>
                  <a:pt x="110" y="80"/>
                  <a:pt x="84" y="97"/>
                </a:cubicBezTo>
                <a:cubicBezTo>
                  <a:pt x="69" y="92"/>
                  <a:pt x="67" y="82"/>
                  <a:pt x="52" y="77"/>
                </a:cubicBezTo>
                <a:cubicBezTo>
                  <a:pt x="36" y="101"/>
                  <a:pt x="39" y="112"/>
                  <a:pt x="36" y="145"/>
                </a:cubicBezTo>
                <a:cubicBezTo>
                  <a:pt x="37" y="150"/>
                  <a:pt x="40" y="156"/>
                  <a:pt x="40" y="161"/>
                </a:cubicBezTo>
                <a:cubicBezTo>
                  <a:pt x="40" y="165"/>
                  <a:pt x="36" y="173"/>
                  <a:pt x="36" y="173"/>
                </a:cubicBezTo>
                <a:close/>
              </a:path>
            </a:pathLst>
          </a:custGeom>
          <a:solidFill>
            <a:srgbClr val="0000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335588" y="3444875"/>
            <a:ext cx="582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Siam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483225" y="4270375"/>
            <a:ext cx="361950" cy="212725"/>
          </a:xfrm>
          <a:custGeom>
            <a:avLst/>
            <a:gdLst/>
            <a:ahLst/>
            <a:cxnLst>
              <a:cxn ang="0">
                <a:pos x="14" y="57"/>
              </a:cxn>
              <a:cxn ang="0">
                <a:pos x="22" y="69"/>
              </a:cxn>
              <a:cxn ang="0">
                <a:pos x="25" y="84"/>
              </a:cxn>
              <a:cxn ang="0">
                <a:pos x="56" y="103"/>
              </a:cxn>
              <a:cxn ang="0">
                <a:pos x="79" y="111"/>
              </a:cxn>
              <a:cxn ang="0">
                <a:pos x="102" y="103"/>
              </a:cxn>
              <a:cxn ang="0">
                <a:pos x="125" y="111"/>
              </a:cxn>
              <a:cxn ang="0">
                <a:pos x="136" y="115"/>
              </a:cxn>
              <a:cxn ang="0">
                <a:pos x="148" y="107"/>
              </a:cxn>
              <a:cxn ang="0">
                <a:pos x="194" y="134"/>
              </a:cxn>
              <a:cxn ang="0">
                <a:pos x="228" y="130"/>
              </a:cxn>
              <a:cxn ang="0">
                <a:pos x="224" y="119"/>
              </a:cxn>
              <a:cxn ang="0">
                <a:pos x="213" y="115"/>
              </a:cxn>
              <a:cxn ang="0">
                <a:pos x="144" y="77"/>
              </a:cxn>
              <a:cxn ang="0">
                <a:pos x="121" y="84"/>
              </a:cxn>
              <a:cxn ang="0">
                <a:pos x="109" y="88"/>
              </a:cxn>
              <a:cxn ang="0">
                <a:pos x="83" y="77"/>
              </a:cxn>
              <a:cxn ang="0">
                <a:pos x="79" y="65"/>
              </a:cxn>
              <a:cxn ang="0">
                <a:pos x="56" y="57"/>
              </a:cxn>
              <a:cxn ang="0">
                <a:pos x="44" y="54"/>
              </a:cxn>
              <a:cxn ang="0">
                <a:pos x="2" y="46"/>
              </a:cxn>
              <a:cxn ang="0">
                <a:pos x="14" y="12"/>
              </a:cxn>
              <a:cxn ang="0">
                <a:pos x="18" y="0"/>
              </a:cxn>
              <a:cxn ang="0">
                <a:pos x="14" y="57"/>
              </a:cxn>
            </a:cxnLst>
            <a:rect l="0" t="0" r="r" b="b"/>
            <a:pathLst>
              <a:path w="228" h="134">
                <a:moveTo>
                  <a:pt x="14" y="57"/>
                </a:moveTo>
                <a:cubicBezTo>
                  <a:pt x="17" y="61"/>
                  <a:pt x="22" y="64"/>
                  <a:pt x="22" y="69"/>
                </a:cubicBezTo>
                <a:cubicBezTo>
                  <a:pt x="22" y="87"/>
                  <a:pt x="0" y="76"/>
                  <a:pt x="25" y="84"/>
                </a:cubicBezTo>
                <a:cubicBezTo>
                  <a:pt x="38" y="102"/>
                  <a:pt x="28" y="94"/>
                  <a:pt x="56" y="103"/>
                </a:cubicBezTo>
                <a:cubicBezTo>
                  <a:pt x="64" y="106"/>
                  <a:pt x="79" y="111"/>
                  <a:pt x="79" y="111"/>
                </a:cubicBezTo>
                <a:cubicBezTo>
                  <a:pt x="87" y="108"/>
                  <a:pt x="94" y="101"/>
                  <a:pt x="102" y="103"/>
                </a:cubicBezTo>
                <a:cubicBezTo>
                  <a:pt x="109" y="106"/>
                  <a:pt x="117" y="108"/>
                  <a:pt x="125" y="111"/>
                </a:cubicBezTo>
                <a:cubicBezTo>
                  <a:pt x="129" y="112"/>
                  <a:pt x="136" y="115"/>
                  <a:pt x="136" y="115"/>
                </a:cubicBezTo>
                <a:cubicBezTo>
                  <a:pt x="140" y="112"/>
                  <a:pt x="143" y="106"/>
                  <a:pt x="148" y="107"/>
                </a:cubicBezTo>
                <a:cubicBezTo>
                  <a:pt x="152" y="108"/>
                  <a:pt x="187" y="130"/>
                  <a:pt x="194" y="134"/>
                </a:cubicBezTo>
                <a:cubicBezTo>
                  <a:pt x="220" y="125"/>
                  <a:pt x="209" y="123"/>
                  <a:pt x="228" y="130"/>
                </a:cubicBezTo>
                <a:cubicBezTo>
                  <a:pt x="227" y="126"/>
                  <a:pt x="227" y="122"/>
                  <a:pt x="224" y="119"/>
                </a:cubicBezTo>
                <a:cubicBezTo>
                  <a:pt x="221" y="116"/>
                  <a:pt x="217" y="117"/>
                  <a:pt x="213" y="115"/>
                </a:cubicBezTo>
                <a:cubicBezTo>
                  <a:pt x="190" y="102"/>
                  <a:pt x="169" y="85"/>
                  <a:pt x="144" y="77"/>
                </a:cubicBezTo>
                <a:cubicBezTo>
                  <a:pt x="136" y="79"/>
                  <a:pt x="129" y="81"/>
                  <a:pt x="121" y="84"/>
                </a:cubicBezTo>
                <a:cubicBezTo>
                  <a:pt x="117" y="85"/>
                  <a:pt x="109" y="88"/>
                  <a:pt x="109" y="88"/>
                </a:cubicBezTo>
                <a:cubicBezTo>
                  <a:pt x="100" y="86"/>
                  <a:pt x="89" y="85"/>
                  <a:pt x="83" y="77"/>
                </a:cubicBezTo>
                <a:cubicBezTo>
                  <a:pt x="80" y="74"/>
                  <a:pt x="82" y="67"/>
                  <a:pt x="79" y="65"/>
                </a:cubicBezTo>
                <a:cubicBezTo>
                  <a:pt x="72" y="60"/>
                  <a:pt x="64" y="60"/>
                  <a:pt x="56" y="57"/>
                </a:cubicBezTo>
                <a:cubicBezTo>
                  <a:pt x="52" y="56"/>
                  <a:pt x="44" y="54"/>
                  <a:pt x="44" y="54"/>
                </a:cubicBezTo>
                <a:cubicBezTo>
                  <a:pt x="26" y="58"/>
                  <a:pt x="19" y="56"/>
                  <a:pt x="2" y="46"/>
                </a:cubicBezTo>
                <a:cubicBezTo>
                  <a:pt x="6" y="34"/>
                  <a:pt x="10" y="23"/>
                  <a:pt x="14" y="12"/>
                </a:cubicBezTo>
                <a:cubicBezTo>
                  <a:pt x="15" y="8"/>
                  <a:pt x="18" y="0"/>
                  <a:pt x="18" y="0"/>
                </a:cubicBezTo>
                <a:cubicBezTo>
                  <a:pt x="18" y="7"/>
                  <a:pt x="13" y="46"/>
                  <a:pt x="14" y="57"/>
                </a:cubicBezTo>
                <a:close/>
              </a:path>
            </a:pathLst>
          </a:custGeom>
          <a:solidFill>
            <a:srgbClr val="FF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699125" y="4246563"/>
            <a:ext cx="1457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Majapahit</a:t>
            </a: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238875" y="2432050"/>
            <a:ext cx="188913" cy="336550"/>
          </a:xfrm>
          <a:custGeom>
            <a:avLst/>
            <a:gdLst/>
            <a:ahLst/>
            <a:cxnLst>
              <a:cxn ang="0">
                <a:pos x="1" y="47"/>
              </a:cxn>
              <a:cxn ang="0">
                <a:pos x="13" y="39"/>
              </a:cxn>
              <a:cxn ang="0">
                <a:pos x="29" y="15"/>
              </a:cxn>
              <a:cxn ang="0">
                <a:pos x="69" y="3"/>
              </a:cxn>
              <a:cxn ang="0">
                <a:pos x="117" y="15"/>
              </a:cxn>
              <a:cxn ang="0">
                <a:pos x="89" y="35"/>
              </a:cxn>
              <a:cxn ang="0">
                <a:pos x="77" y="39"/>
              </a:cxn>
              <a:cxn ang="0">
                <a:pos x="89" y="71"/>
              </a:cxn>
              <a:cxn ang="0">
                <a:pos x="109" y="103"/>
              </a:cxn>
              <a:cxn ang="0">
                <a:pos x="121" y="139"/>
              </a:cxn>
              <a:cxn ang="0">
                <a:pos x="125" y="151"/>
              </a:cxn>
              <a:cxn ang="0">
                <a:pos x="85" y="207"/>
              </a:cxn>
              <a:cxn ang="0">
                <a:pos x="65" y="203"/>
              </a:cxn>
              <a:cxn ang="0">
                <a:pos x="45" y="211"/>
              </a:cxn>
              <a:cxn ang="0">
                <a:pos x="45" y="155"/>
              </a:cxn>
              <a:cxn ang="0">
                <a:pos x="37" y="115"/>
              </a:cxn>
              <a:cxn ang="0">
                <a:pos x="21" y="75"/>
              </a:cxn>
              <a:cxn ang="0">
                <a:pos x="1" y="43"/>
              </a:cxn>
              <a:cxn ang="0">
                <a:pos x="1" y="47"/>
              </a:cxn>
            </a:cxnLst>
            <a:rect l="0" t="0" r="r" b="b"/>
            <a:pathLst>
              <a:path w="125" h="222">
                <a:moveTo>
                  <a:pt x="1" y="47"/>
                </a:moveTo>
                <a:cubicBezTo>
                  <a:pt x="5" y="44"/>
                  <a:pt x="10" y="43"/>
                  <a:pt x="13" y="39"/>
                </a:cubicBezTo>
                <a:cubicBezTo>
                  <a:pt x="19" y="32"/>
                  <a:pt x="20" y="18"/>
                  <a:pt x="29" y="15"/>
                </a:cubicBezTo>
                <a:cubicBezTo>
                  <a:pt x="58" y="5"/>
                  <a:pt x="45" y="9"/>
                  <a:pt x="69" y="3"/>
                </a:cubicBezTo>
                <a:cubicBezTo>
                  <a:pt x="91" y="10"/>
                  <a:pt x="94" y="0"/>
                  <a:pt x="117" y="15"/>
                </a:cubicBezTo>
                <a:cubicBezTo>
                  <a:pt x="110" y="35"/>
                  <a:pt x="117" y="26"/>
                  <a:pt x="89" y="35"/>
                </a:cubicBezTo>
                <a:cubicBezTo>
                  <a:pt x="85" y="36"/>
                  <a:pt x="77" y="39"/>
                  <a:pt x="77" y="39"/>
                </a:cubicBezTo>
                <a:cubicBezTo>
                  <a:pt x="71" y="57"/>
                  <a:pt x="74" y="61"/>
                  <a:pt x="89" y="71"/>
                </a:cubicBezTo>
                <a:lnTo>
                  <a:pt x="109" y="103"/>
                </a:lnTo>
                <a:cubicBezTo>
                  <a:pt x="109" y="103"/>
                  <a:pt x="121" y="139"/>
                  <a:pt x="121" y="139"/>
                </a:cubicBezTo>
                <a:cubicBezTo>
                  <a:pt x="122" y="143"/>
                  <a:pt x="125" y="151"/>
                  <a:pt x="125" y="151"/>
                </a:cubicBezTo>
                <a:cubicBezTo>
                  <a:pt x="114" y="184"/>
                  <a:pt x="104" y="179"/>
                  <a:pt x="85" y="207"/>
                </a:cubicBezTo>
                <a:cubicBezTo>
                  <a:pt x="78" y="206"/>
                  <a:pt x="72" y="201"/>
                  <a:pt x="65" y="203"/>
                </a:cubicBezTo>
                <a:cubicBezTo>
                  <a:pt x="34" y="212"/>
                  <a:pt x="79" y="222"/>
                  <a:pt x="45" y="211"/>
                </a:cubicBezTo>
                <a:cubicBezTo>
                  <a:pt x="51" y="182"/>
                  <a:pt x="51" y="192"/>
                  <a:pt x="45" y="155"/>
                </a:cubicBezTo>
                <a:cubicBezTo>
                  <a:pt x="43" y="142"/>
                  <a:pt x="37" y="115"/>
                  <a:pt x="37" y="115"/>
                </a:cubicBezTo>
                <a:cubicBezTo>
                  <a:pt x="4" y="126"/>
                  <a:pt x="14" y="96"/>
                  <a:pt x="21" y="75"/>
                </a:cubicBezTo>
                <a:cubicBezTo>
                  <a:pt x="15" y="58"/>
                  <a:pt x="9" y="60"/>
                  <a:pt x="1" y="43"/>
                </a:cubicBezTo>
                <a:cubicBezTo>
                  <a:pt x="0" y="42"/>
                  <a:pt x="1" y="46"/>
                  <a:pt x="1" y="47"/>
                </a:cubicBezTo>
                <a:close/>
              </a:path>
            </a:pathLst>
          </a:custGeom>
          <a:solidFill>
            <a:srgbClr val="00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454775" y="2438400"/>
            <a:ext cx="449263" cy="434975"/>
          </a:xfrm>
          <a:custGeom>
            <a:avLst/>
            <a:gdLst/>
            <a:ahLst/>
            <a:cxnLst>
              <a:cxn ang="0">
                <a:pos x="267" y="7"/>
              </a:cxn>
              <a:cxn ang="0">
                <a:pos x="255" y="3"/>
              </a:cxn>
              <a:cxn ang="0">
                <a:pos x="247" y="27"/>
              </a:cxn>
              <a:cxn ang="0">
                <a:pos x="215" y="111"/>
              </a:cxn>
              <a:cxn ang="0">
                <a:pos x="199" y="123"/>
              </a:cxn>
              <a:cxn ang="0">
                <a:pos x="175" y="135"/>
              </a:cxn>
              <a:cxn ang="0">
                <a:pos x="171" y="115"/>
              </a:cxn>
              <a:cxn ang="0">
                <a:pos x="147" y="159"/>
              </a:cxn>
              <a:cxn ang="0">
                <a:pos x="131" y="175"/>
              </a:cxn>
              <a:cxn ang="0">
                <a:pos x="107" y="167"/>
              </a:cxn>
              <a:cxn ang="0">
                <a:pos x="63" y="179"/>
              </a:cxn>
              <a:cxn ang="0">
                <a:pos x="19" y="211"/>
              </a:cxn>
              <a:cxn ang="0">
                <a:pos x="7" y="219"/>
              </a:cxn>
              <a:cxn ang="0">
                <a:pos x="31" y="287"/>
              </a:cxn>
              <a:cxn ang="0">
                <a:pos x="47" y="251"/>
              </a:cxn>
              <a:cxn ang="0">
                <a:pos x="27" y="219"/>
              </a:cxn>
              <a:cxn ang="0">
                <a:pos x="63" y="207"/>
              </a:cxn>
              <a:cxn ang="0">
                <a:pos x="63" y="243"/>
              </a:cxn>
              <a:cxn ang="0">
                <a:pos x="103" y="227"/>
              </a:cxn>
              <a:cxn ang="0">
                <a:pos x="107" y="215"/>
              </a:cxn>
              <a:cxn ang="0">
                <a:pos x="95" y="207"/>
              </a:cxn>
              <a:cxn ang="0">
                <a:pos x="115" y="191"/>
              </a:cxn>
              <a:cxn ang="0">
                <a:pos x="127" y="195"/>
              </a:cxn>
              <a:cxn ang="0">
                <a:pos x="115" y="203"/>
              </a:cxn>
              <a:cxn ang="0">
                <a:pos x="131" y="239"/>
              </a:cxn>
              <a:cxn ang="0">
                <a:pos x="143" y="243"/>
              </a:cxn>
              <a:cxn ang="0">
                <a:pos x="175" y="199"/>
              </a:cxn>
              <a:cxn ang="0">
                <a:pos x="171" y="187"/>
              </a:cxn>
              <a:cxn ang="0">
                <a:pos x="187" y="203"/>
              </a:cxn>
              <a:cxn ang="0">
                <a:pos x="199" y="207"/>
              </a:cxn>
              <a:cxn ang="0">
                <a:pos x="235" y="203"/>
              </a:cxn>
              <a:cxn ang="0">
                <a:pos x="243" y="175"/>
              </a:cxn>
              <a:cxn ang="0">
                <a:pos x="267" y="183"/>
              </a:cxn>
              <a:cxn ang="0">
                <a:pos x="271" y="147"/>
              </a:cxn>
              <a:cxn ang="0">
                <a:pos x="287" y="111"/>
              </a:cxn>
              <a:cxn ang="0">
                <a:pos x="291" y="59"/>
              </a:cxn>
              <a:cxn ang="0">
                <a:pos x="267" y="7"/>
              </a:cxn>
            </a:cxnLst>
            <a:rect l="0" t="0" r="r" b="b"/>
            <a:pathLst>
              <a:path w="297" h="287">
                <a:moveTo>
                  <a:pt x="267" y="7"/>
                </a:moveTo>
                <a:cubicBezTo>
                  <a:pt x="263" y="6"/>
                  <a:pt x="258" y="0"/>
                  <a:pt x="255" y="3"/>
                </a:cubicBezTo>
                <a:cubicBezTo>
                  <a:pt x="249" y="9"/>
                  <a:pt x="247" y="27"/>
                  <a:pt x="247" y="27"/>
                </a:cubicBezTo>
                <a:cubicBezTo>
                  <a:pt x="256" y="55"/>
                  <a:pt x="239" y="95"/>
                  <a:pt x="215" y="111"/>
                </a:cubicBezTo>
                <a:cubicBezTo>
                  <a:pt x="206" y="66"/>
                  <a:pt x="206" y="111"/>
                  <a:pt x="199" y="123"/>
                </a:cubicBezTo>
                <a:cubicBezTo>
                  <a:pt x="195" y="129"/>
                  <a:pt x="181" y="133"/>
                  <a:pt x="175" y="135"/>
                </a:cubicBezTo>
                <a:cubicBezTo>
                  <a:pt x="179" y="121"/>
                  <a:pt x="194" y="99"/>
                  <a:pt x="171" y="115"/>
                </a:cubicBezTo>
                <a:cubicBezTo>
                  <a:pt x="163" y="138"/>
                  <a:pt x="165" y="147"/>
                  <a:pt x="147" y="159"/>
                </a:cubicBezTo>
                <a:cubicBezTo>
                  <a:pt x="144" y="168"/>
                  <a:pt x="145" y="177"/>
                  <a:pt x="131" y="175"/>
                </a:cubicBezTo>
                <a:cubicBezTo>
                  <a:pt x="123" y="174"/>
                  <a:pt x="107" y="167"/>
                  <a:pt x="107" y="167"/>
                </a:cubicBezTo>
                <a:cubicBezTo>
                  <a:pt x="92" y="171"/>
                  <a:pt x="78" y="175"/>
                  <a:pt x="63" y="179"/>
                </a:cubicBezTo>
                <a:cubicBezTo>
                  <a:pt x="52" y="195"/>
                  <a:pt x="36" y="200"/>
                  <a:pt x="19" y="211"/>
                </a:cubicBezTo>
                <a:cubicBezTo>
                  <a:pt x="15" y="214"/>
                  <a:pt x="7" y="219"/>
                  <a:pt x="7" y="219"/>
                </a:cubicBezTo>
                <a:cubicBezTo>
                  <a:pt x="0" y="241"/>
                  <a:pt x="12" y="274"/>
                  <a:pt x="31" y="287"/>
                </a:cubicBezTo>
                <a:cubicBezTo>
                  <a:pt x="41" y="258"/>
                  <a:pt x="34" y="270"/>
                  <a:pt x="47" y="251"/>
                </a:cubicBezTo>
                <a:cubicBezTo>
                  <a:pt x="42" y="236"/>
                  <a:pt x="32" y="234"/>
                  <a:pt x="27" y="219"/>
                </a:cubicBezTo>
                <a:cubicBezTo>
                  <a:pt x="44" y="208"/>
                  <a:pt x="46" y="218"/>
                  <a:pt x="63" y="207"/>
                </a:cubicBezTo>
                <a:cubicBezTo>
                  <a:pt x="69" y="225"/>
                  <a:pt x="57" y="225"/>
                  <a:pt x="63" y="243"/>
                </a:cubicBezTo>
                <a:cubicBezTo>
                  <a:pt x="76" y="234"/>
                  <a:pt x="88" y="232"/>
                  <a:pt x="103" y="227"/>
                </a:cubicBezTo>
                <a:cubicBezTo>
                  <a:pt x="104" y="223"/>
                  <a:pt x="109" y="219"/>
                  <a:pt x="107" y="215"/>
                </a:cubicBezTo>
                <a:cubicBezTo>
                  <a:pt x="105" y="211"/>
                  <a:pt x="97" y="211"/>
                  <a:pt x="95" y="207"/>
                </a:cubicBezTo>
                <a:cubicBezTo>
                  <a:pt x="89" y="193"/>
                  <a:pt x="110" y="192"/>
                  <a:pt x="115" y="191"/>
                </a:cubicBezTo>
                <a:cubicBezTo>
                  <a:pt x="119" y="192"/>
                  <a:pt x="127" y="191"/>
                  <a:pt x="127" y="195"/>
                </a:cubicBezTo>
                <a:cubicBezTo>
                  <a:pt x="127" y="200"/>
                  <a:pt x="117" y="199"/>
                  <a:pt x="115" y="203"/>
                </a:cubicBezTo>
                <a:cubicBezTo>
                  <a:pt x="113" y="207"/>
                  <a:pt x="128" y="236"/>
                  <a:pt x="131" y="239"/>
                </a:cubicBezTo>
                <a:cubicBezTo>
                  <a:pt x="134" y="242"/>
                  <a:pt x="139" y="242"/>
                  <a:pt x="143" y="243"/>
                </a:cubicBezTo>
                <a:cubicBezTo>
                  <a:pt x="154" y="226"/>
                  <a:pt x="168" y="220"/>
                  <a:pt x="175" y="199"/>
                </a:cubicBezTo>
                <a:cubicBezTo>
                  <a:pt x="174" y="195"/>
                  <a:pt x="168" y="190"/>
                  <a:pt x="171" y="187"/>
                </a:cubicBezTo>
                <a:cubicBezTo>
                  <a:pt x="182" y="176"/>
                  <a:pt x="187" y="203"/>
                  <a:pt x="187" y="203"/>
                </a:cubicBezTo>
                <a:cubicBezTo>
                  <a:pt x="190" y="206"/>
                  <a:pt x="195" y="206"/>
                  <a:pt x="199" y="207"/>
                </a:cubicBezTo>
                <a:cubicBezTo>
                  <a:pt x="217" y="201"/>
                  <a:pt x="218" y="191"/>
                  <a:pt x="235" y="203"/>
                </a:cubicBezTo>
                <a:cubicBezTo>
                  <a:pt x="238" y="194"/>
                  <a:pt x="234" y="178"/>
                  <a:pt x="243" y="175"/>
                </a:cubicBezTo>
                <a:cubicBezTo>
                  <a:pt x="251" y="173"/>
                  <a:pt x="267" y="183"/>
                  <a:pt x="267" y="183"/>
                </a:cubicBezTo>
                <a:cubicBezTo>
                  <a:pt x="288" y="176"/>
                  <a:pt x="296" y="155"/>
                  <a:pt x="271" y="147"/>
                </a:cubicBezTo>
                <a:cubicBezTo>
                  <a:pt x="265" y="129"/>
                  <a:pt x="274" y="124"/>
                  <a:pt x="287" y="111"/>
                </a:cubicBezTo>
                <a:cubicBezTo>
                  <a:pt x="290" y="92"/>
                  <a:pt x="297" y="76"/>
                  <a:pt x="291" y="59"/>
                </a:cubicBezTo>
                <a:cubicBezTo>
                  <a:pt x="294" y="42"/>
                  <a:pt x="295" y="7"/>
                  <a:pt x="267" y="7"/>
                </a:cubicBezTo>
                <a:close/>
              </a:path>
            </a:pathLst>
          </a:custGeom>
          <a:solidFill>
            <a:srgbClr val="FF99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6719888" y="2497138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Ashikaga Japan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064250" y="2424113"/>
            <a:ext cx="728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Korea</a:t>
            </a: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1006475" y="2636838"/>
            <a:ext cx="455613" cy="333375"/>
          </a:xfrm>
          <a:custGeom>
            <a:avLst/>
            <a:gdLst/>
            <a:ahLst/>
            <a:cxnLst>
              <a:cxn ang="0">
                <a:pos x="8" y="204"/>
              </a:cxn>
              <a:cxn ang="0">
                <a:pos x="8" y="140"/>
              </a:cxn>
              <a:cxn ang="0">
                <a:pos x="20" y="108"/>
              </a:cxn>
              <a:cxn ang="0">
                <a:pos x="44" y="104"/>
              </a:cxn>
              <a:cxn ang="0">
                <a:pos x="68" y="92"/>
              </a:cxn>
              <a:cxn ang="0">
                <a:pos x="80" y="68"/>
              </a:cxn>
              <a:cxn ang="0">
                <a:pos x="104" y="24"/>
              </a:cxn>
              <a:cxn ang="0">
                <a:pos x="124" y="32"/>
              </a:cxn>
              <a:cxn ang="0">
                <a:pos x="136" y="40"/>
              </a:cxn>
              <a:cxn ang="0">
                <a:pos x="160" y="48"/>
              </a:cxn>
              <a:cxn ang="0">
                <a:pos x="244" y="28"/>
              </a:cxn>
              <a:cxn ang="0">
                <a:pos x="268" y="0"/>
              </a:cxn>
              <a:cxn ang="0">
                <a:pos x="288" y="48"/>
              </a:cxn>
              <a:cxn ang="0">
                <a:pos x="296" y="72"/>
              </a:cxn>
              <a:cxn ang="0">
                <a:pos x="300" y="84"/>
              </a:cxn>
              <a:cxn ang="0">
                <a:pos x="292" y="116"/>
              </a:cxn>
              <a:cxn ang="0">
                <a:pos x="204" y="148"/>
              </a:cxn>
              <a:cxn ang="0">
                <a:pos x="128" y="164"/>
              </a:cxn>
              <a:cxn ang="0">
                <a:pos x="104" y="184"/>
              </a:cxn>
              <a:cxn ang="0">
                <a:pos x="80" y="192"/>
              </a:cxn>
              <a:cxn ang="0">
                <a:pos x="32" y="220"/>
              </a:cxn>
              <a:cxn ang="0">
                <a:pos x="20" y="212"/>
              </a:cxn>
              <a:cxn ang="0">
                <a:pos x="8" y="208"/>
              </a:cxn>
              <a:cxn ang="0">
                <a:pos x="8" y="204"/>
              </a:cxn>
            </a:cxnLst>
            <a:rect l="0" t="0" r="r" b="b"/>
            <a:pathLst>
              <a:path w="300" h="220">
                <a:moveTo>
                  <a:pt x="8" y="204"/>
                </a:moveTo>
                <a:cubicBezTo>
                  <a:pt x="0" y="171"/>
                  <a:pt x="0" y="171"/>
                  <a:pt x="8" y="140"/>
                </a:cubicBezTo>
                <a:cubicBezTo>
                  <a:pt x="10" y="134"/>
                  <a:pt x="11" y="113"/>
                  <a:pt x="20" y="108"/>
                </a:cubicBezTo>
                <a:cubicBezTo>
                  <a:pt x="27" y="104"/>
                  <a:pt x="36" y="105"/>
                  <a:pt x="44" y="104"/>
                </a:cubicBezTo>
                <a:cubicBezTo>
                  <a:pt x="51" y="99"/>
                  <a:pt x="62" y="98"/>
                  <a:pt x="68" y="92"/>
                </a:cubicBezTo>
                <a:cubicBezTo>
                  <a:pt x="74" y="86"/>
                  <a:pt x="75" y="75"/>
                  <a:pt x="80" y="68"/>
                </a:cubicBezTo>
                <a:cubicBezTo>
                  <a:pt x="85" y="48"/>
                  <a:pt x="83" y="31"/>
                  <a:pt x="104" y="24"/>
                </a:cubicBezTo>
                <a:cubicBezTo>
                  <a:pt x="121" y="50"/>
                  <a:pt x="101" y="28"/>
                  <a:pt x="124" y="32"/>
                </a:cubicBezTo>
                <a:cubicBezTo>
                  <a:pt x="129" y="33"/>
                  <a:pt x="132" y="38"/>
                  <a:pt x="136" y="40"/>
                </a:cubicBezTo>
                <a:cubicBezTo>
                  <a:pt x="144" y="43"/>
                  <a:pt x="160" y="48"/>
                  <a:pt x="160" y="48"/>
                </a:cubicBezTo>
                <a:cubicBezTo>
                  <a:pt x="195" y="44"/>
                  <a:pt x="213" y="38"/>
                  <a:pt x="244" y="28"/>
                </a:cubicBezTo>
                <a:cubicBezTo>
                  <a:pt x="253" y="14"/>
                  <a:pt x="252" y="5"/>
                  <a:pt x="268" y="0"/>
                </a:cubicBezTo>
                <a:cubicBezTo>
                  <a:pt x="290" y="7"/>
                  <a:pt x="282" y="28"/>
                  <a:pt x="288" y="48"/>
                </a:cubicBezTo>
                <a:cubicBezTo>
                  <a:pt x="290" y="56"/>
                  <a:pt x="293" y="64"/>
                  <a:pt x="296" y="72"/>
                </a:cubicBezTo>
                <a:cubicBezTo>
                  <a:pt x="297" y="76"/>
                  <a:pt x="300" y="84"/>
                  <a:pt x="300" y="84"/>
                </a:cubicBezTo>
                <a:cubicBezTo>
                  <a:pt x="297" y="94"/>
                  <a:pt x="297" y="106"/>
                  <a:pt x="292" y="116"/>
                </a:cubicBezTo>
                <a:cubicBezTo>
                  <a:pt x="285" y="128"/>
                  <a:pt x="222" y="142"/>
                  <a:pt x="204" y="148"/>
                </a:cubicBezTo>
                <a:cubicBezTo>
                  <a:pt x="182" y="180"/>
                  <a:pt x="206" y="152"/>
                  <a:pt x="128" y="164"/>
                </a:cubicBezTo>
                <a:cubicBezTo>
                  <a:pt x="118" y="165"/>
                  <a:pt x="111" y="180"/>
                  <a:pt x="104" y="184"/>
                </a:cubicBezTo>
                <a:cubicBezTo>
                  <a:pt x="97" y="188"/>
                  <a:pt x="87" y="187"/>
                  <a:pt x="80" y="192"/>
                </a:cubicBezTo>
                <a:cubicBezTo>
                  <a:pt x="63" y="203"/>
                  <a:pt x="50" y="214"/>
                  <a:pt x="32" y="220"/>
                </a:cubicBezTo>
                <a:cubicBezTo>
                  <a:pt x="28" y="217"/>
                  <a:pt x="24" y="214"/>
                  <a:pt x="20" y="212"/>
                </a:cubicBezTo>
                <a:cubicBezTo>
                  <a:pt x="16" y="210"/>
                  <a:pt x="8" y="212"/>
                  <a:pt x="8" y="208"/>
                </a:cubicBezTo>
                <a:cubicBezTo>
                  <a:pt x="8" y="203"/>
                  <a:pt x="39" y="204"/>
                  <a:pt x="8" y="204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1431925" y="2597150"/>
            <a:ext cx="746125" cy="398463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0" y="30"/>
              </a:cxn>
              <a:cxn ang="0">
                <a:pos x="44" y="22"/>
              </a:cxn>
              <a:cxn ang="0">
                <a:pos x="84" y="18"/>
              </a:cxn>
              <a:cxn ang="0">
                <a:pos x="96" y="14"/>
              </a:cxn>
              <a:cxn ang="0">
                <a:pos x="116" y="30"/>
              </a:cxn>
              <a:cxn ang="0">
                <a:pos x="140" y="14"/>
              </a:cxn>
              <a:cxn ang="0">
                <a:pos x="192" y="18"/>
              </a:cxn>
              <a:cxn ang="0">
                <a:pos x="204" y="14"/>
              </a:cxn>
              <a:cxn ang="0">
                <a:pos x="208" y="2"/>
              </a:cxn>
              <a:cxn ang="0">
                <a:pos x="232" y="14"/>
              </a:cxn>
              <a:cxn ang="0">
                <a:pos x="244" y="10"/>
              </a:cxn>
              <a:cxn ang="0">
                <a:pos x="268" y="18"/>
              </a:cxn>
              <a:cxn ang="0">
                <a:pos x="248" y="46"/>
              </a:cxn>
              <a:cxn ang="0">
                <a:pos x="260" y="86"/>
              </a:cxn>
              <a:cxn ang="0">
                <a:pos x="232" y="110"/>
              </a:cxn>
              <a:cxn ang="0">
                <a:pos x="248" y="118"/>
              </a:cxn>
              <a:cxn ang="0">
                <a:pos x="272" y="126"/>
              </a:cxn>
              <a:cxn ang="0">
                <a:pos x="292" y="142"/>
              </a:cxn>
              <a:cxn ang="0">
                <a:pos x="316" y="134"/>
              </a:cxn>
              <a:cxn ang="0">
                <a:pos x="340" y="142"/>
              </a:cxn>
              <a:cxn ang="0">
                <a:pos x="352" y="146"/>
              </a:cxn>
              <a:cxn ang="0">
                <a:pos x="380" y="174"/>
              </a:cxn>
              <a:cxn ang="0">
                <a:pos x="384" y="186"/>
              </a:cxn>
              <a:cxn ang="0">
                <a:pos x="396" y="182"/>
              </a:cxn>
              <a:cxn ang="0">
                <a:pos x="420" y="190"/>
              </a:cxn>
              <a:cxn ang="0">
                <a:pos x="480" y="214"/>
              </a:cxn>
              <a:cxn ang="0">
                <a:pos x="480" y="262"/>
              </a:cxn>
              <a:cxn ang="0">
                <a:pos x="432" y="254"/>
              </a:cxn>
              <a:cxn ang="0">
                <a:pos x="376" y="230"/>
              </a:cxn>
              <a:cxn ang="0">
                <a:pos x="320" y="186"/>
              </a:cxn>
              <a:cxn ang="0">
                <a:pos x="244" y="154"/>
              </a:cxn>
              <a:cxn ang="0">
                <a:pos x="200" y="134"/>
              </a:cxn>
              <a:cxn ang="0">
                <a:pos x="124" y="122"/>
              </a:cxn>
              <a:cxn ang="0">
                <a:pos x="64" y="138"/>
              </a:cxn>
              <a:cxn ang="0">
                <a:pos x="40" y="146"/>
              </a:cxn>
              <a:cxn ang="0">
                <a:pos x="12" y="142"/>
              </a:cxn>
              <a:cxn ang="0">
                <a:pos x="20" y="118"/>
              </a:cxn>
              <a:cxn ang="0">
                <a:pos x="0" y="34"/>
              </a:cxn>
            </a:cxnLst>
            <a:rect l="0" t="0" r="r" b="b"/>
            <a:pathLst>
              <a:path w="492" h="262">
                <a:moveTo>
                  <a:pt x="0" y="34"/>
                </a:moveTo>
                <a:cubicBezTo>
                  <a:pt x="7" y="33"/>
                  <a:pt x="13" y="32"/>
                  <a:pt x="20" y="30"/>
                </a:cubicBezTo>
                <a:cubicBezTo>
                  <a:pt x="28" y="28"/>
                  <a:pt x="44" y="22"/>
                  <a:pt x="44" y="22"/>
                </a:cubicBezTo>
                <a:cubicBezTo>
                  <a:pt x="68" y="28"/>
                  <a:pt x="55" y="28"/>
                  <a:pt x="84" y="18"/>
                </a:cubicBezTo>
                <a:cubicBezTo>
                  <a:pt x="88" y="17"/>
                  <a:pt x="96" y="14"/>
                  <a:pt x="96" y="14"/>
                </a:cubicBezTo>
                <a:cubicBezTo>
                  <a:pt x="99" y="19"/>
                  <a:pt x="105" y="34"/>
                  <a:pt x="116" y="30"/>
                </a:cubicBezTo>
                <a:cubicBezTo>
                  <a:pt x="125" y="27"/>
                  <a:pt x="140" y="14"/>
                  <a:pt x="140" y="14"/>
                </a:cubicBezTo>
                <a:cubicBezTo>
                  <a:pt x="159" y="17"/>
                  <a:pt x="175" y="12"/>
                  <a:pt x="192" y="18"/>
                </a:cubicBezTo>
                <a:cubicBezTo>
                  <a:pt x="196" y="17"/>
                  <a:pt x="201" y="17"/>
                  <a:pt x="204" y="14"/>
                </a:cubicBezTo>
                <a:cubicBezTo>
                  <a:pt x="207" y="11"/>
                  <a:pt x="204" y="4"/>
                  <a:pt x="208" y="2"/>
                </a:cubicBezTo>
                <a:cubicBezTo>
                  <a:pt x="213" y="0"/>
                  <a:pt x="230" y="13"/>
                  <a:pt x="232" y="14"/>
                </a:cubicBezTo>
                <a:cubicBezTo>
                  <a:pt x="236" y="13"/>
                  <a:pt x="240" y="10"/>
                  <a:pt x="244" y="10"/>
                </a:cubicBezTo>
                <a:cubicBezTo>
                  <a:pt x="252" y="11"/>
                  <a:pt x="268" y="18"/>
                  <a:pt x="268" y="18"/>
                </a:cubicBezTo>
                <a:cubicBezTo>
                  <a:pt x="262" y="36"/>
                  <a:pt x="254" y="28"/>
                  <a:pt x="248" y="46"/>
                </a:cubicBezTo>
                <a:cubicBezTo>
                  <a:pt x="252" y="59"/>
                  <a:pt x="256" y="73"/>
                  <a:pt x="260" y="86"/>
                </a:cubicBezTo>
                <a:cubicBezTo>
                  <a:pt x="255" y="102"/>
                  <a:pt x="246" y="101"/>
                  <a:pt x="232" y="110"/>
                </a:cubicBezTo>
                <a:cubicBezTo>
                  <a:pt x="240" y="133"/>
                  <a:pt x="230" y="116"/>
                  <a:pt x="248" y="118"/>
                </a:cubicBezTo>
                <a:cubicBezTo>
                  <a:pt x="256" y="119"/>
                  <a:pt x="272" y="126"/>
                  <a:pt x="272" y="126"/>
                </a:cubicBezTo>
                <a:cubicBezTo>
                  <a:pt x="277" y="134"/>
                  <a:pt x="280" y="143"/>
                  <a:pt x="292" y="142"/>
                </a:cubicBezTo>
                <a:cubicBezTo>
                  <a:pt x="300" y="141"/>
                  <a:pt x="316" y="134"/>
                  <a:pt x="316" y="134"/>
                </a:cubicBezTo>
                <a:cubicBezTo>
                  <a:pt x="324" y="137"/>
                  <a:pt x="332" y="139"/>
                  <a:pt x="340" y="142"/>
                </a:cubicBezTo>
                <a:cubicBezTo>
                  <a:pt x="344" y="143"/>
                  <a:pt x="352" y="146"/>
                  <a:pt x="352" y="146"/>
                </a:cubicBezTo>
                <a:cubicBezTo>
                  <a:pt x="370" y="174"/>
                  <a:pt x="359" y="167"/>
                  <a:pt x="380" y="174"/>
                </a:cubicBezTo>
                <a:cubicBezTo>
                  <a:pt x="381" y="178"/>
                  <a:pt x="380" y="184"/>
                  <a:pt x="384" y="186"/>
                </a:cubicBezTo>
                <a:cubicBezTo>
                  <a:pt x="388" y="188"/>
                  <a:pt x="392" y="182"/>
                  <a:pt x="396" y="182"/>
                </a:cubicBezTo>
                <a:cubicBezTo>
                  <a:pt x="404" y="183"/>
                  <a:pt x="412" y="187"/>
                  <a:pt x="420" y="190"/>
                </a:cubicBezTo>
                <a:cubicBezTo>
                  <a:pt x="443" y="198"/>
                  <a:pt x="455" y="210"/>
                  <a:pt x="480" y="214"/>
                </a:cubicBezTo>
                <a:cubicBezTo>
                  <a:pt x="484" y="234"/>
                  <a:pt x="492" y="245"/>
                  <a:pt x="480" y="262"/>
                </a:cubicBezTo>
                <a:cubicBezTo>
                  <a:pt x="473" y="261"/>
                  <a:pt x="444" y="261"/>
                  <a:pt x="432" y="254"/>
                </a:cubicBezTo>
                <a:cubicBezTo>
                  <a:pt x="406" y="239"/>
                  <a:pt x="405" y="236"/>
                  <a:pt x="376" y="230"/>
                </a:cubicBezTo>
                <a:cubicBezTo>
                  <a:pt x="361" y="220"/>
                  <a:pt x="336" y="191"/>
                  <a:pt x="320" y="186"/>
                </a:cubicBezTo>
                <a:cubicBezTo>
                  <a:pt x="298" y="179"/>
                  <a:pt x="263" y="167"/>
                  <a:pt x="244" y="154"/>
                </a:cubicBezTo>
                <a:cubicBezTo>
                  <a:pt x="232" y="136"/>
                  <a:pt x="223" y="138"/>
                  <a:pt x="200" y="134"/>
                </a:cubicBezTo>
                <a:cubicBezTo>
                  <a:pt x="166" y="139"/>
                  <a:pt x="154" y="132"/>
                  <a:pt x="124" y="122"/>
                </a:cubicBezTo>
                <a:cubicBezTo>
                  <a:pt x="104" y="129"/>
                  <a:pt x="85" y="132"/>
                  <a:pt x="64" y="138"/>
                </a:cubicBezTo>
                <a:cubicBezTo>
                  <a:pt x="56" y="140"/>
                  <a:pt x="40" y="146"/>
                  <a:pt x="40" y="146"/>
                </a:cubicBezTo>
                <a:cubicBezTo>
                  <a:pt x="31" y="145"/>
                  <a:pt x="17" y="150"/>
                  <a:pt x="12" y="142"/>
                </a:cubicBezTo>
                <a:cubicBezTo>
                  <a:pt x="7" y="135"/>
                  <a:pt x="20" y="118"/>
                  <a:pt x="20" y="118"/>
                </a:cubicBezTo>
                <a:cubicBezTo>
                  <a:pt x="16" y="89"/>
                  <a:pt x="7" y="62"/>
                  <a:pt x="0" y="34"/>
                </a:cubicBezTo>
                <a:close/>
              </a:path>
            </a:pathLst>
          </a:custGeom>
          <a:solidFill>
            <a:srgbClr val="3333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27050" y="2789238"/>
            <a:ext cx="1820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Marinids  Hafsids</a:t>
            </a: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2159000" y="2619375"/>
            <a:ext cx="857250" cy="709613"/>
          </a:xfrm>
          <a:custGeom>
            <a:avLst/>
            <a:gdLst/>
            <a:ahLst/>
            <a:cxnLst>
              <a:cxn ang="0">
                <a:pos x="1" y="196"/>
              </a:cxn>
              <a:cxn ang="0">
                <a:pos x="9" y="184"/>
              </a:cxn>
              <a:cxn ang="0">
                <a:pos x="1" y="172"/>
              </a:cxn>
              <a:cxn ang="0">
                <a:pos x="13" y="128"/>
              </a:cxn>
              <a:cxn ang="0">
                <a:pos x="49" y="116"/>
              </a:cxn>
              <a:cxn ang="0">
                <a:pos x="61" y="112"/>
              </a:cxn>
              <a:cxn ang="0">
                <a:pos x="121" y="148"/>
              </a:cxn>
              <a:cxn ang="0">
                <a:pos x="157" y="164"/>
              </a:cxn>
              <a:cxn ang="0">
                <a:pos x="209" y="172"/>
              </a:cxn>
              <a:cxn ang="0">
                <a:pos x="233" y="180"/>
              </a:cxn>
              <a:cxn ang="0">
                <a:pos x="245" y="184"/>
              </a:cxn>
              <a:cxn ang="0">
                <a:pos x="293" y="156"/>
              </a:cxn>
              <a:cxn ang="0">
                <a:pos x="305" y="160"/>
              </a:cxn>
              <a:cxn ang="0">
                <a:pos x="317" y="168"/>
              </a:cxn>
              <a:cxn ang="0">
                <a:pos x="341" y="176"/>
              </a:cxn>
              <a:cxn ang="0">
                <a:pos x="389" y="156"/>
              </a:cxn>
              <a:cxn ang="0">
                <a:pos x="397" y="120"/>
              </a:cxn>
              <a:cxn ang="0">
                <a:pos x="413" y="84"/>
              </a:cxn>
              <a:cxn ang="0">
                <a:pos x="481" y="0"/>
              </a:cxn>
              <a:cxn ang="0">
                <a:pos x="485" y="12"/>
              </a:cxn>
              <a:cxn ang="0">
                <a:pos x="477" y="36"/>
              </a:cxn>
              <a:cxn ang="0">
                <a:pos x="525" y="48"/>
              </a:cxn>
              <a:cxn ang="0">
                <a:pos x="553" y="76"/>
              </a:cxn>
              <a:cxn ang="0">
                <a:pos x="521" y="104"/>
              </a:cxn>
              <a:cxn ang="0">
                <a:pos x="473" y="160"/>
              </a:cxn>
              <a:cxn ang="0">
                <a:pos x="449" y="168"/>
              </a:cxn>
              <a:cxn ang="0">
                <a:pos x="421" y="216"/>
              </a:cxn>
              <a:cxn ang="0">
                <a:pos x="465" y="288"/>
              </a:cxn>
              <a:cxn ang="0">
                <a:pos x="489" y="320"/>
              </a:cxn>
              <a:cxn ang="0">
                <a:pos x="509" y="336"/>
              </a:cxn>
              <a:cxn ang="0">
                <a:pos x="521" y="360"/>
              </a:cxn>
              <a:cxn ang="0">
                <a:pos x="549" y="396"/>
              </a:cxn>
              <a:cxn ang="0">
                <a:pos x="549" y="456"/>
              </a:cxn>
              <a:cxn ang="0">
                <a:pos x="525" y="468"/>
              </a:cxn>
              <a:cxn ang="0">
                <a:pos x="489" y="440"/>
              </a:cxn>
              <a:cxn ang="0">
                <a:pos x="493" y="396"/>
              </a:cxn>
              <a:cxn ang="0">
                <a:pos x="465" y="376"/>
              </a:cxn>
              <a:cxn ang="0">
                <a:pos x="433" y="308"/>
              </a:cxn>
              <a:cxn ang="0">
                <a:pos x="409" y="292"/>
              </a:cxn>
              <a:cxn ang="0">
                <a:pos x="393" y="248"/>
              </a:cxn>
              <a:cxn ang="0">
                <a:pos x="381" y="220"/>
              </a:cxn>
              <a:cxn ang="0">
                <a:pos x="369" y="276"/>
              </a:cxn>
              <a:cxn ang="0">
                <a:pos x="341" y="236"/>
              </a:cxn>
              <a:cxn ang="0">
                <a:pos x="321" y="220"/>
              </a:cxn>
              <a:cxn ang="0">
                <a:pos x="345" y="256"/>
              </a:cxn>
              <a:cxn ang="0">
                <a:pos x="361" y="276"/>
              </a:cxn>
              <a:cxn ang="0">
                <a:pos x="385" y="348"/>
              </a:cxn>
              <a:cxn ang="0">
                <a:pos x="417" y="408"/>
              </a:cxn>
              <a:cxn ang="0">
                <a:pos x="329" y="404"/>
              </a:cxn>
              <a:cxn ang="0">
                <a:pos x="297" y="380"/>
              </a:cxn>
              <a:cxn ang="0">
                <a:pos x="249" y="344"/>
              </a:cxn>
              <a:cxn ang="0">
                <a:pos x="225" y="336"/>
              </a:cxn>
              <a:cxn ang="0">
                <a:pos x="213" y="332"/>
              </a:cxn>
              <a:cxn ang="0">
                <a:pos x="165" y="248"/>
              </a:cxn>
              <a:cxn ang="0">
                <a:pos x="137" y="224"/>
              </a:cxn>
              <a:cxn ang="0">
                <a:pos x="113" y="216"/>
              </a:cxn>
              <a:cxn ang="0">
                <a:pos x="1" y="196"/>
              </a:cxn>
            </a:cxnLst>
            <a:rect l="0" t="0" r="r" b="b"/>
            <a:pathLst>
              <a:path w="565" h="468">
                <a:moveTo>
                  <a:pt x="1" y="196"/>
                </a:moveTo>
                <a:cubicBezTo>
                  <a:pt x="4" y="192"/>
                  <a:pt x="9" y="189"/>
                  <a:pt x="9" y="184"/>
                </a:cubicBezTo>
                <a:cubicBezTo>
                  <a:pt x="9" y="179"/>
                  <a:pt x="1" y="177"/>
                  <a:pt x="1" y="172"/>
                </a:cubicBezTo>
                <a:cubicBezTo>
                  <a:pt x="0" y="166"/>
                  <a:pt x="1" y="135"/>
                  <a:pt x="13" y="128"/>
                </a:cubicBezTo>
                <a:cubicBezTo>
                  <a:pt x="24" y="121"/>
                  <a:pt x="37" y="120"/>
                  <a:pt x="49" y="116"/>
                </a:cubicBezTo>
                <a:cubicBezTo>
                  <a:pt x="53" y="115"/>
                  <a:pt x="61" y="112"/>
                  <a:pt x="61" y="112"/>
                </a:cubicBezTo>
                <a:cubicBezTo>
                  <a:pt x="81" y="125"/>
                  <a:pt x="100" y="137"/>
                  <a:pt x="121" y="148"/>
                </a:cubicBezTo>
                <a:cubicBezTo>
                  <a:pt x="133" y="154"/>
                  <a:pt x="157" y="164"/>
                  <a:pt x="157" y="164"/>
                </a:cubicBezTo>
                <a:cubicBezTo>
                  <a:pt x="178" y="150"/>
                  <a:pt x="189" y="163"/>
                  <a:pt x="209" y="172"/>
                </a:cubicBezTo>
                <a:cubicBezTo>
                  <a:pt x="217" y="175"/>
                  <a:pt x="225" y="177"/>
                  <a:pt x="233" y="180"/>
                </a:cubicBezTo>
                <a:cubicBezTo>
                  <a:pt x="237" y="181"/>
                  <a:pt x="245" y="184"/>
                  <a:pt x="245" y="184"/>
                </a:cubicBezTo>
                <a:cubicBezTo>
                  <a:pt x="262" y="173"/>
                  <a:pt x="275" y="162"/>
                  <a:pt x="293" y="156"/>
                </a:cubicBezTo>
                <a:cubicBezTo>
                  <a:pt x="297" y="157"/>
                  <a:pt x="301" y="158"/>
                  <a:pt x="305" y="160"/>
                </a:cubicBezTo>
                <a:cubicBezTo>
                  <a:pt x="309" y="162"/>
                  <a:pt x="313" y="166"/>
                  <a:pt x="317" y="168"/>
                </a:cubicBezTo>
                <a:cubicBezTo>
                  <a:pt x="325" y="171"/>
                  <a:pt x="341" y="176"/>
                  <a:pt x="341" y="176"/>
                </a:cubicBezTo>
                <a:cubicBezTo>
                  <a:pt x="360" y="170"/>
                  <a:pt x="373" y="166"/>
                  <a:pt x="389" y="156"/>
                </a:cubicBezTo>
                <a:cubicBezTo>
                  <a:pt x="399" y="142"/>
                  <a:pt x="403" y="137"/>
                  <a:pt x="397" y="120"/>
                </a:cubicBezTo>
                <a:cubicBezTo>
                  <a:pt x="407" y="91"/>
                  <a:pt x="400" y="103"/>
                  <a:pt x="413" y="84"/>
                </a:cubicBezTo>
                <a:cubicBezTo>
                  <a:pt x="394" y="28"/>
                  <a:pt x="448" y="22"/>
                  <a:pt x="481" y="0"/>
                </a:cubicBezTo>
                <a:cubicBezTo>
                  <a:pt x="482" y="4"/>
                  <a:pt x="485" y="8"/>
                  <a:pt x="485" y="12"/>
                </a:cubicBezTo>
                <a:cubicBezTo>
                  <a:pt x="484" y="20"/>
                  <a:pt x="477" y="36"/>
                  <a:pt x="477" y="36"/>
                </a:cubicBezTo>
                <a:cubicBezTo>
                  <a:pt x="485" y="60"/>
                  <a:pt x="501" y="51"/>
                  <a:pt x="525" y="48"/>
                </a:cubicBezTo>
                <a:cubicBezTo>
                  <a:pt x="541" y="53"/>
                  <a:pt x="548" y="60"/>
                  <a:pt x="553" y="76"/>
                </a:cubicBezTo>
                <a:cubicBezTo>
                  <a:pt x="545" y="88"/>
                  <a:pt x="521" y="104"/>
                  <a:pt x="521" y="104"/>
                </a:cubicBezTo>
                <a:cubicBezTo>
                  <a:pt x="517" y="110"/>
                  <a:pt x="476" y="158"/>
                  <a:pt x="473" y="160"/>
                </a:cubicBezTo>
                <a:cubicBezTo>
                  <a:pt x="466" y="164"/>
                  <a:pt x="449" y="168"/>
                  <a:pt x="449" y="168"/>
                </a:cubicBezTo>
                <a:cubicBezTo>
                  <a:pt x="438" y="185"/>
                  <a:pt x="432" y="200"/>
                  <a:pt x="421" y="216"/>
                </a:cubicBezTo>
                <a:cubicBezTo>
                  <a:pt x="428" y="244"/>
                  <a:pt x="440" y="271"/>
                  <a:pt x="465" y="288"/>
                </a:cubicBezTo>
                <a:cubicBezTo>
                  <a:pt x="474" y="302"/>
                  <a:pt x="475" y="310"/>
                  <a:pt x="489" y="320"/>
                </a:cubicBezTo>
                <a:cubicBezTo>
                  <a:pt x="512" y="354"/>
                  <a:pt x="481" y="314"/>
                  <a:pt x="509" y="336"/>
                </a:cubicBezTo>
                <a:cubicBezTo>
                  <a:pt x="520" y="345"/>
                  <a:pt x="515" y="350"/>
                  <a:pt x="521" y="360"/>
                </a:cubicBezTo>
                <a:cubicBezTo>
                  <a:pt x="533" y="382"/>
                  <a:pt x="534" y="381"/>
                  <a:pt x="549" y="396"/>
                </a:cubicBezTo>
                <a:cubicBezTo>
                  <a:pt x="555" y="413"/>
                  <a:pt x="565" y="440"/>
                  <a:pt x="549" y="456"/>
                </a:cubicBezTo>
                <a:cubicBezTo>
                  <a:pt x="543" y="462"/>
                  <a:pt x="532" y="463"/>
                  <a:pt x="525" y="468"/>
                </a:cubicBezTo>
                <a:cubicBezTo>
                  <a:pt x="503" y="464"/>
                  <a:pt x="496" y="461"/>
                  <a:pt x="489" y="440"/>
                </a:cubicBezTo>
                <a:cubicBezTo>
                  <a:pt x="493" y="422"/>
                  <a:pt x="488" y="412"/>
                  <a:pt x="493" y="396"/>
                </a:cubicBezTo>
                <a:cubicBezTo>
                  <a:pt x="489" y="374"/>
                  <a:pt x="487" y="369"/>
                  <a:pt x="465" y="376"/>
                </a:cubicBezTo>
                <a:cubicBezTo>
                  <a:pt x="451" y="354"/>
                  <a:pt x="448" y="331"/>
                  <a:pt x="433" y="308"/>
                </a:cubicBezTo>
                <a:cubicBezTo>
                  <a:pt x="428" y="300"/>
                  <a:pt x="409" y="292"/>
                  <a:pt x="409" y="292"/>
                </a:cubicBezTo>
                <a:cubicBezTo>
                  <a:pt x="400" y="278"/>
                  <a:pt x="398" y="264"/>
                  <a:pt x="393" y="248"/>
                </a:cubicBezTo>
                <a:cubicBezTo>
                  <a:pt x="399" y="231"/>
                  <a:pt x="398" y="226"/>
                  <a:pt x="381" y="220"/>
                </a:cubicBezTo>
                <a:cubicBezTo>
                  <a:pt x="384" y="242"/>
                  <a:pt x="394" y="268"/>
                  <a:pt x="369" y="276"/>
                </a:cubicBezTo>
                <a:cubicBezTo>
                  <a:pt x="357" y="259"/>
                  <a:pt x="361" y="243"/>
                  <a:pt x="341" y="236"/>
                </a:cubicBezTo>
                <a:cubicBezTo>
                  <a:pt x="336" y="229"/>
                  <a:pt x="326" y="213"/>
                  <a:pt x="321" y="220"/>
                </a:cubicBezTo>
                <a:cubicBezTo>
                  <a:pt x="313" y="232"/>
                  <a:pt x="338" y="252"/>
                  <a:pt x="345" y="256"/>
                </a:cubicBezTo>
                <a:cubicBezTo>
                  <a:pt x="360" y="300"/>
                  <a:pt x="335" y="235"/>
                  <a:pt x="361" y="276"/>
                </a:cubicBezTo>
                <a:cubicBezTo>
                  <a:pt x="373" y="295"/>
                  <a:pt x="378" y="326"/>
                  <a:pt x="385" y="348"/>
                </a:cubicBezTo>
                <a:cubicBezTo>
                  <a:pt x="392" y="369"/>
                  <a:pt x="410" y="387"/>
                  <a:pt x="417" y="408"/>
                </a:cubicBezTo>
                <a:cubicBezTo>
                  <a:pt x="388" y="418"/>
                  <a:pt x="357" y="413"/>
                  <a:pt x="329" y="404"/>
                </a:cubicBezTo>
                <a:cubicBezTo>
                  <a:pt x="319" y="390"/>
                  <a:pt x="311" y="389"/>
                  <a:pt x="297" y="380"/>
                </a:cubicBezTo>
                <a:cubicBezTo>
                  <a:pt x="291" y="362"/>
                  <a:pt x="267" y="350"/>
                  <a:pt x="249" y="344"/>
                </a:cubicBezTo>
                <a:cubicBezTo>
                  <a:pt x="241" y="341"/>
                  <a:pt x="233" y="339"/>
                  <a:pt x="225" y="336"/>
                </a:cubicBezTo>
                <a:cubicBezTo>
                  <a:pt x="221" y="335"/>
                  <a:pt x="213" y="332"/>
                  <a:pt x="213" y="332"/>
                </a:cubicBezTo>
                <a:cubicBezTo>
                  <a:pt x="194" y="303"/>
                  <a:pt x="189" y="272"/>
                  <a:pt x="165" y="248"/>
                </a:cubicBezTo>
                <a:cubicBezTo>
                  <a:pt x="160" y="234"/>
                  <a:pt x="151" y="230"/>
                  <a:pt x="137" y="224"/>
                </a:cubicBezTo>
                <a:cubicBezTo>
                  <a:pt x="129" y="221"/>
                  <a:pt x="113" y="216"/>
                  <a:pt x="113" y="216"/>
                </a:cubicBezTo>
                <a:cubicBezTo>
                  <a:pt x="74" y="229"/>
                  <a:pt x="30" y="225"/>
                  <a:pt x="1" y="196"/>
                </a:cubicBezTo>
                <a:close/>
              </a:path>
            </a:pathLst>
          </a:custGeom>
          <a:solidFill>
            <a:srgbClr val="33CC33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128838" y="2935288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Mamluk Sultanate</a:t>
            </a: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1112838" y="2593975"/>
            <a:ext cx="106362" cy="66675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38" y="0"/>
              </a:cxn>
              <a:cxn ang="0">
                <a:pos x="70" y="24"/>
              </a:cxn>
              <a:cxn ang="0">
                <a:pos x="22" y="44"/>
              </a:cxn>
              <a:cxn ang="0">
                <a:pos x="6" y="28"/>
              </a:cxn>
              <a:cxn ang="0">
                <a:pos x="6" y="24"/>
              </a:cxn>
            </a:cxnLst>
            <a:rect l="0" t="0" r="r" b="b"/>
            <a:pathLst>
              <a:path w="70" h="44">
                <a:moveTo>
                  <a:pt x="6" y="24"/>
                </a:moveTo>
                <a:cubicBezTo>
                  <a:pt x="15" y="10"/>
                  <a:pt x="22" y="5"/>
                  <a:pt x="38" y="0"/>
                </a:cubicBezTo>
                <a:cubicBezTo>
                  <a:pt x="56" y="5"/>
                  <a:pt x="64" y="6"/>
                  <a:pt x="70" y="24"/>
                </a:cubicBezTo>
                <a:cubicBezTo>
                  <a:pt x="32" y="32"/>
                  <a:pt x="64" y="37"/>
                  <a:pt x="22" y="44"/>
                </a:cubicBezTo>
                <a:cubicBezTo>
                  <a:pt x="17" y="42"/>
                  <a:pt x="0" y="40"/>
                  <a:pt x="6" y="28"/>
                </a:cubicBezTo>
                <a:cubicBezTo>
                  <a:pt x="9" y="23"/>
                  <a:pt x="35" y="24"/>
                  <a:pt x="6" y="24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27050" y="2570163"/>
            <a:ext cx="801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Granada</a:t>
            </a: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1023938" y="2435225"/>
            <a:ext cx="107950" cy="195263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52" y="5"/>
              </a:cxn>
              <a:cxn ang="0">
                <a:pos x="56" y="45"/>
              </a:cxn>
              <a:cxn ang="0">
                <a:pos x="48" y="125"/>
              </a:cxn>
              <a:cxn ang="0">
                <a:pos x="20" y="129"/>
              </a:cxn>
              <a:cxn ang="0">
                <a:pos x="8" y="93"/>
              </a:cxn>
              <a:cxn ang="0">
                <a:pos x="0" y="69"/>
              </a:cxn>
              <a:cxn ang="0">
                <a:pos x="16" y="1"/>
              </a:cxn>
            </a:cxnLst>
            <a:rect l="0" t="0" r="r" b="b"/>
            <a:pathLst>
              <a:path w="71" h="129">
                <a:moveTo>
                  <a:pt x="16" y="1"/>
                </a:moveTo>
                <a:cubicBezTo>
                  <a:pt x="31" y="6"/>
                  <a:pt x="37" y="0"/>
                  <a:pt x="52" y="5"/>
                </a:cubicBezTo>
                <a:cubicBezTo>
                  <a:pt x="68" y="21"/>
                  <a:pt x="63" y="25"/>
                  <a:pt x="56" y="45"/>
                </a:cubicBezTo>
                <a:cubicBezTo>
                  <a:pt x="61" y="61"/>
                  <a:pt x="71" y="115"/>
                  <a:pt x="48" y="125"/>
                </a:cubicBezTo>
                <a:cubicBezTo>
                  <a:pt x="39" y="129"/>
                  <a:pt x="29" y="128"/>
                  <a:pt x="20" y="129"/>
                </a:cubicBezTo>
                <a:cubicBezTo>
                  <a:pt x="1" y="123"/>
                  <a:pt x="14" y="113"/>
                  <a:pt x="8" y="93"/>
                </a:cubicBezTo>
                <a:cubicBezTo>
                  <a:pt x="6" y="85"/>
                  <a:pt x="0" y="69"/>
                  <a:pt x="0" y="69"/>
                </a:cubicBezTo>
                <a:cubicBezTo>
                  <a:pt x="8" y="46"/>
                  <a:pt x="16" y="26"/>
                  <a:pt x="16" y="1"/>
                </a:cubicBezTo>
                <a:close/>
              </a:path>
            </a:pathLst>
          </a:custGeom>
          <a:solidFill>
            <a:srgbClr val="FF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381000" y="2351088"/>
            <a:ext cx="874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Portugal</a:t>
            </a: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023938" y="2284413"/>
            <a:ext cx="334962" cy="352425"/>
          </a:xfrm>
          <a:custGeom>
            <a:avLst/>
            <a:gdLst/>
            <a:ahLst/>
            <a:cxnLst>
              <a:cxn ang="0">
                <a:pos x="20" y="96"/>
              </a:cxn>
              <a:cxn ang="0">
                <a:pos x="0" y="56"/>
              </a:cxn>
              <a:cxn ang="0">
                <a:pos x="4" y="44"/>
              </a:cxn>
              <a:cxn ang="0">
                <a:pos x="64" y="20"/>
              </a:cxn>
              <a:cxn ang="0">
                <a:pos x="76" y="24"/>
              </a:cxn>
              <a:cxn ang="0">
                <a:pos x="100" y="16"/>
              </a:cxn>
              <a:cxn ang="0">
                <a:pos x="132" y="36"/>
              </a:cxn>
              <a:cxn ang="0">
                <a:pos x="168" y="36"/>
              </a:cxn>
              <a:cxn ang="0">
                <a:pos x="204" y="32"/>
              </a:cxn>
              <a:cxn ang="0">
                <a:pos x="208" y="4"/>
              </a:cxn>
              <a:cxn ang="0">
                <a:pos x="212" y="16"/>
              </a:cxn>
              <a:cxn ang="0">
                <a:pos x="208" y="36"/>
              </a:cxn>
              <a:cxn ang="0">
                <a:pos x="188" y="84"/>
              </a:cxn>
              <a:cxn ang="0">
                <a:pos x="196" y="140"/>
              </a:cxn>
              <a:cxn ang="0">
                <a:pos x="220" y="200"/>
              </a:cxn>
              <a:cxn ang="0">
                <a:pos x="192" y="212"/>
              </a:cxn>
              <a:cxn ang="0">
                <a:pos x="188" y="224"/>
              </a:cxn>
              <a:cxn ang="0">
                <a:pos x="176" y="232"/>
              </a:cxn>
              <a:cxn ang="0">
                <a:pos x="136" y="228"/>
              </a:cxn>
              <a:cxn ang="0">
                <a:pos x="88" y="200"/>
              </a:cxn>
              <a:cxn ang="0">
                <a:pos x="56" y="228"/>
              </a:cxn>
              <a:cxn ang="0">
                <a:pos x="68" y="188"/>
              </a:cxn>
              <a:cxn ang="0">
                <a:pos x="56" y="144"/>
              </a:cxn>
              <a:cxn ang="0">
                <a:pos x="60" y="112"/>
              </a:cxn>
              <a:cxn ang="0">
                <a:pos x="28" y="96"/>
              </a:cxn>
              <a:cxn ang="0">
                <a:pos x="16" y="88"/>
              </a:cxn>
              <a:cxn ang="0">
                <a:pos x="20" y="96"/>
              </a:cxn>
            </a:cxnLst>
            <a:rect l="0" t="0" r="r" b="b"/>
            <a:pathLst>
              <a:path w="220" h="232">
                <a:moveTo>
                  <a:pt x="20" y="96"/>
                </a:moveTo>
                <a:cubicBezTo>
                  <a:pt x="14" y="78"/>
                  <a:pt x="20" y="63"/>
                  <a:pt x="0" y="56"/>
                </a:cubicBezTo>
                <a:cubicBezTo>
                  <a:pt x="1" y="52"/>
                  <a:pt x="1" y="46"/>
                  <a:pt x="4" y="44"/>
                </a:cubicBezTo>
                <a:cubicBezTo>
                  <a:pt x="5" y="43"/>
                  <a:pt x="58" y="22"/>
                  <a:pt x="64" y="20"/>
                </a:cubicBezTo>
                <a:cubicBezTo>
                  <a:pt x="68" y="21"/>
                  <a:pt x="72" y="24"/>
                  <a:pt x="76" y="24"/>
                </a:cubicBezTo>
                <a:cubicBezTo>
                  <a:pt x="84" y="23"/>
                  <a:pt x="100" y="16"/>
                  <a:pt x="100" y="16"/>
                </a:cubicBezTo>
                <a:cubicBezTo>
                  <a:pt x="129" y="26"/>
                  <a:pt x="119" y="17"/>
                  <a:pt x="132" y="36"/>
                </a:cubicBezTo>
                <a:cubicBezTo>
                  <a:pt x="161" y="26"/>
                  <a:pt x="149" y="23"/>
                  <a:pt x="168" y="36"/>
                </a:cubicBezTo>
                <a:cubicBezTo>
                  <a:pt x="193" y="28"/>
                  <a:pt x="181" y="48"/>
                  <a:pt x="204" y="32"/>
                </a:cubicBezTo>
                <a:cubicBezTo>
                  <a:pt x="205" y="23"/>
                  <a:pt x="204" y="12"/>
                  <a:pt x="208" y="4"/>
                </a:cubicBezTo>
                <a:cubicBezTo>
                  <a:pt x="210" y="0"/>
                  <a:pt x="212" y="12"/>
                  <a:pt x="212" y="16"/>
                </a:cubicBezTo>
                <a:cubicBezTo>
                  <a:pt x="212" y="23"/>
                  <a:pt x="210" y="29"/>
                  <a:pt x="208" y="36"/>
                </a:cubicBezTo>
                <a:cubicBezTo>
                  <a:pt x="203" y="55"/>
                  <a:pt x="194" y="66"/>
                  <a:pt x="188" y="84"/>
                </a:cubicBezTo>
                <a:cubicBezTo>
                  <a:pt x="199" y="117"/>
                  <a:pt x="183" y="66"/>
                  <a:pt x="196" y="140"/>
                </a:cubicBezTo>
                <a:cubicBezTo>
                  <a:pt x="200" y="163"/>
                  <a:pt x="213" y="179"/>
                  <a:pt x="220" y="200"/>
                </a:cubicBezTo>
                <a:cubicBezTo>
                  <a:pt x="212" y="206"/>
                  <a:pt x="200" y="206"/>
                  <a:pt x="192" y="212"/>
                </a:cubicBezTo>
                <a:cubicBezTo>
                  <a:pt x="189" y="215"/>
                  <a:pt x="191" y="221"/>
                  <a:pt x="188" y="224"/>
                </a:cubicBezTo>
                <a:cubicBezTo>
                  <a:pt x="185" y="228"/>
                  <a:pt x="180" y="229"/>
                  <a:pt x="176" y="232"/>
                </a:cubicBezTo>
                <a:cubicBezTo>
                  <a:pt x="161" y="227"/>
                  <a:pt x="152" y="223"/>
                  <a:pt x="136" y="228"/>
                </a:cubicBezTo>
                <a:cubicBezTo>
                  <a:pt x="119" y="217"/>
                  <a:pt x="106" y="206"/>
                  <a:pt x="88" y="200"/>
                </a:cubicBezTo>
                <a:cubicBezTo>
                  <a:pt x="75" y="209"/>
                  <a:pt x="69" y="219"/>
                  <a:pt x="56" y="228"/>
                </a:cubicBezTo>
                <a:cubicBezTo>
                  <a:pt x="59" y="214"/>
                  <a:pt x="68" y="188"/>
                  <a:pt x="68" y="188"/>
                </a:cubicBezTo>
                <a:cubicBezTo>
                  <a:pt x="64" y="173"/>
                  <a:pt x="60" y="159"/>
                  <a:pt x="56" y="144"/>
                </a:cubicBezTo>
                <a:cubicBezTo>
                  <a:pt x="75" y="116"/>
                  <a:pt x="80" y="125"/>
                  <a:pt x="60" y="112"/>
                </a:cubicBezTo>
                <a:cubicBezTo>
                  <a:pt x="52" y="89"/>
                  <a:pt x="62" y="106"/>
                  <a:pt x="28" y="96"/>
                </a:cubicBezTo>
                <a:cubicBezTo>
                  <a:pt x="23" y="95"/>
                  <a:pt x="21" y="88"/>
                  <a:pt x="16" y="88"/>
                </a:cubicBezTo>
                <a:cubicBezTo>
                  <a:pt x="13" y="88"/>
                  <a:pt x="19" y="93"/>
                  <a:pt x="20" y="96"/>
                </a:cubicBezTo>
                <a:close/>
              </a:path>
            </a:pathLst>
          </a:custGeom>
          <a:solidFill>
            <a:srgbClr val="CC00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109663" y="2351088"/>
            <a:ext cx="728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Castile</a:t>
            </a: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1195388" y="1944688"/>
            <a:ext cx="433387" cy="468312"/>
          </a:xfrm>
          <a:custGeom>
            <a:avLst/>
            <a:gdLst/>
            <a:ahLst/>
            <a:cxnLst>
              <a:cxn ang="0">
                <a:pos x="99" y="264"/>
              </a:cxn>
              <a:cxn ang="0">
                <a:pos x="99" y="232"/>
              </a:cxn>
              <a:cxn ang="0">
                <a:pos x="91" y="208"/>
              </a:cxn>
              <a:cxn ang="0">
                <a:pos x="87" y="168"/>
              </a:cxn>
              <a:cxn ang="0">
                <a:pos x="67" y="132"/>
              </a:cxn>
              <a:cxn ang="0">
                <a:pos x="7" y="100"/>
              </a:cxn>
              <a:cxn ang="0">
                <a:pos x="27" y="88"/>
              </a:cxn>
              <a:cxn ang="0">
                <a:pos x="55" y="92"/>
              </a:cxn>
              <a:cxn ang="0">
                <a:pos x="87" y="68"/>
              </a:cxn>
              <a:cxn ang="0">
                <a:pos x="83" y="56"/>
              </a:cxn>
              <a:cxn ang="0">
                <a:pos x="95" y="52"/>
              </a:cxn>
              <a:cxn ang="0">
                <a:pos x="99" y="64"/>
              </a:cxn>
              <a:cxn ang="0">
                <a:pos x="111" y="72"/>
              </a:cxn>
              <a:cxn ang="0">
                <a:pos x="135" y="56"/>
              </a:cxn>
              <a:cxn ang="0">
                <a:pos x="147" y="48"/>
              </a:cxn>
              <a:cxn ang="0">
                <a:pos x="159" y="24"/>
              </a:cxn>
              <a:cxn ang="0">
                <a:pos x="207" y="0"/>
              </a:cxn>
              <a:cxn ang="0">
                <a:pos x="251" y="64"/>
              </a:cxn>
              <a:cxn ang="0">
                <a:pos x="259" y="88"/>
              </a:cxn>
              <a:cxn ang="0">
                <a:pos x="283" y="244"/>
              </a:cxn>
              <a:cxn ang="0">
                <a:pos x="279" y="268"/>
              </a:cxn>
              <a:cxn ang="0">
                <a:pos x="239" y="252"/>
              </a:cxn>
              <a:cxn ang="0">
                <a:pos x="207" y="272"/>
              </a:cxn>
              <a:cxn ang="0">
                <a:pos x="215" y="288"/>
              </a:cxn>
              <a:cxn ang="0">
                <a:pos x="195" y="308"/>
              </a:cxn>
              <a:cxn ang="0">
                <a:pos x="123" y="276"/>
              </a:cxn>
              <a:cxn ang="0">
                <a:pos x="99" y="264"/>
              </a:cxn>
            </a:cxnLst>
            <a:rect l="0" t="0" r="r" b="b"/>
            <a:pathLst>
              <a:path w="285" h="308">
                <a:moveTo>
                  <a:pt x="99" y="264"/>
                </a:moveTo>
                <a:cubicBezTo>
                  <a:pt x="105" y="247"/>
                  <a:pt x="105" y="253"/>
                  <a:pt x="99" y="232"/>
                </a:cubicBezTo>
                <a:cubicBezTo>
                  <a:pt x="97" y="224"/>
                  <a:pt x="91" y="208"/>
                  <a:pt x="91" y="208"/>
                </a:cubicBezTo>
                <a:cubicBezTo>
                  <a:pt x="95" y="187"/>
                  <a:pt x="105" y="180"/>
                  <a:pt x="87" y="168"/>
                </a:cubicBezTo>
                <a:cubicBezTo>
                  <a:pt x="80" y="157"/>
                  <a:pt x="77" y="142"/>
                  <a:pt x="67" y="132"/>
                </a:cubicBezTo>
                <a:cubicBezTo>
                  <a:pt x="52" y="117"/>
                  <a:pt x="25" y="112"/>
                  <a:pt x="7" y="100"/>
                </a:cubicBezTo>
                <a:cubicBezTo>
                  <a:pt x="0" y="80"/>
                  <a:pt x="12" y="83"/>
                  <a:pt x="27" y="88"/>
                </a:cubicBezTo>
                <a:cubicBezTo>
                  <a:pt x="34" y="66"/>
                  <a:pt x="46" y="78"/>
                  <a:pt x="55" y="92"/>
                </a:cubicBezTo>
                <a:cubicBezTo>
                  <a:pt x="71" y="87"/>
                  <a:pt x="78" y="82"/>
                  <a:pt x="87" y="68"/>
                </a:cubicBezTo>
                <a:cubicBezTo>
                  <a:pt x="86" y="64"/>
                  <a:pt x="81" y="60"/>
                  <a:pt x="83" y="56"/>
                </a:cubicBezTo>
                <a:cubicBezTo>
                  <a:pt x="85" y="52"/>
                  <a:pt x="91" y="50"/>
                  <a:pt x="95" y="52"/>
                </a:cubicBezTo>
                <a:cubicBezTo>
                  <a:pt x="99" y="54"/>
                  <a:pt x="96" y="61"/>
                  <a:pt x="99" y="64"/>
                </a:cubicBezTo>
                <a:cubicBezTo>
                  <a:pt x="102" y="68"/>
                  <a:pt x="107" y="69"/>
                  <a:pt x="111" y="72"/>
                </a:cubicBezTo>
                <a:cubicBezTo>
                  <a:pt x="119" y="67"/>
                  <a:pt x="127" y="61"/>
                  <a:pt x="135" y="56"/>
                </a:cubicBezTo>
                <a:cubicBezTo>
                  <a:pt x="139" y="53"/>
                  <a:pt x="147" y="48"/>
                  <a:pt x="147" y="48"/>
                </a:cubicBezTo>
                <a:cubicBezTo>
                  <a:pt x="152" y="41"/>
                  <a:pt x="153" y="31"/>
                  <a:pt x="159" y="24"/>
                </a:cubicBezTo>
                <a:cubicBezTo>
                  <a:pt x="167" y="13"/>
                  <a:pt x="194" y="4"/>
                  <a:pt x="207" y="0"/>
                </a:cubicBezTo>
                <a:cubicBezTo>
                  <a:pt x="233" y="9"/>
                  <a:pt x="243" y="40"/>
                  <a:pt x="251" y="64"/>
                </a:cubicBezTo>
                <a:cubicBezTo>
                  <a:pt x="254" y="72"/>
                  <a:pt x="259" y="88"/>
                  <a:pt x="259" y="88"/>
                </a:cubicBezTo>
                <a:cubicBezTo>
                  <a:pt x="263" y="141"/>
                  <a:pt x="270" y="193"/>
                  <a:pt x="283" y="244"/>
                </a:cubicBezTo>
                <a:cubicBezTo>
                  <a:pt x="282" y="252"/>
                  <a:pt x="285" y="262"/>
                  <a:pt x="279" y="268"/>
                </a:cubicBezTo>
                <a:cubicBezTo>
                  <a:pt x="273" y="274"/>
                  <a:pt x="243" y="255"/>
                  <a:pt x="239" y="252"/>
                </a:cubicBezTo>
                <a:cubicBezTo>
                  <a:pt x="224" y="257"/>
                  <a:pt x="222" y="267"/>
                  <a:pt x="207" y="272"/>
                </a:cubicBezTo>
                <a:cubicBezTo>
                  <a:pt x="195" y="307"/>
                  <a:pt x="205" y="264"/>
                  <a:pt x="215" y="288"/>
                </a:cubicBezTo>
                <a:cubicBezTo>
                  <a:pt x="222" y="306"/>
                  <a:pt x="204" y="306"/>
                  <a:pt x="195" y="308"/>
                </a:cubicBezTo>
                <a:cubicBezTo>
                  <a:pt x="171" y="292"/>
                  <a:pt x="150" y="285"/>
                  <a:pt x="123" y="276"/>
                </a:cubicBezTo>
                <a:cubicBezTo>
                  <a:pt x="98" y="268"/>
                  <a:pt x="99" y="249"/>
                  <a:pt x="99" y="264"/>
                </a:cubicBezTo>
                <a:close/>
              </a:path>
            </a:pathLst>
          </a:custGeom>
          <a:solidFill>
            <a:srgbClr val="FF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817563" y="2060575"/>
            <a:ext cx="728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France</a:t>
            </a: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1160463" y="1720850"/>
            <a:ext cx="284162" cy="296863"/>
          </a:xfrm>
          <a:custGeom>
            <a:avLst/>
            <a:gdLst/>
            <a:ahLst/>
            <a:cxnLst>
              <a:cxn ang="0">
                <a:pos x="70" y="28"/>
              </a:cxn>
              <a:cxn ang="0">
                <a:pos x="94" y="0"/>
              </a:cxn>
              <a:cxn ang="0">
                <a:pos x="122" y="24"/>
              </a:cxn>
              <a:cxn ang="0">
                <a:pos x="146" y="52"/>
              </a:cxn>
              <a:cxn ang="0">
                <a:pos x="142" y="72"/>
              </a:cxn>
              <a:cxn ang="0">
                <a:pos x="178" y="88"/>
              </a:cxn>
              <a:cxn ang="0">
                <a:pos x="174" y="148"/>
              </a:cxn>
              <a:cxn ang="0">
                <a:pos x="142" y="176"/>
              </a:cxn>
              <a:cxn ang="0">
                <a:pos x="82" y="172"/>
              </a:cxn>
              <a:cxn ang="0">
                <a:pos x="70" y="168"/>
              </a:cxn>
              <a:cxn ang="0">
                <a:pos x="58" y="192"/>
              </a:cxn>
              <a:cxn ang="0">
                <a:pos x="22" y="196"/>
              </a:cxn>
              <a:cxn ang="0">
                <a:pos x="30" y="168"/>
              </a:cxn>
              <a:cxn ang="0">
                <a:pos x="70" y="140"/>
              </a:cxn>
              <a:cxn ang="0">
                <a:pos x="18" y="128"/>
              </a:cxn>
              <a:cxn ang="0">
                <a:pos x="30" y="108"/>
              </a:cxn>
              <a:cxn ang="0">
                <a:pos x="66" y="72"/>
              </a:cxn>
              <a:cxn ang="0">
                <a:pos x="70" y="60"/>
              </a:cxn>
              <a:cxn ang="0">
                <a:pos x="66" y="48"/>
              </a:cxn>
              <a:cxn ang="0">
                <a:pos x="70" y="28"/>
              </a:cxn>
            </a:cxnLst>
            <a:rect l="0" t="0" r="r" b="b"/>
            <a:pathLst>
              <a:path w="187" h="196">
                <a:moveTo>
                  <a:pt x="70" y="28"/>
                </a:moveTo>
                <a:cubicBezTo>
                  <a:pt x="76" y="11"/>
                  <a:pt x="84" y="15"/>
                  <a:pt x="94" y="0"/>
                </a:cubicBezTo>
                <a:cubicBezTo>
                  <a:pt x="111" y="6"/>
                  <a:pt x="107" y="14"/>
                  <a:pt x="122" y="24"/>
                </a:cubicBezTo>
                <a:cubicBezTo>
                  <a:pt x="132" y="39"/>
                  <a:pt x="140" y="35"/>
                  <a:pt x="146" y="52"/>
                </a:cubicBezTo>
                <a:cubicBezTo>
                  <a:pt x="145" y="59"/>
                  <a:pt x="140" y="66"/>
                  <a:pt x="142" y="72"/>
                </a:cubicBezTo>
                <a:cubicBezTo>
                  <a:pt x="142" y="73"/>
                  <a:pt x="171" y="86"/>
                  <a:pt x="178" y="88"/>
                </a:cubicBezTo>
                <a:cubicBezTo>
                  <a:pt x="187" y="116"/>
                  <a:pt x="184" y="119"/>
                  <a:pt x="174" y="148"/>
                </a:cubicBezTo>
                <a:cubicBezTo>
                  <a:pt x="170" y="161"/>
                  <a:pt x="142" y="176"/>
                  <a:pt x="142" y="176"/>
                </a:cubicBezTo>
                <a:cubicBezTo>
                  <a:pt x="122" y="175"/>
                  <a:pt x="102" y="174"/>
                  <a:pt x="82" y="172"/>
                </a:cubicBezTo>
                <a:cubicBezTo>
                  <a:pt x="78" y="172"/>
                  <a:pt x="74" y="166"/>
                  <a:pt x="70" y="168"/>
                </a:cubicBezTo>
                <a:cubicBezTo>
                  <a:pt x="62" y="172"/>
                  <a:pt x="63" y="185"/>
                  <a:pt x="58" y="192"/>
                </a:cubicBezTo>
                <a:cubicBezTo>
                  <a:pt x="41" y="181"/>
                  <a:pt x="38" y="185"/>
                  <a:pt x="22" y="196"/>
                </a:cubicBezTo>
                <a:cubicBezTo>
                  <a:pt x="0" y="181"/>
                  <a:pt x="13" y="179"/>
                  <a:pt x="30" y="168"/>
                </a:cubicBezTo>
                <a:cubicBezTo>
                  <a:pt x="36" y="150"/>
                  <a:pt x="55" y="150"/>
                  <a:pt x="70" y="140"/>
                </a:cubicBezTo>
                <a:cubicBezTo>
                  <a:pt x="47" y="132"/>
                  <a:pt x="42" y="144"/>
                  <a:pt x="18" y="128"/>
                </a:cubicBezTo>
                <a:cubicBezTo>
                  <a:pt x="33" y="118"/>
                  <a:pt x="50" y="122"/>
                  <a:pt x="30" y="108"/>
                </a:cubicBezTo>
                <a:cubicBezTo>
                  <a:pt x="38" y="85"/>
                  <a:pt x="47" y="84"/>
                  <a:pt x="66" y="72"/>
                </a:cubicBezTo>
                <a:cubicBezTo>
                  <a:pt x="67" y="68"/>
                  <a:pt x="70" y="64"/>
                  <a:pt x="70" y="60"/>
                </a:cubicBezTo>
                <a:cubicBezTo>
                  <a:pt x="70" y="56"/>
                  <a:pt x="66" y="52"/>
                  <a:pt x="66" y="48"/>
                </a:cubicBezTo>
                <a:cubicBezTo>
                  <a:pt x="68" y="29"/>
                  <a:pt x="81" y="17"/>
                  <a:pt x="70" y="28"/>
                </a:cubicBezTo>
                <a:close/>
              </a:path>
            </a:pathLst>
          </a:custGeom>
          <a:solidFill>
            <a:srgbClr val="9900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1036638" y="1776413"/>
            <a:ext cx="127000" cy="180975"/>
          </a:xfrm>
          <a:custGeom>
            <a:avLst/>
            <a:gdLst/>
            <a:ahLst/>
            <a:cxnLst>
              <a:cxn ang="0">
                <a:pos x="80" y="3"/>
              </a:cxn>
              <a:cxn ang="0">
                <a:pos x="60" y="19"/>
              </a:cxn>
              <a:cxn ang="0">
                <a:pos x="36" y="35"/>
              </a:cxn>
              <a:cxn ang="0">
                <a:pos x="28" y="47"/>
              </a:cxn>
              <a:cxn ang="0">
                <a:pos x="16" y="55"/>
              </a:cxn>
              <a:cxn ang="0">
                <a:pos x="0" y="79"/>
              </a:cxn>
              <a:cxn ang="0">
                <a:pos x="40" y="83"/>
              </a:cxn>
              <a:cxn ang="0">
                <a:pos x="68" y="67"/>
              </a:cxn>
              <a:cxn ang="0">
                <a:pos x="84" y="15"/>
              </a:cxn>
              <a:cxn ang="0">
                <a:pos x="80" y="3"/>
              </a:cxn>
            </a:cxnLst>
            <a:rect l="0" t="0" r="r" b="b"/>
            <a:pathLst>
              <a:path w="84" h="119">
                <a:moveTo>
                  <a:pt x="80" y="3"/>
                </a:moveTo>
                <a:cubicBezTo>
                  <a:pt x="53" y="12"/>
                  <a:pt x="82" y="0"/>
                  <a:pt x="60" y="19"/>
                </a:cubicBezTo>
                <a:cubicBezTo>
                  <a:pt x="53" y="25"/>
                  <a:pt x="36" y="35"/>
                  <a:pt x="36" y="35"/>
                </a:cubicBezTo>
                <a:cubicBezTo>
                  <a:pt x="33" y="39"/>
                  <a:pt x="31" y="44"/>
                  <a:pt x="28" y="47"/>
                </a:cubicBezTo>
                <a:cubicBezTo>
                  <a:pt x="25" y="50"/>
                  <a:pt x="19" y="51"/>
                  <a:pt x="16" y="55"/>
                </a:cubicBezTo>
                <a:cubicBezTo>
                  <a:pt x="10" y="62"/>
                  <a:pt x="0" y="79"/>
                  <a:pt x="0" y="79"/>
                </a:cubicBezTo>
                <a:cubicBezTo>
                  <a:pt x="10" y="119"/>
                  <a:pt x="15" y="89"/>
                  <a:pt x="40" y="83"/>
                </a:cubicBezTo>
                <a:cubicBezTo>
                  <a:pt x="62" y="68"/>
                  <a:pt x="60" y="90"/>
                  <a:pt x="68" y="67"/>
                </a:cubicBezTo>
                <a:cubicBezTo>
                  <a:pt x="61" y="45"/>
                  <a:pt x="57" y="24"/>
                  <a:pt x="84" y="15"/>
                </a:cubicBezTo>
                <a:cubicBezTo>
                  <a:pt x="83" y="11"/>
                  <a:pt x="80" y="3"/>
                  <a:pt x="80" y="3"/>
                </a:cubicBezTo>
                <a:close/>
              </a:path>
            </a:pathLst>
          </a:custGeom>
          <a:solidFill>
            <a:srgbClr val="9900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1127125" y="1549400"/>
            <a:ext cx="209550" cy="231775"/>
          </a:xfrm>
          <a:custGeom>
            <a:avLst/>
            <a:gdLst/>
            <a:ahLst/>
            <a:cxnLst>
              <a:cxn ang="0">
                <a:pos x="12" y="40"/>
              </a:cxn>
              <a:cxn ang="0">
                <a:pos x="32" y="12"/>
              </a:cxn>
              <a:cxn ang="0">
                <a:pos x="72" y="12"/>
              </a:cxn>
              <a:cxn ang="0">
                <a:pos x="88" y="24"/>
              </a:cxn>
              <a:cxn ang="0">
                <a:pos x="124" y="40"/>
              </a:cxn>
              <a:cxn ang="0">
                <a:pos x="100" y="72"/>
              </a:cxn>
              <a:cxn ang="0">
                <a:pos x="104" y="92"/>
              </a:cxn>
              <a:cxn ang="0">
                <a:pos x="100" y="120"/>
              </a:cxn>
              <a:cxn ang="0">
                <a:pos x="60" y="148"/>
              </a:cxn>
              <a:cxn ang="0">
                <a:pos x="48" y="152"/>
              </a:cxn>
              <a:cxn ang="0">
                <a:pos x="56" y="116"/>
              </a:cxn>
              <a:cxn ang="0">
                <a:pos x="28" y="100"/>
              </a:cxn>
              <a:cxn ang="0">
                <a:pos x="0" y="96"/>
              </a:cxn>
              <a:cxn ang="0">
                <a:pos x="20" y="60"/>
              </a:cxn>
              <a:cxn ang="0">
                <a:pos x="12" y="48"/>
              </a:cxn>
              <a:cxn ang="0">
                <a:pos x="12" y="40"/>
              </a:cxn>
            </a:cxnLst>
            <a:rect l="0" t="0" r="r" b="b"/>
            <a:pathLst>
              <a:path w="138" h="152">
                <a:moveTo>
                  <a:pt x="12" y="40"/>
                </a:moveTo>
                <a:cubicBezTo>
                  <a:pt x="40" y="22"/>
                  <a:pt x="39" y="33"/>
                  <a:pt x="32" y="12"/>
                </a:cubicBezTo>
                <a:cubicBezTo>
                  <a:pt x="48" y="1"/>
                  <a:pt x="55" y="6"/>
                  <a:pt x="72" y="12"/>
                </a:cubicBezTo>
                <a:cubicBezTo>
                  <a:pt x="88" y="7"/>
                  <a:pt x="104" y="0"/>
                  <a:pt x="88" y="24"/>
                </a:cubicBezTo>
                <a:cubicBezTo>
                  <a:pt x="99" y="31"/>
                  <a:pt x="124" y="40"/>
                  <a:pt x="124" y="40"/>
                </a:cubicBezTo>
                <a:cubicBezTo>
                  <a:pt x="119" y="56"/>
                  <a:pt x="114" y="63"/>
                  <a:pt x="100" y="72"/>
                </a:cubicBezTo>
                <a:cubicBezTo>
                  <a:pt x="101" y="79"/>
                  <a:pt x="101" y="86"/>
                  <a:pt x="104" y="92"/>
                </a:cubicBezTo>
                <a:cubicBezTo>
                  <a:pt x="113" y="107"/>
                  <a:pt x="138" y="94"/>
                  <a:pt x="100" y="120"/>
                </a:cubicBezTo>
                <a:cubicBezTo>
                  <a:pt x="93" y="141"/>
                  <a:pt x="81" y="141"/>
                  <a:pt x="60" y="148"/>
                </a:cubicBezTo>
                <a:cubicBezTo>
                  <a:pt x="56" y="149"/>
                  <a:pt x="48" y="152"/>
                  <a:pt x="48" y="152"/>
                </a:cubicBezTo>
                <a:cubicBezTo>
                  <a:pt x="42" y="135"/>
                  <a:pt x="46" y="130"/>
                  <a:pt x="56" y="116"/>
                </a:cubicBezTo>
                <a:cubicBezTo>
                  <a:pt x="47" y="81"/>
                  <a:pt x="57" y="120"/>
                  <a:pt x="28" y="100"/>
                </a:cubicBezTo>
                <a:cubicBezTo>
                  <a:pt x="0" y="109"/>
                  <a:pt x="7" y="116"/>
                  <a:pt x="0" y="96"/>
                </a:cubicBezTo>
                <a:cubicBezTo>
                  <a:pt x="18" y="68"/>
                  <a:pt x="13" y="81"/>
                  <a:pt x="20" y="60"/>
                </a:cubicBezTo>
                <a:cubicBezTo>
                  <a:pt x="17" y="56"/>
                  <a:pt x="13" y="53"/>
                  <a:pt x="12" y="48"/>
                </a:cubicBezTo>
                <a:cubicBezTo>
                  <a:pt x="11" y="40"/>
                  <a:pt x="22" y="30"/>
                  <a:pt x="12" y="40"/>
                </a:cubicBezTo>
                <a:close/>
              </a:path>
            </a:pathLst>
          </a:custGeom>
          <a:solidFill>
            <a:srgbClr val="CC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454025" y="154940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Scotland</a:t>
            </a:r>
            <a:br>
              <a:rPr lang="en-US" sz="1000" b="1"/>
            </a:br>
            <a:r>
              <a:rPr lang="en-US" sz="1000" b="1"/>
              <a:t>England</a:t>
            </a: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447675" y="1063625"/>
            <a:ext cx="400050" cy="207963"/>
          </a:xfrm>
          <a:custGeom>
            <a:avLst/>
            <a:gdLst/>
            <a:ahLst/>
            <a:cxnLst>
              <a:cxn ang="0">
                <a:pos x="40" y="116"/>
              </a:cxn>
              <a:cxn ang="0">
                <a:pos x="52" y="88"/>
              </a:cxn>
              <a:cxn ang="0">
                <a:pos x="0" y="80"/>
              </a:cxn>
              <a:cxn ang="0">
                <a:pos x="48" y="68"/>
              </a:cxn>
              <a:cxn ang="0">
                <a:pos x="16" y="40"/>
              </a:cxn>
              <a:cxn ang="0">
                <a:pos x="12" y="28"/>
              </a:cxn>
              <a:cxn ang="0">
                <a:pos x="28" y="24"/>
              </a:cxn>
              <a:cxn ang="0">
                <a:pos x="52" y="16"/>
              </a:cxn>
              <a:cxn ang="0">
                <a:pos x="72" y="52"/>
              </a:cxn>
              <a:cxn ang="0">
                <a:pos x="104" y="12"/>
              </a:cxn>
              <a:cxn ang="0">
                <a:pos x="116" y="16"/>
              </a:cxn>
              <a:cxn ang="0">
                <a:pos x="124" y="28"/>
              </a:cxn>
              <a:cxn ang="0">
                <a:pos x="136" y="20"/>
              </a:cxn>
              <a:cxn ang="0">
                <a:pos x="160" y="12"/>
              </a:cxn>
              <a:cxn ang="0">
                <a:pos x="196" y="4"/>
              </a:cxn>
              <a:cxn ang="0">
                <a:pos x="208" y="8"/>
              </a:cxn>
              <a:cxn ang="0">
                <a:pos x="232" y="0"/>
              </a:cxn>
              <a:cxn ang="0">
                <a:pos x="240" y="24"/>
              </a:cxn>
              <a:cxn ang="0">
                <a:pos x="264" y="32"/>
              </a:cxn>
              <a:cxn ang="0">
                <a:pos x="228" y="116"/>
              </a:cxn>
              <a:cxn ang="0">
                <a:pos x="196" y="136"/>
              </a:cxn>
              <a:cxn ang="0">
                <a:pos x="140" y="128"/>
              </a:cxn>
              <a:cxn ang="0">
                <a:pos x="96" y="128"/>
              </a:cxn>
              <a:cxn ang="0">
                <a:pos x="88" y="116"/>
              </a:cxn>
              <a:cxn ang="0">
                <a:pos x="64" y="108"/>
              </a:cxn>
              <a:cxn ang="0">
                <a:pos x="52" y="112"/>
              </a:cxn>
              <a:cxn ang="0">
                <a:pos x="40" y="120"/>
              </a:cxn>
              <a:cxn ang="0">
                <a:pos x="40" y="116"/>
              </a:cxn>
            </a:cxnLst>
            <a:rect l="0" t="0" r="r" b="b"/>
            <a:pathLst>
              <a:path w="264" h="137">
                <a:moveTo>
                  <a:pt x="40" y="116"/>
                </a:moveTo>
                <a:cubicBezTo>
                  <a:pt x="48" y="91"/>
                  <a:pt x="60" y="112"/>
                  <a:pt x="52" y="88"/>
                </a:cubicBezTo>
                <a:cubicBezTo>
                  <a:pt x="34" y="94"/>
                  <a:pt x="18" y="84"/>
                  <a:pt x="0" y="80"/>
                </a:cubicBezTo>
                <a:cubicBezTo>
                  <a:pt x="22" y="73"/>
                  <a:pt x="25" y="83"/>
                  <a:pt x="48" y="68"/>
                </a:cubicBezTo>
                <a:cubicBezTo>
                  <a:pt x="56" y="45"/>
                  <a:pt x="33" y="51"/>
                  <a:pt x="16" y="40"/>
                </a:cubicBezTo>
                <a:cubicBezTo>
                  <a:pt x="15" y="36"/>
                  <a:pt x="9" y="31"/>
                  <a:pt x="12" y="28"/>
                </a:cubicBezTo>
                <a:cubicBezTo>
                  <a:pt x="15" y="24"/>
                  <a:pt x="23" y="26"/>
                  <a:pt x="28" y="24"/>
                </a:cubicBezTo>
                <a:cubicBezTo>
                  <a:pt x="36" y="22"/>
                  <a:pt x="52" y="16"/>
                  <a:pt x="52" y="16"/>
                </a:cubicBezTo>
                <a:cubicBezTo>
                  <a:pt x="70" y="44"/>
                  <a:pt x="65" y="31"/>
                  <a:pt x="72" y="52"/>
                </a:cubicBezTo>
                <a:cubicBezTo>
                  <a:pt x="81" y="38"/>
                  <a:pt x="89" y="17"/>
                  <a:pt x="104" y="12"/>
                </a:cubicBezTo>
                <a:cubicBezTo>
                  <a:pt x="108" y="13"/>
                  <a:pt x="113" y="13"/>
                  <a:pt x="116" y="16"/>
                </a:cubicBezTo>
                <a:cubicBezTo>
                  <a:pt x="120" y="19"/>
                  <a:pt x="119" y="27"/>
                  <a:pt x="124" y="28"/>
                </a:cubicBezTo>
                <a:cubicBezTo>
                  <a:pt x="129" y="29"/>
                  <a:pt x="132" y="22"/>
                  <a:pt x="136" y="20"/>
                </a:cubicBezTo>
                <a:cubicBezTo>
                  <a:pt x="144" y="17"/>
                  <a:pt x="160" y="12"/>
                  <a:pt x="160" y="12"/>
                </a:cubicBezTo>
                <a:cubicBezTo>
                  <a:pt x="177" y="18"/>
                  <a:pt x="180" y="9"/>
                  <a:pt x="196" y="4"/>
                </a:cubicBezTo>
                <a:cubicBezTo>
                  <a:pt x="200" y="5"/>
                  <a:pt x="204" y="8"/>
                  <a:pt x="208" y="8"/>
                </a:cubicBezTo>
                <a:cubicBezTo>
                  <a:pt x="216" y="7"/>
                  <a:pt x="232" y="0"/>
                  <a:pt x="232" y="0"/>
                </a:cubicBezTo>
                <a:cubicBezTo>
                  <a:pt x="235" y="8"/>
                  <a:pt x="237" y="16"/>
                  <a:pt x="240" y="24"/>
                </a:cubicBezTo>
                <a:cubicBezTo>
                  <a:pt x="243" y="32"/>
                  <a:pt x="264" y="32"/>
                  <a:pt x="264" y="32"/>
                </a:cubicBezTo>
                <a:cubicBezTo>
                  <a:pt x="262" y="59"/>
                  <a:pt x="260" y="105"/>
                  <a:pt x="228" y="116"/>
                </a:cubicBezTo>
                <a:cubicBezTo>
                  <a:pt x="210" y="110"/>
                  <a:pt x="209" y="123"/>
                  <a:pt x="196" y="136"/>
                </a:cubicBezTo>
                <a:cubicBezTo>
                  <a:pt x="178" y="130"/>
                  <a:pt x="162" y="135"/>
                  <a:pt x="140" y="128"/>
                </a:cubicBezTo>
                <a:cubicBezTo>
                  <a:pt x="123" y="134"/>
                  <a:pt x="119" y="137"/>
                  <a:pt x="96" y="128"/>
                </a:cubicBezTo>
                <a:cubicBezTo>
                  <a:pt x="92" y="126"/>
                  <a:pt x="92" y="119"/>
                  <a:pt x="88" y="116"/>
                </a:cubicBezTo>
                <a:cubicBezTo>
                  <a:pt x="81" y="112"/>
                  <a:pt x="64" y="108"/>
                  <a:pt x="64" y="108"/>
                </a:cubicBezTo>
                <a:cubicBezTo>
                  <a:pt x="60" y="109"/>
                  <a:pt x="56" y="110"/>
                  <a:pt x="52" y="112"/>
                </a:cubicBezTo>
                <a:cubicBezTo>
                  <a:pt x="48" y="114"/>
                  <a:pt x="43" y="123"/>
                  <a:pt x="40" y="120"/>
                </a:cubicBezTo>
                <a:cubicBezTo>
                  <a:pt x="39" y="119"/>
                  <a:pt x="51" y="84"/>
                  <a:pt x="40" y="116"/>
                </a:cubicBezTo>
                <a:close/>
              </a:path>
            </a:pathLst>
          </a:custGeom>
          <a:solidFill>
            <a:srgbClr val="99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1568450" y="758825"/>
            <a:ext cx="1111250" cy="1016000"/>
          </a:xfrm>
          <a:custGeom>
            <a:avLst/>
            <a:gdLst/>
            <a:ahLst/>
            <a:cxnLst>
              <a:cxn ang="0">
                <a:pos x="630" y="337"/>
              </a:cxn>
              <a:cxn ang="0">
                <a:pos x="606" y="277"/>
              </a:cxn>
              <a:cxn ang="0">
                <a:pos x="718" y="61"/>
              </a:cxn>
              <a:cxn ang="0">
                <a:pos x="670" y="73"/>
              </a:cxn>
              <a:cxn ang="0">
                <a:pos x="674" y="41"/>
              </a:cxn>
              <a:cxn ang="0">
                <a:pos x="626" y="13"/>
              </a:cxn>
              <a:cxn ang="0">
                <a:pos x="526" y="45"/>
              </a:cxn>
              <a:cxn ang="0">
                <a:pos x="482" y="17"/>
              </a:cxn>
              <a:cxn ang="0">
                <a:pos x="442" y="41"/>
              </a:cxn>
              <a:cxn ang="0">
                <a:pos x="382" y="69"/>
              </a:cxn>
              <a:cxn ang="0">
                <a:pos x="358" y="81"/>
              </a:cxn>
              <a:cxn ang="0">
                <a:pos x="334" y="77"/>
              </a:cxn>
              <a:cxn ang="0">
                <a:pos x="294" y="85"/>
              </a:cxn>
              <a:cxn ang="0">
                <a:pos x="258" y="117"/>
              </a:cxn>
              <a:cxn ang="0">
                <a:pos x="258" y="121"/>
              </a:cxn>
              <a:cxn ang="0">
                <a:pos x="278" y="149"/>
              </a:cxn>
              <a:cxn ang="0">
                <a:pos x="242" y="189"/>
              </a:cxn>
              <a:cxn ang="0">
                <a:pos x="194" y="221"/>
              </a:cxn>
              <a:cxn ang="0">
                <a:pos x="134" y="313"/>
              </a:cxn>
              <a:cxn ang="0">
                <a:pos x="74" y="361"/>
              </a:cxn>
              <a:cxn ang="0">
                <a:pos x="6" y="397"/>
              </a:cxn>
              <a:cxn ang="0">
                <a:pos x="30" y="533"/>
              </a:cxn>
              <a:cxn ang="0">
                <a:pos x="78" y="553"/>
              </a:cxn>
              <a:cxn ang="0">
                <a:pos x="122" y="517"/>
              </a:cxn>
              <a:cxn ang="0">
                <a:pos x="150" y="497"/>
              </a:cxn>
              <a:cxn ang="0">
                <a:pos x="198" y="537"/>
              </a:cxn>
              <a:cxn ang="0">
                <a:pos x="210" y="581"/>
              </a:cxn>
              <a:cxn ang="0">
                <a:pos x="190" y="669"/>
              </a:cxn>
              <a:cxn ang="0">
                <a:pos x="246" y="637"/>
              </a:cxn>
              <a:cxn ang="0">
                <a:pos x="290" y="609"/>
              </a:cxn>
              <a:cxn ang="0">
                <a:pos x="318" y="569"/>
              </a:cxn>
              <a:cxn ang="0">
                <a:pos x="310" y="541"/>
              </a:cxn>
              <a:cxn ang="0">
                <a:pos x="366" y="485"/>
              </a:cxn>
              <a:cxn ang="0">
                <a:pos x="350" y="457"/>
              </a:cxn>
              <a:cxn ang="0">
                <a:pos x="330" y="405"/>
              </a:cxn>
              <a:cxn ang="0">
                <a:pos x="326" y="365"/>
              </a:cxn>
              <a:cxn ang="0">
                <a:pos x="374" y="337"/>
              </a:cxn>
              <a:cxn ang="0">
                <a:pos x="374" y="341"/>
              </a:cxn>
              <a:cxn ang="0">
                <a:pos x="410" y="321"/>
              </a:cxn>
              <a:cxn ang="0">
                <a:pos x="498" y="237"/>
              </a:cxn>
              <a:cxn ang="0">
                <a:pos x="506" y="289"/>
              </a:cxn>
              <a:cxn ang="0">
                <a:pos x="446" y="333"/>
              </a:cxn>
              <a:cxn ang="0">
                <a:pos x="426" y="429"/>
              </a:cxn>
              <a:cxn ang="0">
                <a:pos x="482" y="473"/>
              </a:cxn>
              <a:cxn ang="0">
                <a:pos x="558" y="457"/>
              </a:cxn>
              <a:cxn ang="0">
                <a:pos x="642" y="461"/>
              </a:cxn>
            </a:cxnLst>
            <a:rect l="0" t="0" r="r" b="b"/>
            <a:pathLst>
              <a:path w="732" h="669">
                <a:moveTo>
                  <a:pt x="654" y="457"/>
                </a:moveTo>
                <a:cubicBezTo>
                  <a:pt x="661" y="417"/>
                  <a:pt x="668" y="362"/>
                  <a:pt x="630" y="337"/>
                </a:cubicBezTo>
                <a:cubicBezTo>
                  <a:pt x="617" y="318"/>
                  <a:pt x="624" y="330"/>
                  <a:pt x="614" y="301"/>
                </a:cubicBezTo>
                <a:cubicBezTo>
                  <a:pt x="611" y="293"/>
                  <a:pt x="606" y="277"/>
                  <a:pt x="606" y="277"/>
                </a:cubicBezTo>
                <a:cubicBezTo>
                  <a:pt x="612" y="189"/>
                  <a:pt x="622" y="116"/>
                  <a:pt x="714" y="85"/>
                </a:cubicBezTo>
                <a:cubicBezTo>
                  <a:pt x="715" y="84"/>
                  <a:pt x="732" y="65"/>
                  <a:pt x="718" y="61"/>
                </a:cubicBezTo>
                <a:cubicBezTo>
                  <a:pt x="710" y="59"/>
                  <a:pt x="702" y="63"/>
                  <a:pt x="694" y="65"/>
                </a:cubicBezTo>
                <a:cubicBezTo>
                  <a:pt x="686" y="67"/>
                  <a:pt x="670" y="73"/>
                  <a:pt x="670" y="73"/>
                </a:cubicBezTo>
                <a:cubicBezTo>
                  <a:pt x="666" y="70"/>
                  <a:pt x="657" y="70"/>
                  <a:pt x="658" y="65"/>
                </a:cubicBezTo>
                <a:cubicBezTo>
                  <a:pt x="659" y="55"/>
                  <a:pt x="674" y="41"/>
                  <a:pt x="674" y="41"/>
                </a:cubicBezTo>
                <a:cubicBezTo>
                  <a:pt x="653" y="34"/>
                  <a:pt x="666" y="39"/>
                  <a:pt x="638" y="21"/>
                </a:cubicBezTo>
                <a:cubicBezTo>
                  <a:pt x="634" y="18"/>
                  <a:pt x="626" y="13"/>
                  <a:pt x="626" y="13"/>
                </a:cubicBezTo>
                <a:cubicBezTo>
                  <a:pt x="597" y="23"/>
                  <a:pt x="607" y="28"/>
                  <a:pt x="594" y="9"/>
                </a:cubicBezTo>
                <a:cubicBezTo>
                  <a:pt x="529" y="31"/>
                  <a:pt x="564" y="20"/>
                  <a:pt x="526" y="45"/>
                </a:cubicBezTo>
                <a:cubicBezTo>
                  <a:pt x="520" y="27"/>
                  <a:pt x="523" y="23"/>
                  <a:pt x="538" y="13"/>
                </a:cubicBezTo>
                <a:cubicBezTo>
                  <a:pt x="518" y="0"/>
                  <a:pt x="504" y="10"/>
                  <a:pt x="482" y="17"/>
                </a:cubicBezTo>
                <a:cubicBezTo>
                  <a:pt x="474" y="20"/>
                  <a:pt x="458" y="25"/>
                  <a:pt x="458" y="25"/>
                </a:cubicBezTo>
                <a:cubicBezTo>
                  <a:pt x="482" y="41"/>
                  <a:pt x="459" y="37"/>
                  <a:pt x="442" y="41"/>
                </a:cubicBezTo>
                <a:cubicBezTo>
                  <a:pt x="434" y="64"/>
                  <a:pt x="418" y="46"/>
                  <a:pt x="410" y="69"/>
                </a:cubicBezTo>
                <a:cubicBezTo>
                  <a:pt x="396" y="60"/>
                  <a:pt x="389" y="49"/>
                  <a:pt x="382" y="69"/>
                </a:cubicBezTo>
                <a:cubicBezTo>
                  <a:pt x="413" y="74"/>
                  <a:pt x="416" y="75"/>
                  <a:pt x="390" y="93"/>
                </a:cubicBezTo>
                <a:cubicBezTo>
                  <a:pt x="378" y="75"/>
                  <a:pt x="377" y="87"/>
                  <a:pt x="358" y="81"/>
                </a:cubicBezTo>
                <a:cubicBezTo>
                  <a:pt x="350" y="56"/>
                  <a:pt x="360" y="76"/>
                  <a:pt x="346" y="81"/>
                </a:cubicBezTo>
                <a:cubicBezTo>
                  <a:pt x="342" y="83"/>
                  <a:pt x="338" y="78"/>
                  <a:pt x="334" y="77"/>
                </a:cubicBezTo>
                <a:cubicBezTo>
                  <a:pt x="320" y="87"/>
                  <a:pt x="320" y="95"/>
                  <a:pt x="306" y="105"/>
                </a:cubicBezTo>
                <a:cubicBezTo>
                  <a:pt x="297" y="133"/>
                  <a:pt x="296" y="93"/>
                  <a:pt x="294" y="85"/>
                </a:cubicBezTo>
                <a:cubicBezTo>
                  <a:pt x="274" y="92"/>
                  <a:pt x="282" y="101"/>
                  <a:pt x="270" y="113"/>
                </a:cubicBezTo>
                <a:cubicBezTo>
                  <a:pt x="267" y="116"/>
                  <a:pt x="262" y="115"/>
                  <a:pt x="258" y="117"/>
                </a:cubicBezTo>
                <a:cubicBezTo>
                  <a:pt x="250" y="122"/>
                  <a:pt x="234" y="133"/>
                  <a:pt x="234" y="133"/>
                </a:cubicBezTo>
                <a:cubicBezTo>
                  <a:pt x="242" y="157"/>
                  <a:pt x="245" y="134"/>
                  <a:pt x="258" y="121"/>
                </a:cubicBezTo>
                <a:cubicBezTo>
                  <a:pt x="262" y="122"/>
                  <a:pt x="268" y="122"/>
                  <a:pt x="270" y="125"/>
                </a:cubicBezTo>
                <a:cubicBezTo>
                  <a:pt x="275" y="132"/>
                  <a:pt x="278" y="149"/>
                  <a:pt x="278" y="149"/>
                </a:cubicBezTo>
                <a:cubicBezTo>
                  <a:pt x="263" y="159"/>
                  <a:pt x="260" y="163"/>
                  <a:pt x="266" y="181"/>
                </a:cubicBezTo>
                <a:cubicBezTo>
                  <a:pt x="258" y="184"/>
                  <a:pt x="247" y="182"/>
                  <a:pt x="242" y="189"/>
                </a:cubicBezTo>
                <a:cubicBezTo>
                  <a:pt x="232" y="205"/>
                  <a:pt x="239" y="199"/>
                  <a:pt x="222" y="205"/>
                </a:cubicBezTo>
                <a:cubicBezTo>
                  <a:pt x="216" y="222"/>
                  <a:pt x="211" y="227"/>
                  <a:pt x="194" y="221"/>
                </a:cubicBezTo>
                <a:cubicBezTo>
                  <a:pt x="191" y="250"/>
                  <a:pt x="197" y="268"/>
                  <a:pt x="170" y="277"/>
                </a:cubicBezTo>
                <a:cubicBezTo>
                  <a:pt x="162" y="300"/>
                  <a:pt x="153" y="301"/>
                  <a:pt x="134" y="313"/>
                </a:cubicBezTo>
                <a:cubicBezTo>
                  <a:pt x="124" y="327"/>
                  <a:pt x="116" y="328"/>
                  <a:pt x="102" y="337"/>
                </a:cubicBezTo>
                <a:cubicBezTo>
                  <a:pt x="97" y="353"/>
                  <a:pt x="88" y="352"/>
                  <a:pt x="74" y="361"/>
                </a:cubicBezTo>
                <a:cubicBezTo>
                  <a:pt x="39" y="352"/>
                  <a:pt x="78" y="357"/>
                  <a:pt x="42" y="381"/>
                </a:cubicBezTo>
                <a:cubicBezTo>
                  <a:pt x="31" y="388"/>
                  <a:pt x="6" y="397"/>
                  <a:pt x="6" y="397"/>
                </a:cubicBezTo>
                <a:cubicBezTo>
                  <a:pt x="0" y="414"/>
                  <a:pt x="4" y="428"/>
                  <a:pt x="10" y="445"/>
                </a:cubicBezTo>
                <a:cubicBezTo>
                  <a:pt x="12" y="457"/>
                  <a:pt x="20" y="526"/>
                  <a:pt x="30" y="533"/>
                </a:cubicBezTo>
                <a:cubicBezTo>
                  <a:pt x="49" y="546"/>
                  <a:pt x="37" y="539"/>
                  <a:pt x="66" y="549"/>
                </a:cubicBezTo>
                <a:cubicBezTo>
                  <a:pt x="70" y="550"/>
                  <a:pt x="78" y="553"/>
                  <a:pt x="78" y="553"/>
                </a:cubicBezTo>
                <a:cubicBezTo>
                  <a:pt x="90" y="541"/>
                  <a:pt x="98" y="534"/>
                  <a:pt x="114" y="529"/>
                </a:cubicBezTo>
                <a:cubicBezTo>
                  <a:pt x="117" y="525"/>
                  <a:pt x="118" y="520"/>
                  <a:pt x="122" y="517"/>
                </a:cubicBezTo>
                <a:cubicBezTo>
                  <a:pt x="125" y="514"/>
                  <a:pt x="131" y="516"/>
                  <a:pt x="134" y="513"/>
                </a:cubicBezTo>
                <a:cubicBezTo>
                  <a:pt x="155" y="492"/>
                  <a:pt x="118" y="508"/>
                  <a:pt x="150" y="497"/>
                </a:cubicBezTo>
                <a:cubicBezTo>
                  <a:pt x="170" y="467"/>
                  <a:pt x="161" y="512"/>
                  <a:pt x="174" y="521"/>
                </a:cubicBezTo>
                <a:cubicBezTo>
                  <a:pt x="182" y="526"/>
                  <a:pt x="198" y="537"/>
                  <a:pt x="198" y="537"/>
                </a:cubicBezTo>
                <a:cubicBezTo>
                  <a:pt x="199" y="544"/>
                  <a:pt x="200" y="550"/>
                  <a:pt x="202" y="557"/>
                </a:cubicBezTo>
                <a:cubicBezTo>
                  <a:pt x="204" y="565"/>
                  <a:pt x="210" y="581"/>
                  <a:pt x="210" y="581"/>
                </a:cubicBezTo>
                <a:cubicBezTo>
                  <a:pt x="199" y="614"/>
                  <a:pt x="189" y="609"/>
                  <a:pt x="170" y="637"/>
                </a:cubicBezTo>
                <a:cubicBezTo>
                  <a:pt x="180" y="666"/>
                  <a:pt x="171" y="656"/>
                  <a:pt x="190" y="669"/>
                </a:cubicBezTo>
                <a:cubicBezTo>
                  <a:pt x="197" y="648"/>
                  <a:pt x="178" y="629"/>
                  <a:pt x="202" y="621"/>
                </a:cubicBezTo>
                <a:cubicBezTo>
                  <a:pt x="217" y="631"/>
                  <a:pt x="228" y="633"/>
                  <a:pt x="246" y="637"/>
                </a:cubicBezTo>
                <a:cubicBezTo>
                  <a:pt x="284" y="627"/>
                  <a:pt x="250" y="642"/>
                  <a:pt x="258" y="621"/>
                </a:cubicBezTo>
                <a:cubicBezTo>
                  <a:pt x="262" y="612"/>
                  <a:pt x="285" y="610"/>
                  <a:pt x="290" y="609"/>
                </a:cubicBezTo>
                <a:cubicBezTo>
                  <a:pt x="299" y="595"/>
                  <a:pt x="306" y="590"/>
                  <a:pt x="322" y="585"/>
                </a:cubicBezTo>
                <a:cubicBezTo>
                  <a:pt x="321" y="580"/>
                  <a:pt x="321" y="573"/>
                  <a:pt x="318" y="569"/>
                </a:cubicBezTo>
                <a:cubicBezTo>
                  <a:pt x="315" y="566"/>
                  <a:pt x="307" y="569"/>
                  <a:pt x="306" y="565"/>
                </a:cubicBezTo>
                <a:cubicBezTo>
                  <a:pt x="304" y="557"/>
                  <a:pt x="308" y="549"/>
                  <a:pt x="310" y="541"/>
                </a:cubicBezTo>
                <a:cubicBezTo>
                  <a:pt x="319" y="503"/>
                  <a:pt x="315" y="517"/>
                  <a:pt x="362" y="513"/>
                </a:cubicBezTo>
                <a:cubicBezTo>
                  <a:pt x="363" y="504"/>
                  <a:pt x="362" y="494"/>
                  <a:pt x="366" y="485"/>
                </a:cubicBezTo>
                <a:cubicBezTo>
                  <a:pt x="368" y="481"/>
                  <a:pt x="376" y="481"/>
                  <a:pt x="378" y="477"/>
                </a:cubicBezTo>
                <a:cubicBezTo>
                  <a:pt x="382" y="466"/>
                  <a:pt x="350" y="457"/>
                  <a:pt x="350" y="457"/>
                </a:cubicBezTo>
                <a:cubicBezTo>
                  <a:pt x="337" y="444"/>
                  <a:pt x="328" y="439"/>
                  <a:pt x="334" y="421"/>
                </a:cubicBezTo>
                <a:cubicBezTo>
                  <a:pt x="333" y="416"/>
                  <a:pt x="330" y="410"/>
                  <a:pt x="330" y="405"/>
                </a:cubicBezTo>
                <a:cubicBezTo>
                  <a:pt x="330" y="400"/>
                  <a:pt x="335" y="394"/>
                  <a:pt x="334" y="389"/>
                </a:cubicBezTo>
                <a:cubicBezTo>
                  <a:pt x="333" y="381"/>
                  <a:pt x="326" y="365"/>
                  <a:pt x="326" y="365"/>
                </a:cubicBezTo>
                <a:cubicBezTo>
                  <a:pt x="341" y="360"/>
                  <a:pt x="353" y="358"/>
                  <a:pt x="366" y="349"/>
                </a:cubicBezTo>
                <a:cubicBezTo>
                  <a:pt x="369" y="345"/>
                  <a:pt x="370" y="340"/>
                  <a:pt x="374" y="337"/>
                </a:cubicBezTo>
                <a:cubicBezTo>
                  <a:pt x="377" y="334"/>
                  <a:pt x="386" y="329"/>
                  <a:pt x="386" y="333"/>
                </a:cubicBezTo>
                <a:cubicBezTo>
                  <a:pt x="386" y="338"/>
                  <a:pt x="374" y="336"/>
                  <a:pt x="374" y="341"/>
                </a:cubicBezTo>
                <a:cubicBezTo>
                  <a:pt x="374" y="345"/>
                  <a:pt x="382" y="339"/>
                  <a:pt x="386" y="337"/>
                </a:cubicBezTo>
                <a:cubicBezTo>
                  <a:pt x="394" y="332"/>
                  <a:pt x="410" y="321"/>
                  <a:pt x="410" y="321"/>
                </a:cubicBezTo>
                <a:cubicBezTo>
                  <a:pt x="425" y="298"/>
                  <a:pt x="431" y="264"/>
                  <a:pt x="458" y="249"/>
                </a:cubicBezTo>
                <a:cubicBezTo>
                  <a:pt x="470" y="242"/>
                  <a:pt x="498" y="237"/>
                  <a:pt x="498" y="237"/>
                </a:cubicBezTo>
                <a:cubicBezTo>
                  <a:pt x="514" y="242"/>
                  <a:pt x="524" y="239"/>
                  <a:pt x="530" y="257"/>
                </a:cubicBezTo>
                <a:cubicBezTo>
                  <a:pt x="525" y="273"/>
                  <a:pt x="520" y="280"/>
                  <a:pt x="506" y="289"/>
                </a:cubicBezTo>
                <a:cubicBezTo>
                  <a:pt x="499" y="309"/>
                  <a:pt x="489" y="316"/>
                  <a:pt x="470" y="325"/>
                </a:cubicBezTo>
                <a:cubicBezTo>
                  <a:pt x="462" y="328"/>
                  <a:pt x="446" y="333"/>
                  <a:pt x="446" y="333"/>
                </a:cubicBezTo>
                <a:cubicBezTo>
                  <a:pt x="437" y="346"/>
                  <a:pt x="435" y="358"/>
                  <a:pt x="430" y="373"/>
                </a:cubicBezTo>
                <a:cubicBezTo>
                  <a:pt x="438" y="398"/>
                  <a:pt x="441" y="406"/>
                  <a:pt x="426" y="429"/>
                </a:cubicBezTo>
                <a:cubicBezTo>
                  <a:pt x="431" y="445"/>
                  <a:pt x="434" y="452"/>
                  <a:pt x="450" y="457"/>
                </a:cubicBezTo>
                <a:cubicBezTo>
                  <a:pt x="468" y="451"/>
                  <a:pt x="467" y="463"/>
                  <a:pt x="482" y="473"/>
                </a:cubicBezTo>
                <a:cubicBezTo>
                  <a:pt x="500" y="469"/>
                  <a:pt x="509" y="463"/>
                  <a:pt x="526" y="457"/>
                </a:cubicBezTo>
                <a:cubicBezTo>
                  <a:pt x="543" y="463"/>
                  <a:pt x="537" y="463"/>
                  <a:pt x="558" y="457"/>
                </a:cubicBezTo>
                <a:cubicBezTo>
                  <a:pt x="566" y="455"/>
                  <a:pt x="582" y="449"/>
                  <a:pt x="582" y="449"/>
                </a:cubicBezTo>
                <a:cubicBezTo>
                  <a:pt x="602" y="456"/>
                  <a:pt x="620" y="458"/>
                  <a:pt x="642" y="461"/>
                </a:cubicBezTo>
                <a:cubicBezTo>
                  <a:pt x="646" y="460"/>
                  <a:pt x="654" y="457"/>
                  <a:pt x="654" y="457"/>
                </a:cubicBezTo>
                <a:close/>
              </a:path>
            </a:pathLst>
          </a:custGeom>
          <a:solidFill>
            <a:srgbClr val="99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689100" y="1608138"/>
            <a:ext cx="134938" cy="211137"/>
          </a:xfrm>
          <a:custGeom>
            <a:avLst/>
            <a:gdLst/>
            <a:ahLst/>
            <a:cxnLst>
              <a:cxn ang="0">
                <a:pos x="26" y="130"/>
              </a:cxn>
              <a:cxn ang="0">
                <a:pos x="22" y="114"/>
              </a:cxn>
              <a:cxn ang="0">
                <a:pos x="18" y="98"/>
              </a:cxn>
              <a:cxn ang="0">
                <a:pos x="6" y="94"/>
              </a:cxn>
              <a:cxn ang="0">
                <a:pos x="22" y="74"/>
              </a:cxn>
              <a:cxn ang="0">
                <a:pos x="10" y="46"/>
              </a:cxn>
              <a:cxn ang="0">
                <a:pos x="54" y="22"/>
              </a:cxn>
              <a:cxn ang="0">
                <a:pos x="74" y="18"/>
              </a:cxn>
              <a:cxn ang="0">
                <a:pos x="82" y="42"/>
              </a:cxn>
              <a:cxn ang="0">
                <a:pos x="74" y="54"/>
              </a:cxn>
              <a:cxn ang="0">
                <a:pos x="58" y="58"/>
              </a:cxn>
              <a:cxn ang="0">
                <a:pos x="82" y="70"/>
              </a:cxn>
              <a:cxn ang="0">
                <a:pos x="62" y="90"/>
              </a:cxn>
              <a:cxn ang="0">
                <a:pos x="74" y="118"/>
              </a:cxn>
              <a:cxn ang="0">
                <a:pos x="86" y="114"/>
              </a:cxn>
              <a:cxn ang="0">
                <a:pos x="82" y="130"/>
              </a:cxn>
              <a:cxn ang="0">
                <a:pos x="50" y="138"/>
              </a:cxn>
              <a:cxn ang="0">
                <a:pos x="26" y="130"/>
              </a:cxn>
            </a:cxnLst>
            <a:rect l="0" t="0" r="r" b="b"/>
            <a:pathLst>
              <a:path w="89" h="139">
                <a:moveTo>
                  <a:pt x="26" y="130"/>
                </a:moveTo>
                <a:cubicBezTo>
                  <a:pt x="0" y="139"/>
                  <a:pt x="7" y="124"/>
                  <a:pt x="22" y="114"/>
                </a:cubicBezTo>
                <a:cubicBezTo>
                  <a:pt x="21" y="109"/>
                  <a:pt x="21" y="102"/>
                  <a:pt x="18" y="98"/>
                </a:cubicBezTo>
                <a:cubicBezTo>
                  <a:pt x="15" y="95"/>
                  <a:pt x="8" y="98"/>
                  <a:pt x="6" y="94"/>
                </a:cubicBezTo>
                <a:cubicBezTo>
                  <a:pt x="1" y="84"/>
                  <a:pt x="18" y="76"/>
                  <a:pt x="22" y="74"/>
                </a:cubicBezTo>
                <a:cubicBezTo>
                  <a:pt x="16" y="56"/>
                  <a:pt x="29" y="52"/>
                  <a:pt x="10" y="46"/>
                </a:cubicBezTo>
                <a:cubicBezTo>
                  <a:pt x="2" y="22"/>
                  <a:pt x="33" y="29"/>
                  <a:pt x="54" y="22"/>
                </a:cubicBezTo>
                <a:cubicBezTo>
                  <a:pt x="60" y="13"/>
                  <a:pt x="63" y="0"/>
                  <a:pt x="74" y="18"/>
                </a:cubicBezTo>
                <a:cubicBezTo>
                  <a:pt x="78" y="25"/>
                  <a:pt x="82" y="42"/>
                  <a:pt x="82" y="42"/>
                </a:cubicBezTo>
                <a:cubicBezTo>
                  <a:pt x="79" y="46"/>
                  <a:pt x="78" y="51"/>
                  <a:pt x="74" y="54"/>
                </a:cubicBezTo>
                <a:cubicBezTo>
                  <a:pt x="69" y="57"/>
                  <a:pt x="60" y="53"/>
                  <a:pt x="58" y="58"/>
                </a:cubicBezTo>
                <a:cubicBezTo>
                  <a:pt x="56" y="63"/>
                  <a:pt x="80" y="69"/>
                  <a:pt x="82" y="70"/>
                </a:cubicBezTo>
                <a:cubicBezTo>
                  <a:pt x="89" y="92"/>
                  <a:pt x="86" y="95"/>
                  <a:pt x="62" y="90"/>
                </a:cubicBezTo>
                <a:cubicBezTo>
                  <a:pt x="51" y="107"/>
                  <a:pt x="56" y="112"/>
                  <a:pt x="74" y="118"/>
                </a:cubicBezTo>
                <a:cubicBezTo>
                  <a:pt x="78" y="117"/>
                  <a:pt x="84" y="110"/>
                  <a:pt x="86" y="114"/>
                </a:cubicBezTo>
                <a:cubicBezTo>
                  <a:pt x="89" y="119"/>
                  <a:pt x="86" y="126"/>
                  <a:pt x="82" y="130"/>
                </a:cubicBezTo>
                <a:cubicBezTo>
                  <a:pt x="74" y="137"/>
                  <a:pt x="60" y="135"/>
                  <a:pt x="50" y="138"/>
                </a:cubicBezTo>
                <a:cubicBezTo>
                  <a:pt x="42" y="135"/>
                  <a:pt x="26" y="130"/>
                  <a:pt x="26" y="130"/>
                </a:cubicBezTo>
                <a:close/>
              </a:path>
            </a:pathLst>
          </a:custGeom>
          <a:solidFill>
            <a:srgbClr val="99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744538" y="966788"/>
            <a:ext cx="153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Union of Kalmar</a:t>
            </a: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1524000" y="1754188"/>
            <a:ext cx="592138" cy="585787"/>
          </a:xfrm>
          <a:custGeom>
            <a:avLst/>
            <a:gdLst/>
            <a:ahLst/>
            <a:cxnLst>
              <a:cxn ang="0">
                <a:pos x="383" y="6"/>
              </a:cxn>
              <a:cxn ang="0">
                <a:pos x="351" y="6"/>
              </a:cxn>
              <a:cxn ang="0">
                <a:pos x="323" y="14"/>
              </a:cxn>
              <a:cxn ang="0">
                <a:pos x="311" y="22"/>
              </a:cxn>
              <a:cxn ang="0">
                <a:pos x="303" y="34"/>
              </a:cxn>
              <a:cxn ang="0">
                <a:pos x="279" y="46"/>
              </a:cxn>
              <a:cxn ang="0">
                <a:pos x="259" y="42"/>
              </a:cxn>
              <a:cxn ang="0">
                <a:pos x="243" y="18"/>
              </a:cxn>
              <a:cxn ang="0">
                <a:pos x="203" y="26"/>
              </a:cxn>
              <a:cxn ang="0">
                <a:pos x="147" y="42"/>
              </a:cxn>
              <a:cxn ang="0">
                <a:pos x="75" y="62"/>
              </a:cxn>
              <a:cxn ang="0">
                <a:pos x="51" y="90"/>
              </a:cxn>
              <a:cxn ang="0">
                <a:pos x="39" y="62"/>
              </a:cxn>
              <a:cxn ang="0">
                <a:pos x="31" y="102"/>
              </a:cxn>
              <a:cxn ang="0">
                <a:pos x="7" y="118"/>
              </a:cxn>
              <a:cxn ang="0">
                <a:pos x="23" y="150"/>
              </a:cxn>
              <a:cxn ang="0">
                <a:pos x="55" y="246"/>
              </a:cxn>
              <a:cxn ang="0">
                <a:pos x="59" y="346"/>
              </a:cxn>
              <a:cxn ang="0">
                <a:pos x="75" y="386"/>
              </a:cxn>
              <a:cxn ang="0">
                <a:pos x="135" y="358"/>
              </a:cxn>
              <a:cxn ang="0">
                <a:pos x="163" y="362"/>
              </a:cxn>
              <a:cxn ang="0">
                <a:pos x="179" y="386"/>
              </a:cxn>
              <a:cxn ang="0">
                <a:pos x="207" y="354"/>
              </a:cxn>
              <a:cxn ang="0">
                <a:pos x="227" y="318"/>
              </a:cxn>
              <a:cxn ang="0">
                <a:pos x="251" y="310"/>
              </a:cxn>
              <a:cxn ang="0">
                <a:pos x="279" y="334"/>
              </a:cxn>
              <a:cxn ang="0">
                <a:pos x="283" y="274"/>
              </a:cxn>
              <a:cxn ang="0">
                <a:pos x="311" y="174"/>
              </a:cxn>
              <a:cxn ang="0">
                <a:pos x="327" y="150"/>
              </a:cxn>
              <a:cxn ang="0">
                <a:pos x="335" y="126"/>
              </a:cxn>
              <a:cxn ang="0">
                <a:pos x="311" y="98"/>
              </a:cxn>
              <a:cxn ang="0">
                <a:pos x="343" y="34"/>
              </a:cxn>
              <a:cxn ang="0">
                <a:pos x="367" y="18"/>
              </a:cxn>
              <a:cxn ang="0">
                <a:pos x="383" y="6"/>
              </a:cxn>
            </a:cxnLst>
            <a:rect l="0" t="0" r="r" b="b"/>
            <a:pathLst>
              <a:path w="390" h="386">
                <a:moveTo>
                  <a:pt x="383" y="6"/>
                </a:moveTo>
                <a:cubicBezTo>
                  <a:pt x="356" y="15"/>
                  <a:pt x="390" y="6"/>
                  <a:pt x="351" y="6"/>
                </a:cubicBezTo>
                <a:cubicBezTo>
                  <a:pt x="341" y="6"/>
                  <a:pt x="332" y="12"/>
                  <a:pt x="323" y="14"/>
                </a:cubicBezTo>
                <a:cubicBezTo>
                  <a:pt x="319" y="17"/>
                  <a:pt x="314" y="19"/>
                  <a:pt x="311" y="22"/>
                </a:cubicBezTo>
                <a:cubicBezTo>
                  <a:pt x="308" y="25"/>
                  <a:pt x="307" y="31"/>
                  <a:pt x="303" y="34"/>
                </a:cubicBezTo>
                <a:cubicBezTo>
                  <a:pt x="296" y="40"/>
                  <a:pt x="286" y="41"/>
                  <a:pt x="279" y="46"/>
                </a:cubicBezTo>
                <a:cubicBezTo>
                  <a:pt x="272" y="45"/>
                  <a:pt x="264" y="46"/>
                  <a:pt x="259" y="42"/>
                </a:cubicBezTo>
                <a:cubicBezTo>
                  <a:pt x="251" y="36"/>
                  <a:pt x="243" y="18"/>
                  <a:pt x="243" y="18"/>
                </a:cubicBezTo>
                <a:cubicBezTo>
                  <a:pt x="226" y="22"/>
                  <a:pt x="220" y="32"/>
                  <a:pt x="203" y="26"/>
                </a:cubicBezTo>
                <a:cubicBezTo>
                  <a:pt x="173" y="46"/>
                  <a:pt x="196" y="47"/>
                  <a:pt x="147" y="42"/>
                </a:cubicBezTo>
                <a:cubicBezTo>
                  <a:pt x="129" y="36"/>
                  <a:pt x="98" y="58"/>
                  <a:pt x="75" y="62"/>
                </a:cubicBezTo>
                <a:cubicBezTo>
                  <a:pt x="66" y="76"/>
                  <a:pt x="67" y="85"/>
                  <a:pt x="51" y="90"/>
                </a:cubicBezTo>
                <a:cubicBezTo>
                  <a:pt x="45" y="72"/>
                  <a:pt x="58" y="68"/>
                  <a:pt x="39" y="62"/>
                </a:cubicBezTo>
                <a:cubicBezTo>
                  <a:pt x="35" y="75"/>
                  <a:pt x="38" y="91"/>
                  <a:pt x="31" y="102"/>
                </a:cubicBezTo>
                <a:cubicBezTo>
                  <a:pt x="26" y="110"/>
                  <a:pt x="7" y="118"/>
                  <a:pt x="7" y="118"/>
                </a:cubicBezTo>
                <a:cubicBezTo>
                  <a:pt x="0" y="138"/>
                  <a:pt x="14" y="133"/>
                  <a:pt x="23" y="150"/>
                </a:cubicBezTo>
                <a:cubicBezTo>
                  <a:pt x="39" y="181"/>
                  <a:pt x="47" y="212"/>
                  <a:pt x="55" y="246"/>
                </a:cubicBezTo>
                <a:cubicBezTo>
                  <a:pt x="56" y="256"/>
                  <a:pt x="67" y="323"/>
                  <a:pt x="59" y="346"/>
                </a:cubicBezTo>
                <a:cubicBezTo>
                  <a:pt x="64" y="361"/>
                  <a:pt x="66" y="373"/>
                  <a:pt x="75" y="386"/>
                </a:cubicBezTo>
                <a:cubicBezTo>
                  <a:pt x="97" y="379"/>
                  <a:pt x="113" y="365"/>
                  <a:pt x="135" y="358"/>
                </a:cubicBezTo>
                <a:cubicBezTo>
                  <a:pt x="144" y="359"/>
                  <a:pt x="155" y="357"/>
                  <a:pt x="163" y="362"/>
                </a:cubicBezTo>
                <a:cubicBezTo>
                  <a:pt x="171" y="367"/>
                  <a:pt x="179" y="386"/>
                  <a:pt x="179" y="386"/>
                </a:cubicBezTo>
                <a:cubicBezTo>
                  <a:pt x="198" y="358"/>
                  <a:pt x="187" y="367"/>
                  <a:pt x="207" y="354"/>
                </a:cubicBezTo>
                <a:cubicBezTo>
                  <a:pt x="213" y="345"/>
                  <a:pt x="218" y="323"/>
                  <a:pt x="227" y="318"/>
                </a:cubicBezTo>
                <a:cubicBezTo>
                  <a:pt x="234" y="314"/>
                  <a:pt x="251" y="310"/>
                  <a:pt x="251" y="310"/>
                </a:cubicBezTo>
                <a:cubicBezTo>
                  <a:pt x="256" y="326"/>
                  <a:pt x="263" y="329"/>
                  <a:pt x="279" y="334"/>
                </a:cubicBezTo>
                <a:cubicBezTo>
                  <a:pt x="293" y="313"/>
                  <a:pt x="291" y="299"/>
                  <a:pt x="283" y="274"/>
                </a:cubicBezTo>
                <a:cubicBezTo>
                  <a:pt x="287" y="228"/>
                  <a:pt x="291" y="211"/>
                  <a:pt x="311" y="174"/>
                </a:cubicBezTo>
                <a:cubicBezTo>
                  <a:pt x="316" y="166"/>
                  <a:pt x="322" y="158"/>
                  <a:pt x="327" y="150"/>
                </a:cubicBezTo>
                <a:cubicBezTo>
                  <a:pt x="332" y="143"/>
                  <a:pt x="335" y="126"/>
                  <a:pt x="335" y="126"/>
                </a:cubicBezTo>
                <a:cubicBezTo>
                  <a:pt x="330" y="110"/>
                  <a:pt x="327" y="103"/>
                  <a:pt x="311" y="98"/>
                </a:cubicBezTo>
                <a:cubicBezTo>
                  <a:pt x="300" y="66"/>
                  <a:pt x="320" y="49"/>
                  <a:pt x="343" y="34"/>
                </a:cubicBezTo>
                <a:cubicBezTo>
                  <a:pt x="351" y="29"/>
                  <a:pt x="367" y="18"/>
                  <a:pt x="367" y="18"/>
                </a:cubicBezTo>
                <a:cubicBezTo>
                  <a:pt x="361" y="0"/>
                  <a:pt x="359" y="6"/>
                  <a:pt x="383" y="6"/>
                </a:cubicBezTo>
                <a:close/>
              </a:path>
            </a:pathLst>
          </a:custGeom>
          <a:solidFill>
            <a:srgbClr val="0000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1473200" y="1768475"/>
            <a:ext cx="889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Holy Roman Empire</a:t>
            </a: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1989138" y="1684338"/>
            <a:ext cx="781050" cy="636587"/>
          </a:xfrm>
          <a:custGeom>
            <a:avLst/>
            <a:gdLst/>
            <a:ahLst/>
            <a:cxnLst>
              <a:cxn ang="0">
                <a:pos x="425" y="328"/>
              </a:cxn>
              <a:cxn ang="0">
                <a:pos x="433" y="316"/>
              </a:cxn>
              <a:cxn ang="0">
                <a:pos x="457" y="324"/>
              </a:cxn>
              <a:cxn ang="0">
                <a:pos x="469" y="320"/>
              </a:cxn>
              <a:cxn ang="0">
                <a:pos x="477" y="308"/>
              </a:cxn>
              <a:cxn ang="0">
                <a:pos x="501" y="300"/>
              </a:cxn>
              <a:cxn ang="0">
                <a:pos x="497" y="252"/>
              </a:cxn>
              <a:cxn ang="0">
                <a:pos x="473" y="240"/>
              </a:cxn>
              <a:cxn ang="0">
                <a:pos x="449" y="232"/>
              </a:cxn>
              <a:cxn ang="0">
                <a:pos x="429" y="216"/>
              </a:cxn>
              <a:cxn ang="0">
                <a:pos x="405" y="148"/>
              </a:cxn>
              <a:cxn ang="0">
                <a:pos x="405" y="80"/>
              </a:cxn>
              <a:cxn ang="0">
                <a:pos x="385" y="44"/>
              </a:cxn>
              <a:cxn ang="0">
                <a:pos x="305" y="0"/>
              </a:cxn>
              <a:cxn ang="0">
                <a:pos x="273" y="20"/>
              </a:cxn>
              <a:cxn ang="0">
                <a:pos x="233" y="76"/>
              </a:cxn>
              <a:cxn ang="0">
                <a:pos x="225" y="88"/>
              </a:cxn>
              <a:cxn ang="0">
                <a:pos x="201" y="96"/>
              </a:cxn>
              <a:cxn ang="0">
                <a:pos x="177" y="88"/>
              </a:cxn>
              <a:cxn ang="0">
                <a:pos x="165" y="84"/>
              </a:cxn>
              <a:cxn ang="0">
                <a:pos x="133" y="108"/>
              </a:cxn>
              <a:cxn ang="0">
                <a:pos x="89" y="56"/>
              </a:cxn>
              <a:cxn ang="0">
                <a:pos x="61" y="64"/>
              </a:cxn>
              <a:cxn ang="0">
                <a:pos x="57" y="76"/>
              </a:cxn>
              <a:cxn ang="0">
                <a:pos x="33" y="88"/>
              </a:cxn>
              <a:cxn ang="0">
                <a:pos x="17" y="112"/>
              </a:cxn>
              <a:cxn ang="0">
                <a:pos x="9" y="124"/>
              </a:cxn>
              <a:cxn ang="0">
                <a:pos x="25" y="164"/>
              </a:cxn>
              <a:cxn ang="0">
                <a:pos x="21" y="188"/>
              </a:cxn>
              <a:cxn ang="0">
                <a:pos x="1" y="248"/>
              </a:cxn>
              <a:cxn ang="0">
                <a:pos x="13" y="244"/>
              </a:cxn>
              <a:cxn ang="0">
                <a:pos x="53" y="256"/>
              </a:cxn>
              <a:cxn ang="0">
                <a:pos x="89" y="280"/>
              </a:cxn>
              <a:cxn ang="0">
                <a:pos x="101" y="288"/>
              </a:cxn>
              <a:cxn ang="0">
                <a:pos x="109" y="312"/>
              </a:cxn>
              <a:cxn ang="0">
                <a:pos x="201" y="392"/>
              </a:cxn>
              <a:cxn ang="0">
                <a:pos x="237" y="416"/>
              </a:cxn>
              <a:cxn ang="0">
                <a:pos x="325" y="400"/>
              </a:cxn>
              <a:cxn ang="0">
                <a:pos x="353" y="360"/>
              </a:cxn>
              <a:cxn ang="0">
                <a:pos x="389" y="364"/>
              </a:cxn>
              <a:cxn ang="0">
                <a:pos x="417" y="340"/>
              </a:cxn>
              <a:cxn ang="0">
                <a:pos x="425" y="328"/>
              </a:cxn>
            </a:cxnLst>
            <a:rect l="0" t="0" r="r" b="b"/>
            <a:pathLst>
              <a:path w="515" h="420">
                <a:moveTo>
                  <a:pt x="425" y="328"/>
                </a:moveTo>
                <a:cubicBezTo>
                  <a:pt x="428" y="324"/>
                  <a:pt x="428" y="317"/>
                  <a:pt x="433" y="316"/>
                </a:cubicBezTo>
                <a:cubicBezTo>
                  <a:pt x="441" y="315"/>
                  <a:pt x="457" y="324"/>
                  <a:pt x="457" y="324"/>
                </a:cubicBezTo>
                <a:cubicBezTo>
                  <a:pt x="461" y="323"/>
                  <a:pt x="466" y="323"/>
                  <a:pt x="469" y="320"/>
                </a:cubicBezTo>
                <a:cubicBezTo>
                  <a:pt x="473" y="317"/>
                  <a:pt x="473" y="311"/>
                  <a:pt x="477" y="308"/>
                </a:cubicBezTo>
                <a:cubicBezTo>
                  <a:pt x="484" y="304"/>
                  <a:pt x="501" y="300"/>
                  <a:pt x="501" y="300"/>
                </a:cubicBezTo>
                <a:cubicBezTo>
                  <a:pt x="507" y="282"/>
                  <a:pt x="515" y="267"/>
                  <a:pt x="497" y="252"/>
                </a:cubicBezTo>
                <a:cubicBezTo>
                  <a:pt x="490" y="246"/>
                  <a:pt x="481" y="244"/>
                  <a:pt x="473" y="240"/>
                </a:cubicBezTo>
                <a:cubicBezTo>
                  <a:pt x="465" y="237"/>
                  <a:pt x="449" y="232"/>
                  <a:pt x="449" y="232"/>
                </a:cubicBezTo>
                <a:cubicBezTo>
                  <a:pt x="426" y="198"/>
                  <a:pt x="457" y="238"/>
                  <a:pt x="429" y="216"/>
                </a:cubicBezTo>
                <a:cubicBezTo>
                  <a:pt x="413" y="203"/>
                  <a:pt x="409" y="168"/>
                  <a:pt x="405" y="148"/>
                </a:cubicBezTo>
                <a:cubicBezTo>
                  <a:pt x="414" y="87"/>
                  <a:pt x="423" y="108"/>
                  <a:pt x="405" y="80"/>
                </a:cubicBezTo>
                <a:cubicBezTo>
                  <a:pt x="401" y="61"/>
                  <a:pt x="404" y="50"/>
                  <a:pt x="385" y="44"/>
                </a:cubicBezTo>
                <a:cubicBezTo>
                  <a:pt x="366" y="15"/>
                  <a:pt x="337" y="5"/>
                  <a:pt x="305" y="0"/>
                </a:cubicBezTo>
                <a:cubicBezTo>
                  <a:pt x="290" y="5"/>
                  <a:pt x="288" y="15"/>
                  <a:pt x="273" y="20"/>
                </a:cubicBezTo>
                <a:cubicBezTo>
                  <a:pt x="260" y="40"/>
                  <a:pt x="254" y="62"/>
                  <a:pt x="233" y="76"/>
                </a:cubicBezTo>
                <a:cubicBezTo>
                  <a:pt x="230" y="80"/>
                  <a:pt x="229" y="85"/>
                  <a:pt x="225" y="88"/>
                </a:cubicBezTo>
                <a:cubicBezTo>
                  <a:pt x="218" y="92"/>
                  <a:pt x="201" y="96"/>
                  <a:pt x="201" y="96"/>
                </a:cubicBezTo>
                <a:cubicBezTo>
                  <a:pt x="193" y="93"/>
                  <a:pt x="185" y="91"/>
                  <a:pt x="177" y="88"/>
                </a:cubicBezTo>
                <a:cubicBezTo>
                  <a:pt x="173" y="87"/>
                  <a:pt x="165" y="84"/>
                  <a:pt x="165" y="84"/>
                </a:cubicBezTo>
                <a:cubicBezTo>
                  <a:pt x="152" y="93"/>
                  <a:pt x="148" y="103"/>
                  <a:pt x="133" y="108"/>
                </a:cubicBezTo>
                <a:cubicBezTo>
                  <a:pt x="83" y="96"/>
                  <a:pt x="104" y="102"/>
                  <a:pt x="89" y="56"/>
                </a:cubicBezTo>
                <a:cubicBezTo>
                  <a:pt x="89" y="56"/>
                  <a:pt x="63" y="62"/>
                  <a:pt x="61" y="64"/>
                </a:cubicBezTo>
                <a:cubicBezTo>
                  <a:pt x="58" y="67"/>
                  <a:pt x="60" y="73"/>
                  <a:pt x="57" y="76"/>
                </a:cubicBezTo>
                <a:cubicBezTo>
                  <a:pt x="51" y="82"/>
                  <a:pt x="40" y="83"/>
                  <a:pt x="33" y="88"/>
                </a:cubicBezTo>
                <a:cubicBezTo>
                  <a:pt x="28" y="96"/>
                  <a:pt x="22" y="104"/>
                  <a:pt x="17" y="112"/>
                </a:cubicBezTo>
                <a:cubicBezTo>
                  <a:pt x="14" y="116"/>
                  <a:pt x="9" y="124"/>
                  <a:pt x="9" y="124"/>
                </a:cubicBezTo>
                <a:cubicBezTo>
                  <a:pt x="13" y="139"/>
                  <a:pt x="20" y="149"/>
                  <a:pt x="25" y="164"/>
                </a:cubicBezTo>
                <a:cubicBezTo>
                  <a:pt x="5" y="195"/>
                  <a:pt x="24" y="158"/>
                  <a:pt x="21" y="188"/>
                </a:cubicBezTo>
                <a:cubicBezTo>
                  <a:pt x="19" y="207"/>
                  <a:pt x="7" y="230"/>
                  <a:pt x="1" y="248"/>
                </a:cubicBezTo>
                <a:cubicBezTo>
                  <a:pt x="0" y="252"/>
                  <a:pt x="9" y="245"/>
                  <a:pt x="13" y="244"/>
                </a:cubicBezTo>
                <a:cubicBezTo>
                  <a:pt x="27" y="247"/>
                  <a:pt x="53" y="256"/>
                  <a:pt x="53" y="256"/>
                </a:cubicBezTo>
                <a:cubicBezTo>
                  <a:pt x="64" y="272"/>
                  <a:pt x="70" y="275"/>
                  <a:pt x="89" y="280"/>
                </a:cubicBezTo>
                <a:cubicBezTo>
                  <a:pt x="93" y="283"/>
                  <a:pt x="98" y="284"/>
                  <a:pt x="101" y="288"/>
                </a:cubicBezTo>
                <a:cubicBezTo>
                  <a:pt x="105" y="295"/>
                  <a:pt x="109" y="312"/>
                  <a:pt x="109" y="312"/>
                </a:cubicBezTo>
                <a:cubicBezTo>
                  <a:pt x="94" y="371"/>
                  <a:pt x="165" y="368"/>
                  <a:pt x="201" y="392"/>
                </a:cubicBezTo>
                <a:cubicBezTo>
                  <a:pt x="212" y="408"/>
                  <a:pt x="218" y="411"/>
                  <a:pt x="237" y="416"/>
                </a:cubicBezTo>
                <a:cubicBezTo>
                  <a:pt x="280" y="413"/>
                  <a:pt x="295" y="420"/>
                  <a:pt x="325" y="400"/>
                </a:cubicBezTo>
                <a:cubicBezTo>
                  <a:pt x="337" y="383"/>
                  <a:pt x="333" y="367"/>
                  <a:pt x="353" y="360"/>
                </a:cubicBezTo>
                <a:cubicBezTo>
                  <a:pt x="381" y="369"/>
                  <a:pt x="369" y="371"/>
                  <a:pt x="389" y="364"/>
                </a:cubicBezTo>
                <a:cubicBezTo>
                  <a:pt x="394" y="348"/>
                  <a:pt x="403" y="349"/>
                  <a:pt x="417" y="340"/>
                </a:cubicBezTo>
                <a:cubicBezTo>
                  <a:pt x="420" y="336"/>
                  <a:pt x="425" y="328"/>
                  <a:pt x="425" y="328"/>
                </a:cubicBezTo>
                <a:close/>
              </a:path>
            </a:pathLst>
          </a:custGeom>
          <a:solidFill>
            <a:srgbClr val="CC00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1947863" y="2066925"/>
            <a:ext cx="363537" cy="260350"/>
          </a:xfrm>
          <a:custGeom>
            <a:avLst/>
            <a:gdLst/>
            <a:ahLst/>
            <a:cxnLst>
              <a:cxn ang="0">
                <a:pos x="32" y="160"/>
              </a:cxn>
              <a:cxn ang="0">
                <a:pos x="16" y="136"/>
              </a:cxn>
              <a:cxn ang="0">
                <a:pos x="8" y="124"/>
              </a:cxn>
              <a:cxn ang="0">
                <a:pos x="12" y="112"/>
              </a:cxn>
              <a:cxn ang="0">
                <a:pos x="4" y="88"/>
              </a:cxn>
              <a:cxn ang="0">
                <a:pos x="28" y="0"/>
              </a:cxn>
              <a:cxn ang="0">
                <a:pos x="52" y="0"/>
              </a:cxn>
              <a:cxn ang="0">
                <a:pos x="88" y="16"/>
              </a:cxn>
              <a:cxn ang="0">
                <a:pos x="128" y="48"/>
              </a:cxn>
              <a:cxn ang="0">
                <a:pos x="168" y="96"/>
              </a:cxn>
              <a:cxn ang="0">
                <a:pos x="184" y="112"/>
              </a:cxn>
              <a:cxn ang="0">
                <a:pos x="192" y="124"/>
              </a:cxn>
              <a:cxn ang="0">
                <a:pos x="216" y="132"/>
              </a:cxn>
              <a:cxn ang="0">
                <a:pos x="240" y="164"/>
              </a:cxn>
              <a:cxn ang="0">
                <a:pos x="228" y="172"/>
              </a:cxn>
              <a:cxn ang="0">
                <a:pos x="204" y="164"/>
              </a:cxn>
              <a:cxn ang="0">
                <a:pos x="160" y="168"/>
              </a:cxn>
              <a:cxn ang="0">
                <a:pos x="124" y="156"/>
              </a:cxn>
              <a:cxn ang="0">
                <a:pos x="112" y="152"/>
              </a:cxn>
              <a:cxn ang="0">
                <a:pos x="48" y="148"/>
              </a:cxn>
              <a:cxn ang="0">
                <a:pos x="32" y="160"/>
              </a:cxn>
            </a:cxnLst>
            <a:rect l="0" t="0" r="r" b="b"/>
            <a:pathLst>
              <a:path w="240" h="172">
                <a:moveTo>
                  <a:pt x="32" y="160"/>
                </a:moveTo>
                <a:cubicBezTo>
                  <a:pt x="27" y="152"/>
                  <a:pt x="21" y="144"/>
                  <a:pt x="16" y="136"/>
                </a:cubicBezTo>
                <a:cubicBezTo>
                  <a:pt x="13" y="132"/>
                  <a:pt x="8" y="124"/>
                  <a:pt x="8" y="124"/>
                </a:cubicBezTo>
                <a:cubicBezTo>
                  <a:pt x="9" y="120"/>
                  <a:pt x="12" y="116"/>
                  <a:pt x="12" y="112"/>
                </a:cubicBezTo>
                <a:cubicBezTo>
                  <a:pt x="11" y="104"/>
                  <a:pt x="4" y="88"/>
                  <a:pt x="4" y="88"/>
                </a:cubicBezTo>
                <a:cubicBezTo>
                  <a:pt x="10" y="57"/>
                  <a:pt x="0" y="19"/>
                  <a:pt x="28" y="0"/>
                </a:cubicBezTo>
                <a:cubicBezTo>
                  <a:pt x="60" y="21"/>
                  <a:pt x="20" y="0"/>
                  <a:pt x="52" y="0"/>
                </a:cubicBezTo>
                <a:cubicBezTo>
                  <a:pt x="66" y="0"/>
                  <a:pt x="77" y="9"/>
                  <a:pt x="88" y="16"/>
                </a:cubicBezTo>
                <a:cubicBezTo>
                  <a:pt x="95" y="27"/>
                  <a:pt x="116" y="44"/>
                  <a:pt x="128" y="48"/>
                </a:cubicBezTo>
                <a:cubicBezTo>
                  <a:pt x="140" y="83"/>
                  <a:pt x="138" y="76"/>
                  <a:pt x="168" y="96"/>
                </a:cubicBezTo>
                <a:cubicBezTo>
                  <a:pt x="177" y="122"/>
                  <a:pt x="165" y="96"/>
                  <a:pt x="184" y="112"/>
                </a:cubicBezTo>
                <a:cubicBezTo>
                  <a:pt x="188" y="115"/>
                  <a:pt x="188" y="121"/>
                  <a:pt x="192" y="124"/>
                </a:cubicBezTo>
                <a:cubicBezTo>
                  <a:pt x="199" y="128"/>
                  <a:pt x="216" y="132"/>
                  <a:pt x="216" y="132"/>
                </a:cubicBezTo>
                <a:cubicBezTo>
                  <a:pt x="225" y="145"/>
                  <a:pt x="235" y="149"/>
                  <a:pt x="240" y="164"/>
                </a:cubicBezTo>
                <a:cubicBezTo>
                  <a:pt x="236" y="167"/>
                  <a:pt x="233" y="172"/>
                  <a:pt x="228" y="172"/>
                </a:cubicBezTo>
                <a:cubicBezTo>
                  <a:pt x="220" y="172"/>
                  <a:pt x="204" y="164"/>
                  <a:pt x="204" y="164"/>
                </a:cubicBezTo>
                <a:lnTo>
                  <a:pt x="160" y="168"/>
                </a:lnTo>
                <a:cubicBezTo>
                  <a:pt x="160" y="168"/>
                  <a:pt x="124" y="156"/>
                  <a:pt x="124" y="156"/>
                </a:cubicBezTo>
                <a:cubicBezTo>
                  <a:pt x="120" y="155"/>
                  <a:pt x="112" y="152"/>
                  <a:pt x="112" y="152"/>
                </a:cubicBezTo>
                <a:cubicBezTo>
                  <a:pt x="90" y="159"/>
                  <a:pt x="69" y="155"/>
                  <a:pt x="48" y="148"/>
                </a:cubicBezTo>
                <a:cubicBezTo>
                  <a:pt x="33" y="153"/>
                  <a:pt x="38" y="148"/>
                  <a:pt x="32" y="160"/>
                </a:cubicBezTo>
                <a:close/>
              </a:path>
            </a:pathLst>
          </a:custGeom>
          <a:solidFill>
            <a:srgbClr val="0099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2117725" y="2290763"/>
            <a:ext cx="862013" cy="40957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8" y="12"/>
              </a:cxn>
              <a:cxn ang="0">
                <a:pos x="72" y="24"/>
              </a:cxn>
              <a:cxn ang="0">
                <a:pos x="96" y="24"/>
              </a:cxn>
              <a:cxn ang="0">
                <a:pos x="132" y="16"/>
              </a:cxn>
              <a:cxn ang="0">
                <a:pos x="160" y="24"/>
              </a:cxn>
              <a:cxn ang="0">
                <a:pos x="232" y="4"/>
              </a:cxn>
              <a:cxn ang="0">
                <a:pos x="248" y="8"/>
              </a:cxn>
              <a:cxn ang="0">
                <a:pos x="228" y="48"/>
              </a:cxn>
              <a:cxn ang="0">
                <a:pos x="240" y="88"/>
              </a:cxn>
              <a:cxn ang="0">
                <a:pos x="232" y="100"/>
              </a:cxn>
              <a:cxn ang="0">
                <a:pos x="208" y="108"/>
              </a:cxn>
              <a:cxn ang="0">
                <a:pos x="244" y="124"/>
              </a:cxn>
              <a:cxn ang="0">
                <a:pos x="252" y="100"/>
              </a:cxn>
              <a:cxn ang="0">
                <a:pos x="280" y="100"/>
              </a:cxn>
              <a:cxn ang="0">
                <a:pos x="356" y="84"/>
              </a:cxn>
              <a:cxn ang="0">
                <a:pos x="440" y="72"/>
              </a:cxn>
              <a:cxn ang="0">
                <a:pos x="464" y="76"/>
              </a:cxn>
              <a:cxn ang="0">
                <a:pos x="488" y="84"/>
              </a:cxn>
              <a:cxn ang="0">
                <a:pos x="568" y="88"/>
              </a:cxn>
              <a:cxn ang="0">
                <a:pos x="564" y="132"/>
              </a:cxn>
              <a:cxn ang="0">
                <a:pos x="540" y="148"/>
              </a:cxn>
              <a:cxn ang="0">
                <a:pos x="532" y="172"/>
              </a:cxn>
              <a:cxn ang="0">
                <a:pos x="512" y="208"/>
              </a:cxn>
              <a:cxn ang="0">
                <a:pos x="476" y="224"/>
              </a:cxn>
              <a:cxn ang="0">
                <a:pos x="452" y="240"/>
              </a:cxn>
              <a:cxn ang="0">
                <a:pos x="416" y="228"/>
              </a:cxn>
              <a:cxn ang="0">
                <a:pos x="380" y="240"/>
              </a:cxn>
              <a:cxn ang="0">
                <a:pos x="312" y="236"/>
              </a:cxn>
              <a:cxn ang="0">
                <a:pos x="304" y="224"/>
              </a:cxn>
              <a:cxn ang="0">
                <a:pos x="296" y="236"/>
              </a:cxn>
              <a:cxn ang="0">
                <a:pos x="272" y="244"/>
              </a:cxn>
              <a:cxn ang="0">
                <a:pos x="224" y="240"/>
              </a:cxn>
              <a:cxn ang="0">
                <a:pos x="216" y="204"/>
              </a:cxn>
              <a:cxn ang="0">
                <a:pos x="180" y="196"/>
              </a:cxn>
              <a:cxn ang="0">
                <a:pos x="196" y="172"/>
              </a:cxn>
              <a:cxn ang="0">
                <a:pos x="192" y="144"/>
              </a:cxn>
              <a:cxn ang="0">
                <a:pos x="200" y="120"/>
              </a:cxn>
              <a:cxn ang="0">
                <a:pos x="156" y="104"/>
              </a:cxn>
              <a:cxn ang="0">
                <a:pos x="128" y="124"/>
              </a:cxn>
              <a:cxn ang="0">
                <a:pos x="104" y="116"/>
              </a:cxn>
              <a:cxn ang="0">
                <a:pos x="108" y="132"/>
              </a:cxn>
              <a:cxn ang="0">
                <a:pos x="124" y="156"/>
              </a:cxn>
              <a:cxn ang="0">
                <a:pos x="132" y="168"/>
              </a:cxn>
              <a:cxn ang="0">
                <a:pos x="136" y="208"/>
              </a:cxn>
              <a:cxn ang="0">
                <a:pos x="96" y="188"/>
              </a:cxn>
              <a:cxn ang="0">
                <a:pos x="120" y="220"/>
              </a:cxn>
              <a:cxn ang="0">
                <a:pos x="72" y="216"/>
              </a:cxn>
              <a:cxn ang="0">
                <a:pos x="68" y="180"/>
              </a:cxn>
              <a:cxn ang="0">
                <a:pos x="48" y="188"/>
              </a:cxn>
              <a:cxn ang="0">
                <a:pos x="48" y="160"/>
              </a:cxn>
              <a:cxn ang="0">
                <a:pos x="48" y="124"/>
              </a:cxn>
              <a:cxn ang="0">
                <a:pos x="40" y="76"/>
              </a:cxn>
              <a:cxn ang="0">
                <a:pos x="8" y="16"/>
              </a:cxn>
              <a:cxn ang="0">
                <a:pos x="0" y="4"/>
              </a:cxn>
            </a:cxnLst>
            <a:rect l="0" t="0" r="r" b="b"/>
            <a:pathLst>
              <a:path w="568" h="270">
                <a:moveTo>
                  <a:pt x="0" y="4"/>
                </a:moveTo>
                <a:cubicBezTo>
                  <a:pt x="6" y="22"/>
                  <a:pt x="12" y="22"/>
                  <a:pt x="28" y="12"/>
                </a:cubicBezTo>
                <a:cubicBezTo>
                  <a:pt x="43" y="17"/>
                  <a:pt x="57" y="19"/>
                  <a:pt x="72" y="24"/>
                </a:cubicBezTo>
                <a:cubicBezTo>
                  <a:pt x="104" y="13"/>
                  <a:pt x="64" y="24"/>
                  <a:pt x="96" y="24"/>
                </a:cubicBezTo>
                <a:cubicBezTo>
                  <a:pt x="101" y="24"/>
                  <a:pt x="126" y="18"/>
                  <a:pt x="132" y="16"/>
                </a:cubicBezTo>
                <a:cubicBezTo>
                  <a:pt x="141" y="18"/>
                  <a:pt x="150" y="25"/>
                  <a:pt x="160" y="24"/>
                </a:cubicBezTo>
                <a:cubicBezTo>
                  <a:pt x="182" y="22"/>
                  <a:pt x="211" y="11"/>
                  <a:pt x="232" y="4"/>
                </a:cubicBezTo>
                <a:cubicBezTo>
                  <a:pt x="237" y="5"/>
                  <a:pt x="245" y="3"/>
                  <a:pt x="248" y="8"/>
                </a:cubicBezTo>
                <a:cubicBezTo>
                  <a:pt x="255" y="19"/>
                  <a:pt x="234" y="42"/>
                  <a:pt x="228" y="48"/>
                </a:cubicBezTo>
                <a:cubicBezTo>
                  <a:pt x="231" y="62"/>
                  <a:pt x="240" y="88"/>
                  <a:pt x="240" y="88"/>
                </a:cubicBezTo>
                <a:cubicBezTo>
                  <a:pt x="237" y="92"/>
                  <a:pt x="236" y="97"/>
                  <a:pt x="232" y="100"/>
                </a:cubicBezTo>
                <a:cubicBezTo>
                  <a:pt x="225" y="104"/>
                  <a:pt x="208" y="108"/>
                  <a:pt x="208" y="108"/>
                </a:cubicBezTo>
                <a:cubicBezTo>
                  <a:pt x="219" y="115"/>
                  <a:pt x="244" y="124"/>
                  <a:pt x="244" y="124"/>
                </a:cubicBezTo>
                <a:cubicBezTo>
                  <a:pt x="263" y="118"/>
                  <a:pt x="274" y="114"/>
                  <a:pt x="252" y="100"/>
                </a:cubicBezTo>
                <a:cubicBezTo>
                  <a:pt x="259" y="80"/>
                  <a:pt x="264" y="95"/>
                  <a:pt x="280" y="100"/>
                </a:cubicBezTo>
                <a:cubicBezTo>
                  <a:pt x="312" y="89"/>
                  <a:pt x="321" y="88"/>
                  <a:pt x="356" y="84"/>
                </a:cubicBezTo>
                <a:cubicBezTo>
                  <a:pt x="386" y="74"/>
                  <a:pt x="405" y="74"/>
                  <a:pt x="440" y="72"/>
                </a:cubicBezTo>
                <a:cubicBezTo>
                  <a:pt x="448" y="73"/>
                  <a:pt x="456" y="74"/>
                  <a:pt x="464" y="76"/>
                </a:cubicBezTo>
                <a:cubicBezTo>
                  <a:pt x="472" y="78"/>
                  <a:pt x="488" y="84"/>
                  <a:pt x="488" y="84"/>
                </a:cubicBezTo>
                <a:cubicBezTo>
                  <a:pt x="518" y="81"/>
                  <a:pt x="539" y="78"/>
                  <a:pt x="568" y="88"/>
                </a:cubicBezTo>
                <a:cubicBezTo>
                  <a:pt x="558" y="118"/>
                  <a:pt x="558" y="104"/>
                  <a:pt x="564" y="132"/>
                </a:cubicBezTo>
                <a:cubicBezTo>
                  <a:pt x="556" y="137"/>
                  <a:pt x="548" y="143"/>
                  <a:pt x="540" y="148"/>
                </a:cubicBezTo>
                <a:cubicBezTo>
                  <a:pt x="533" y="153"/>
                  <a:pt x="535" y="164"/>
                  <a:pt x="532" y="172"/>
                </a:cubicBezTo>
                <a:cubicBezTo>
                  <a:pt x="525" y="193"/>
                  <a:pt x="530" y="180"/>
                  <a:pt x="512" y="208"/>
                </a:cubicBezTo>
                <a:cubicBezTo>
                  <a:pt x="508" y="214"/>
                  <a:pt x="483" y="220"/>
                  <a:pt x="476" y="224"/>
                </a:cubicBezTo>
                <a:cubicBezTo>
                  <a:pt x="468" y="229"/>
                  <a:pt x="452" y="240"/>
                  <a:pt x="452" y="240"/>
                </a:cubicBezTo>
                <a:cubicBezTo>
                  <a:pt x="434" y="267"/>
                  <a:pt x="433" y="239"/>
                  <a:pt x="416" y="228"/>
                </a:cubicBezTo>
                <a:cubicBezTo>
                  <a:pt x="399" y="239"/>
                  <a:pt x="397" y="229"/>
                  <a:pt x="380" y="240"/>
                </a:cubicBezTo>
                <a:cubicBezTo>
                  <a:pt x="360" y="270"/>
                  <a:pt x="337" y="244"/>
                  <a:pt x="312" y="236"/>
                </a:cubicBezTo>
                <a:cubicBezTo>
                  <a:pt x="309" y="232"/>
                  <a:pt x="309" y="224"/>
                  <a:pt x="304" y="224"/>
                </a:cubicBezTo>
                <a:cubicBezTo>
                  <a:pt x="299" y="224"/>
                  <a:pt x="300" y="233"/>
                  <a:pt x="296" y="236"/>
                </a:cubicBezTo>
                <a:cubicBezTo>
                  <a:pt x="289" y="240"/>
                  <a:pt x="272" y="244"/>
                  <a:pt x="272" y="244"/>
                </a:cubicBezTo>
                <a:cubicBezTo>
                  <a:pt x="240" y="233"/>
                  <a:pt x="256" y="235"/>
                  <a:pt x="224" y="240"/>
                </a:cubicBezTo>
                <a:cubicBezTo>
                  <a:pt x="193" y="209"/>
                  <a:pt x="230" y="252"/>
                  <a:pt x="216" y="204"/>
                </a:cubicBezTo>
                <a:cubicBezTo>
                  <a:pt x="215" y="201"/>
                  <a:pt x="190" y="198"/>
                  <a:pt x="180" y="196"/>
                </a:cubicBezTo>
                <a:cubicBezTo>
                  <a:pt x="168" y="177"/>
                  <a:pt x="179" y="178"/>
                  <a:pt x="196" y="172"/>
                </a:cubicBezTo>
                <a:cubicBezTo>
                  <a:pt x="186" y="156"/>
                  <a:pt x="186" y="164"/>
                  <a:pt x="192" y="144"/>
                </a:cubicBezTo>
                <a:cubicBezTo>
                  <a:pt x="194" y="136"/>
                  <a:pt x="200" y="120"/>
                  <a:pt x="200" y="120"/>
                </a:cubicBezTo>
                <a:cubicBezTo>
                  <a:pt x="183" y="114"/>
                  <a:pt x="174" y="108"/>
                  <a:pt x="156" y="104"/>
                </a:cubicBezTo>
                <a:cubicBezTo>
                  <a:pt x="106" y="114"/>
                  <a:pt x="169" y="110"/>
                  <a:pt x="128" y="124"/>
                </a:cubicBezTo>
                <a:cubicBezTo>
                  <a:pt x="120" y="121"/>
                  <a:pt x="112" y="119"/>
                  <a:pt x="104" y="116"/>
                </a:cubicBezTo>
                <a:cubicBezTo>
                  <a:pt x="99" y="114"/>
                  <a:pt x="106" y="127"/>
                  <a:pt x="108" y="132"/>
                </a:cubicBezTo>
                <a:cubicBezTo>
                  <a:pt x="112" y="141"/>
                  <a:pt x="119" y="148"/>
                  <a:pt x="124" y="156"/>
                </a:cubicBezTo>
                <a:cubicBezTo>
                  <a:pt x="127" y="160"/>
                  <a:pt x="132" y="168"/>
                  <a:pt x="132" y="168"/>
                </a:cubicBezTo>
                <a:cubicBezTo>
                  <a:pt x="136" y="184"/>
                  <a:pt x="141" y="192"/>
                  <a:pt x="136" y="208"/>
                </a:cubicBezTo>
                <a:cubicBezTo>
                  <a:pt x="107" y="202"/>
                  <a:pt x="119" y="196"/>
                  <a:pt x="96" y="188"/>
                </a:cubicBezTo>
                <a:cubicBezTo>
                  <a:pt x="101" y="203"/>
                  <a:pt x="111" y="207"/>
                  <a:pt x="120" y="220"/>
                </a:cubicBezTo>
                <a:cubicBezTo>
                  <a:pt x="102" y="232"/>
                  <a:pt x="89" y="228"/>
                  <a:pt x="72" y="216"/>
                </a:cubicBezTo>
                <a:cubicBezTo>
                  <a:pt x="64" y="191"/>
                  <a:pt x="84" y="203"/>
                  <a:pt x="68" y="180"/>
                </a:cubicBezTo>
                <a:cubicBezTo>
                  <a:pt x="49" y="192"/>
                  <a:pt x="56" y="211"/>
                  <a:pt x="48" y="188"/>
                </a:cubicBezTo>
                <a:cubicBezTo>
                  <a:pt x="57" y="174"/>
                  <a:pt x="68" y="167"/>
                  <a:pt x="48" y="160"/>
                </a:cubicBezTo>
                <a:cubicBezTo>
                  <a:pt x="39" y="133"/>
                  <a:pt x="48" y="166"/>
                  <a:pt x="48" y="124"/>
                </a:cubicBezTo>
                <a:cubicBezTo>
                  <a:pt x="48" y="117"/>
                  <a:pt x="42" y="85"/>
                  <a:pt x="40" y="76"/>
                </a:cubicBezTo>
                <a:cubicBezTo>
                  <a:pt x="34" y="53"/>
                  <a:pt x="15" y="38"/>
                  <a:pt x="8" y="16"/>
                </a:cubicBezTo>
                <a:cubicBezTo>
                  <a:pt x="19" y="0"/>
                  <a:pt x="21" y="4"/>
                  <a:pt x="0" y="4"/>
                </a:cubicBezTo>
                <a:close/>
              </a:path>
            </a:pathLst>
          </a:custGeom>
          <a:solidFill>
            <a:srgbClr val="66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1984375" y="1695450"/>
            <a:ext cx="801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Poland-Lithuania</a:t>
            </a: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1911350" y="2060575"/>
            <a:ext cx="801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Hungary</a:t>
            </a: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1984375" y="2351088"/>
            <a:ext cx="1238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Ottoman Emp.</a:t>
            </a: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2365375" y="893763"/>
            <a:ext cx="1325563" cy="909637"/>
          </a:xfrm>
          <a:custGeom>
            <a:avLst/>
            <a:gdLst/>
            <a:ahLst/>
            <a:cxnLst>
              <a:cxn ang="0">
                <a:pos x="237" y="588"/>
              </a:cxn>
              <a:cxn ang="0">
                <a:pos x="497" y="520"/>
              </a:cxn>
              <a:cxn ang="0">
                <a:pos x="513" y="440"/>
              </a:cxn>
              <a:cxn ang="0">
                <a:pos x="633" y="392"/>
              </a:cxn>
              <a:cxn ang="0">
                <a:pos x="777" y="352"/>
              </a:cxn>
              <a:cxn ang="0">
                <a:pos x="825" y="300"/>
              </a:cxn>
              <a:cxn ang="0">
                <a:pos x="845" y="156"/>
              </a:cxn>
              <a:cxn ang="0">
                <a:pos x="841" y="12"/>
              </a:cxn>
              <a:cxn ang="0">
                <a:pos x="757" y="40"/>
              </a:cxn>
              <a:cxn ang="0">
                <a:pos x="661" y="40"/>
              </a:cxn>
              <a:cxn ang="0">
                <a:pos x="585" y="68"/>
              </a:cxn>
              <a:cxn ang="0">
                <a:pos x="533" y="96"/>
              </a:cxn>
              <a:cxn ang="0">
                <a:pos x="549" y="60"/>
              </a:cxn>
              <a:cxn ang="0">
                <a:pos x="481" y="64"/>
              </a:cxn>
              <a:cxn ang="0">
                <a:pos x="465" y="116"/>
              </a:cxn>
              <a:cxn ang="0">
                <a:pos x="389" y="176"/>
              </a:cxn>
              <a:cxn ang="0">
                <a:pos x="321" y="180"/>
              </a:cxn>
              <a:cxn ang="0">
                <a:pos x="337" y="208"/>
              </a:cxn>
              <a:cxn ang="0">
                <a:pos x="257" y="192"/>
              </a:cxn>
              <a:cxn ang="0">
                <a:pos x="265" y="132"/>
              </a:cxn>
              <a:cxn ang="0">
                <a:pos x="221" y="96"/>
              </a:cxn>
              <a:cxn ang="0">
                <a:pos x="321" y="120"/>
              </a:cxn>
              <a:cxn ang="0">
                <a:pos x="361" y="124"/>
              </a:cxn>
              <a:cxn ang="0">
                <a:pos x="397" y="120"/>
              </a:cxn>
              <a:cxn ang="0">
                <a:pos x="389" y="92"/>
              </a:cxn>
              <a:cxn ang="0">
                <a:pos x="401" y="76"/>
              </a:cxn>
              <a:cxn ang="0">
                <a:pos x="285" y="12"/>
              </a:cxn>
              <a:cxn ang="0">
                <a:pos x="137" y="24"/>
              </a:cxn>
              <a:cxn ang="0">
                <a:pos x="113" y="244"/>
              </a:cxn>
              <a:cxn ang="0">
                <a:pos x="141" y="304"/>
              </a:cxn>
              <a:cxn ang="0">
                <a:pos x="113" y="372"/>
              </a:cxn>
              <a:cxn ang="0">
                <a:pos x="65" y="404"/>
              </a:cxn>
              <a:cxn ang="0">
                <a:pos x="5" y="428"/>
              </a:cxn>
              <a:cxn ang="0">
                <a:pos x="17" y="464"/>
              </a:cxn>
              <a:cxn ang="0">
                <a:pos x="105" y="528"/>
              </a:cxn>
              <a:cxn ang="0">
                <a:pos x="153" y="584"/>
              </a:cxn>
            </a:cxnLst>
            <a:rect l="0" t="0" r="r" b="b"/>
            <a:pathLst>
              <a:path w="874" h="599">
                <a:moveTo>
                  <a:pt x="153" y="584"/>
                </a:moveTo>
                <a:cubicBezTo>
                  <a:pt x="176" y="592"/>
                  <a:pt x="213" y="586"/>
                  <a:pt x="237" y="588"/>
                </a:cubicBezTo>
                <a:cubicBezTo>
                  <a:pt x="269" y="599"/>
                  <a:pt x="305" y="582"/>
                  <a:pt x="337" y="576"/>
                </a:cubicBezTo>
                <a:cubicBezTo>
                  <a:pt x="391" y="565"/>
                  <a:pt x="451" y="551"/>
                  <a:pt x="497" y="520"/>
                </a:cubicBezTo>
                <a:cubicBezTo>
                  <a:pt x="507" y="506"/>
                  <a:pt x="511" y="501"/>
                  <a:pt x="505" y="484"/>
                </a:cubicBezTo>
                <a:cubicBezTo>
                  <a:pt x="507" y="469"/>
                  <a:pt x="502" y="451"/>
                  <a:pt x="513" y="440"/>
                </a:cubicBezTo>
                <a:cubicBezTo>
                  <a:pt x="521" y="432"/>
                  <a:pt x="552" y="423"/>
                  <a:pt x="561" y="420"/>
                </a:cubicBezTo>
                <a:cubicBezTo>
                  <a:pt x="584" y="412"/>
                  <a:pt x="609" y="400"/>
                  <a:pt x="633" y="392"/>
                </a:cubicBezTo>
                <a:cubicBezTo>
                  <a:pt x="657" y="384"/>
                  <a:pt x="692" y="383"/>
                  <a:pt x="717" y="380"/>
                </a:cubicBezTo>
                <a:cubicBezTo>
                  <a:pt x="738" y="373"/>
                  <a:pt x="758" y="363"/>
                  <a:pt x="777" y="352"/>
                </a:cubicBezTo>
                <a:cubicBezTo>
                  <a:pt x="785" y="347"/>
                  <a:pt x="801" y="336"/>
                  <a:pt x="801" y="336"/>
                </a:cubicBezTo>
                <a:cubicBezTo>
                  <a:pt x="810" y="323"/>
                  <a:pt x="820" y="315"/>
                  <a:pt x="825" y="300"/>
                </a:cubicBezTo>
                <a:cubicBezTo>
                  <a:pt x="828" y="265"/>
                  <a:pt x="824" y="253"/>
                  <a:pt x="841" y="228"/>
                </a:cubicBezTo>
                <a:cubicBezTo>
                  <a:pt x="844" y="203"/>
                  <a:pt x="839" y="180"/>
                  <a:pt x="845" y="156"/>
                </a:cubicBezTo>
                <a:cubicBezTo>
                  <a:pt x="840" y="133"/>
                  <a:pt x="845" y="115"/>
                  <a:pt x="853" y="92"/>
                </a:cubicBezTo>
                <a:cubicBezTo>
                  <a:pt x="856" y="67"/>
                  <a:pt x="874" y="23"/>
                  <a:pt x="841" y="12"/>
                </a:cubicBezTo>
                <a:cubicBezTo>
                  <a:pt x="831" y="27"/>
                  <a:pt x="827" y="34"/>
                  <a:pt x="809" y="28"/>
                </a:cubicBezTo>
                <a:cubicBezTo>
                  <a:pt x="792" y="34"/>
                  <a:pt x="757" y="40"/>
                  <a:pt x="757" y="40"/>
                </a:cubicBezTo>
                <a:cubicBezTo>
                  <a:pt x="739" y="34"/>
                  <a:pt x="741" y="26"/>
                  <a:pt x="737" y="8"/>
                </a:cubicBezTo>
                <a:cubicBezTo>
                  <a:pt x="712" y="25"/>
                  <a:pt x="690" y="32"/>
                  <a:pt x="661" y="40"/>
                </a:cubicBezTo>
                <a:cubicBezTo>
                  <a:pt x="651" y="43"/>
                  <a:pt x="628" y="47"/>
                  <a:pt x="621" y="52"/>
                </a:cubicBezTo>
                <a:cubicBezTo>
                  <a:pt x="602" y="65"/>
                  <a:pt x="614" y="58"/>
                  <a:pt x="585" y="68"/>
                </a:cubicBezTo>
                <a:cubicBezTo>
                  <a:pt x="581" y="69"/>
                  <a:pt x="573" y="72"/>
                  <a:pt x="573" y="72"/>
                </a:cubicBezTo>
                <a:cubicBezTo>
                  <a:pt x="582" y="106"/>
                  <a:pt x="565" y="100"/>
                  <a:pt x="533" y="96"/>
                </a:cubicBezTo>
                <a:cubicBezTo>
                  <a:pt x="528" y="93"/>
                  <a:pt x="504" y="73"/>
                  <a:pt x="521" y="64"/>
                </a:cubicBezTo>
                <a:cubicBezTo>
                  <a:pt x="529" y="60"/>
                  <a:pt x="540" y="61"/>
                  <a:pt x="549" y="60"/>
                </a:cubicBezTo>
                <a:cubicBezTo>
                  <a:pt x="562" y="22"/>
                  <a:pt x="501" y="28"/>
                  <a:pt x="477" y="24"/>
                </a:cubicBezTo>
                <a:cubicBezTo>
                  <a:pt x="482" y="44"/>
                  <a:pt x="493" y="47"/>
                  <a:pt x="481" y="64"/>
                </a:cubicBezTo>
                <a:cubicBezTo>
                  <a:pt x="485" y="77"/>
                  <a:pt x="501" y="100"/>
                  <a:pt x="501" y="100"/>
                </a:cubicBezTo>
                <a:cubicBezTo>
                  <a:pt x="494" y="122"/>
                  <a:pt x="487" y="120"/>
                  <a:pt x="465" y="116"/>
                </a:cubicBezTo>
                <a:cubicBezTo>
                  <a:pt x="435" y="126"/>
                  <a:pt x="407" y="138"/>
                  <a:pt x="377" y="148"/>
                </a:cubicBezTo>
                <a:cubicBezTo>
                  <a:pt x="371" y="165"/>
                  <a:pt x="372" y="170"/>
                  <a:pt x="389" y="176"/>
                </a:cubicBezTo>
                <a:cubicBezTo>
                  <a:pt x="404" y="198"/>
                  <a:pt x="392" y="198"/>
                  <a:pt x="373" y="192"/>
                </a:cubicBezTo>
                <a:cubicBezTo>
                  <a:pt x="353" y="199"/>
                  <a:pt x="337" y="191"/>
                  <a:pt x="321" y="180"/>
                </a:cubicBezTo>
                <a:cubicBezTo>
                  <a:pt x="316" y="181"/>
                  <a:pt x="294" y="183"/>
                  <a:pt x="297" y="196"/>
                </a:cubicBezTo>
                <a:cubicBezTo>
                  <a:pt x="300" y="210"/>
                  <a:pt x="323" y="206"/>
                  <a:pt x="337" y="208"/>
                </a:cubicBezTo>
                <a:cubicBezTo>
                  <a:pt x="308" y="227"/>
                  <a:pt x="322" y="222"/>
                  <a:pt x="297" y="228"/>
                </a:cubicBezTo>
                <a:cubicBezTo>
                  <a:pt x="280" y="216"/>
                  <a:pt x="279" y="199"/>
                  <a:pt x="257" y="192"/>
                </a:cubicBezTo>
                <a:cubicBezTo>
                  <a:pt x="252" y="172"/>
                  <a:pt x="251" y="178"/>
                  <a:pt x="257" y="156"/>
                </a:cubicBezTo>
                <a:cubicBezTo>
                  <a:pt x="259" y="148"/>
                  <a:pt x="265" y="132"/>
                  <a:pt x="265" y="132"/>
                </a:cubicBezTo>
                <a:cubicBezTo>
                  <a:pt x="245" y="125"/>
                  <a:pt x="225" y="120"/>
                  <a:pt x="205" y="116"/>
                </a:cubicBezTo>
                <a:cubicBezTo>
                  <a:pt x="191" y="95"/>
                  <a:pt x="197" y="91"/>
                  <a:pt x="221" y="96"/>
                </a:cubicBezTo>
                <a:cubicBezTo>
                  <a:pt x="254" y="118"/>
                  <a:pt x="214" y="114"/>
                  <a:pt x="277" y="120"/>
                </a:cubicBezTo>
                <a:cubicBezTo>
                  <a:pt x="305" y="129"/>
                  <a:pt x="271" y="120"/>
                  <a:pt x="321" y="120"/>
                </a:cubicBezTo>
                <a:cubicBezTo>
                  <a:pt x="331" y="120"/>
                  <a:pt x="340" y="126"/>
                  <a:pt x="349" y="128"/>
                </a:cubicBezTo>
                <a:cubicBezTo>
                  <a:pt x="353" y="127"/>
                  <a:pt x="357" y="124"/>
                  <a:pt x="361" y="124"/>
                </a:cubicBezTo>
                <a:cubicBezTo>
                  <a:pt x="365" y="124"/>
                  <a:pt x="369" y="128"/>
                  <a:pt x="373" y="128"/>
                </a:cubicBezTo>
                <a:cubicBezTo>
                  <a:pt x="381" y="127"/>
                  <a:pt x="389" y="123"/>
                  <a:pt x="397" y="120"/>
                </a:cubicBezTo>
                <a:cubicBezTo>
                  <a:pt x="401" y="119"/>
                  <a:pt x="409" y="116"/>
                  <a:pt x="409" y="116"/>
                </a:cubicBezTo>
                <a:cubicBezTo>
                  <a:pt x="415" y="97"/>
                  <a:pt x="404" y="102"/>
                  <a:pt x="389" y="92"/>
                </a:cubicBezTo>
                <a:cubicBezTo>
                  <a:pt x="397" y="89"/>
                  <a:pt x="405" y="87"/>
                  <a:pt x="413" y="84"/>
                </a:cubicBezTo>
                <a:cubicBezTo>
                  <a:pt x="418" y="82"/>
                  <a:pt x="405" y="78"/>
                  <a:pt x="401" y="76"/>
                </a:cubicBezTo>
                <a:cubicBezTo>
                  <a:pt x="393" y="73"/>
                  <a:pt x="377" y="68"/>
                  <a:pt x="377" y="68"/>
                </a:cubicBezTo>
                <a:cubicBezTo>
                  <a:pt x="354" y="33"/>
                  <a:pt x="326" y="18"/>
                  <a:pt x="285" y="12"/>
                </a:cubicBezTo>
                <a:cubicBezTo>
                  <a:pt x="251" y="1"/>
                  <a:pt x="269" y="5"/>
                  <a:pt x="229" y="0"/>
                </a:cubicBezTo>
                <a:cubicBezTo>
                  <a:pt x="198" y="8"/>
                  <a:pt x="167" y="14"/>
                  <a:pt x="137" y="24"/>
                </a:cubicBezTo>
                <a:cubicBezTo>
                  <a:pt x="127" y="55"/>
                  <a:pt x="103" y="77"/>
                  <a:pt x="93" y="108"/>
                </a:cubicBezTo>
                <a:cubicBezTo>
                  <a:pt x="89" y="163"/>
                  <a:pt x="90" y="197"/>
                  <a:pt x="113" y="244"/>
                </a:cubicBezTo>
                <a:cubicBezTo>
                  <a:pt x="119" y="256"/>
                  <a:pt x="128" y="268"/>
                  <a:pt x="133" y="280"/>
                </a:cubicBezTo>
                <a:cubicBezTo>
                  <a:pt x="136" y="288"/>
                  <a:pt x="141" y="304"/>
                  <a:pt x="141" y="304"/>
                </a:cubicBezTo>
                <a:cubicBezTo>
                  <a:pt x="140" y="323"/>
                  <a:pt x="144" y="343"/>
                  <a:pt x="137" y="360"/>
                </a:cubicBezTo>
                <a:cubicBezTo>
                  <a:pt x="134" y="368"/>
                  <a:pt x="121" y="367"/>
                  <a:pt x="113" y="372"/>
                </a:cubicBezTo>
                <a:cubicBezTo>
                  <a:pt x="105" y="377"/>
                  <a:pt x="97" y="383"/>
                  <a:pt x="89" y="388"/>
                </a:cubicBezTo>
                <a:cubicBezTo>
                  <a:pt x="81" y="393"/>
                  <a:pt x="65" y="404"/>
                  <a:pt x="65" y="404"/>
                </a:cubicBezTo>
                <a:cubicBezTo>
                  <a:pt x="43" y="400"/>
                  <a:pt x="36" y="395"/>
                  <a:pt x="13" y="400"/>
                </a:cubicBezTo>
                <a:cubicBezTo>
                  <a:pt x="11" y="409"/>
                  <a:pt x="4" y="418"/>
                  <a:pt x="5" y="428"/>
                </a:cubicBezTo>
                <a:cubicBezTo>
                  <a:pt x="6" y="436"/>
                  <a:pt x="10" y="444"/>
                  <a:pt x="13" y="452"/>
                </a:cubicBezTo>
                <a:cubicBezTo>
                  <a:pt x="14" y="456"/>
                  <a:pt x="17" y="464"/>
                  <a:pt x="17" y="464"/>
                </a:cubicBezTo>
                <a:cubicBezTo>
                  <a:pt x="13" y="510"/>
                  <a:pt x="0" y="521"/>
                  <a:pt x="41" y="528"/>
                </a:cubicBezTo>
                <a:cubicBezTo>
                  <a:pt x="66" y="512"/>
                  <a:pt x="77" y="519"/>
                  <a:pt x="105" y="528"/>
                </a:cubicBezTo>
                <a:cubicBezTo>
                  <a:pt x="114" y="531"/>
                  <a:pt x="129" y="544"/>
                  <a:pt x="129" y="544"/>
                </a:cubicBezTo>
                <a:cubicBezTo>
                  <a:pt x="132" y="548"/>
                  <a:pt x="179" y="597"/>
                  <a:pt x="153" y="584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2597150" y="1311275"/>
            <a:ext cx="1573213" cy="1025525"/>
          </a:xfrm>
          <a:custGeom>
            <a:avLst/>
            <a:gdLst/>
            <a:ahLst/>
            <a:cxnLst>
              <a:cxn ang="0">
                <a:pos x="676" y="19"/>
              </a:cxn>
              <a:cxn ang="0">
                <a:pos x="634" y="91"/>
              </a:cxn>
              <a:cxn ang="0">
                <a:pos x="478" y="127"/>
              </a:cxn>
              <a:cxn ang="0">
                <a:pos x="370" y="169"/>
              </a:cxn>
              <a:cxn ang="0">
                <a:pos x="346" y="247"/>
              </a:cxn>
              <a:cxn ang="0">
                <a:pos x="328" y="253"/>
              </a:cxn>
              <a:cxn ang="0">
                <a:pos x="220" y="313"/>
              </a:cxn>
              <a:cxn ang="0">
                <a:pos x="136" y="325"/>
              </a:cxn>
              <a:cxn ang="0">
                <a:pos x="118" y="319"/>
              </a:cxn>
              <a:cxn ang="0">
                <a:pos x="100" y="325"/>
              </a:cxn>
              <a:cxn ang="0">
                <a:pos x="64" y="313"/>
              </a:cxn>
              <a:cxn ang="0">
                <a:pos x="22" y="355"/>
              </a:cxn>
              <a:cxn ang="0">
                <a:pos x="46" y="445"/>
              </a:cxn>
              <a:cxn ang="0">
                <a:pos x="82" y="493"/>
              </a:cxn>
              <a:cxn ang="0">
                <a:pos x="106" y="529"/>
              </a:cxn>
              <a:cxn ang="0">
                <a:pos x="70" y="553"/>
              </a:cxn>
              <a:cxn ang="0">
                <a:pos x="28" y="571"/>
              </a:cxn>
              <a:cxn ang="0">
                <a:pos x="82" y="631"/>
              </a:cxn>
              <a:cxn ang="0">
                <a:pos x="100" y="595"/>
              </a:cxn>
              <a:cxn ang="0">
                <a:pos x="136" y="577"/>
              </a:cxn>
              <a:cxn ang="0">
                <a:pos x="190" y="547"/>
              </a:cxn>
              <a:cxn ang="0">
                <a:pos x="196" y="565"/>
              </a:cxn>
              <a:cxn ang="0">
                <a:pos x="160" y="589"/>
              </a:cxn>
              <a:cxn ang="0">
                <a:pos x="166" y="619"/>
              </a:cxn>
              <a:cxn ang="0">
                <a:pos x="268" y="613"/>
              </a:cxn>
              <a:cxn ang="0">
                <a:pos x="352" y="607"/>
              </a:cxn>
              <a:cxn ang="0">
                <a:pos x="418" y="625"/>
              </a:cxn>
              <a:cxn ang="0">
                <a:pos x="526" y="559"/>
              </a:cxn>
              <a:cxn ang="0">
                <a:pos x="544" y="565"/>
              </a:cxn>
              <a:cxn ang="0">
                <a:pos x="556" y="583"/>
              </a:cxn>
              <a:cxn ang="0">
                <a:pos x="592" y="595"/>
              </a:cxn>
              <a:cxn ang="0">
                <a:pos x="646" y="571"/>
              </a:cxn>
              <a:cxn ang="0">
                <a:pos x="706" y="589"/>
              </a:cxn>
              <a:cxn ang="0">
                <a:pos x="760" y="565"/>
              </a:cxn>
              <a:cxn ang="0">
                <a:pos x="778" y="607"/>
              </a:cxn>
              <a:cxn ang="0">
                <a:pos x="820" y="475"/>
              </a:cxn>
              <a:cxn ang="0">
                <a:pos x="838" y="439"/>
              </a:cxn>
              <a:cxn ang="0">
                <a:pos x="874" y="415"/>
              </a:cxn>
              <a:cxn ang="0">
                <a:pos x="892" y="379"/>
              </a:cxn>
              <a:cxn ang="0">
                <a:pos x="928" y="355"/>
              </a:cxn>
              <a:cxn ang="0">
                <a:pos x="952" y="325"/>
              </a:cxn>
              <a:cxn ang="0">
                <a:pos x="982" y="271"/>
              </a:cxn>
              <a:cxn ang="0">
                <a:pos x="1036" y="79"/>
              </a:cxn>
              <a:cxn ang="0">
                <a:pos x="952" y="37"/>
              </a:cxn>
              <a:cxn ang="0">
                <a:pos x="916" y="25"/>
              </a:cxn>
              <a:cxn ang="0">
                <a:pos x="832" y="13"/>
              </a:cxn>
              <a:cxn ang="0">
                <a:pos x="760" y="7"/>
              </a:cxn>
              <a:cxn ang="0">
                <a:pos x="706" y="1"/>
              </a:cxn>
              <a:cxn ang="0">
                <a:pos x="682" y="7"/>
              </a:cxn>
              <a:cxn ang="0">
                <a:pos x="676" y="19"/>
              </a:cxn>
            </a:cxnLst>
            <a:rect l="0" t="0" r="r" b="b"/>
            <a:pathLst>
              <a:path w="1036" h="675">
                <a:moveTo>
                  <a:pt x="676" y="19"/>
                </a:moveTo>
                <a:cubicBezTo>
                  <a:pt x="669" y="41"/>
                  <a:pt x="656" y="77"/>
                  <a:pt x="634" y="91"/>
                </a:cubicBezTo>
                <a:cubicBezTo>
                  <a:pt x="594" y="116"/>
                  <a:pt x="521" y="122"/>
                  <a:pt x="478" y="127"/>
                </a:cubicBezTo>
                <a:cubicBezTo>
                  <a:pt x="441" y="139"/>
                  <a:pt x="402" y="148"/>
                  <a:pt x="370" y="169"/>
                </a:cubicBezTo>
                <a:cubicBezTo>
                  <a:pt x="350" y="200"/>
                  <a:pt x="377" y="222"/>
                  <a:pt x="346" y="247"/>
                </a:cubicBezTo>
                <a:cubicBezTo>
                  <a:pt x="341" y="251"/>
                  <a:pt x="334" y="250"/>
                  <a:pt x="328" y="253"/>
                </a:cubicBezTo>
                <a:cubicBezTo>
                  <a:pt x="295" y="272"/>
                  <a:pt x="259" y="306"/>
                  <a:pt x="220" y="313"/>
                </a:cubicBezTo>
                <a:cubicBezTo>
                  <a:pt x="192" y="318"/>
                  <a:pt x="164" y="320"/>
                  <a:pt x="136" y="325"/>
                </a:cubicBezTo>
                <a:cubicBezTo>
                  <a:pt x="130" y="323"/>
                  <a:pt x="124" y="319"/>
                  <a:pt x="118" y="319"/>
                </a:cubicBezTo>
                <a:cubicBezTo>
                  <a:pt x="112" y="319"/>
                  <a:pt x="106" y="326"/>
                  <a:pt x="100" y="325"/>
                </a:cubicBezTo>
                <a:cubicBezTo>
                  <a:pt x="87" y="324"/>
                  <a:pt x="64" y="313"/>
                  <a:pt x="64" y="313"/>
                </a:cubicBezTo>
                <a:cubicBezTo>
                  <a:pt x="31" y="319"/>
                  <a:pt x="10" y="319"/>
                  <a:pt x="22" y="355"/>
                </a:cubicBezTo>
                <a:cubicBezTo>
                  <a:pt x="10" y="391"/>
                  <a:pt x="0" y="430"/>
                  <a:pt x="46" y="445"/>
                </a:cubicBezTo>
                <a:cubicBezTo>
                  <a:pt x="54" y="469"/>
                  <a:pt x="61" y="479"/>
                  <a:pt x="82" y="493"/>
                </a:cubicBezTo>
                <a:cubicBezTo>
                  <a:pt x="90" y="505"/>
                  <a:pt x="98" y="517"/>
                  <a:pt x="106" y="529"/>
                </a:cubicBezTo>
                <a:cubicBezTo>
                  <a:pt x="114" y="541"/>
                  <a:pt x="82" y="545"/>
                  <a:pt x="70" y="553"/>
                </a:cubicBezTo>
                <a:cubicBezTo>
                  <a:pt x="45" y="570"/>
                  <a:pt x="59" y="563"/>
                  <a:pt x="28" y="571"/>
                </a:cubicBezTo>
                <a:cubicBezTo>
                  <a:pt x="36" y="595"/>
                  <a:pt x="61" y="617"/>
                  <a:pt x="82" y="631"/>
                </a:cubicBezTo>
                <a:cubicBezTo>
                  <a:pt x="89" y="620"/>
                  <a:pt x="92" y="605"/>
                  <a:pt x="100" y="595"/>
                </a:cubicBezTo>
                <a:cubicBezTo>
                  <a:pt x="113" y="579"/>
                  <a:pt x="120" y="586"/>
                  <a:pt x="136" y="577"/>
                </a:cubicBezTo>
                <a:cubicBezTo>
                  <a:pt x="198" y="543"/>
                  <a:pt x="149" y="561"/>
                  <a:pt x="190" y="547"/>
                </a:cubicBezTo>
                <a:cubicBezTo>
                  <a:pt x="192" y="553"/>
                  <a:pt x="200" y="560"/>
                  <a:pt x="196" y="565"/>
                </a:cubicBezTo>
                <a:cubicBezTo>
                  <a:pt x="188" y="577"/>
                  <a:pt x="160" y="589"/>
                  <a:pt x="160" y="589"/>
                </a:cubicBezTo>
                <a:cubicBezTo>
                  <a:pt x="137" y="623"/>
                  <a:pt x="105" y="609"/>
                  <a:pt x="166" y="619"/>
                </a:cubicBezTo>
                <a:cubicBezTo>
                  <a:pt x="203" y="675"/>
                  <a:pt x="230" y="620"/>
                  <a:pt x="268" y="613"/>
                </a:cubicBezTo>
                <a:cubicBezTo>
                  <a:pt x="296" y="608"/>
                  <a:pt x="324" y="609"/>
                  <a:pt x="352" y="607"/>
                </a:cubicBezTo>
                <a:cubicBezTo>
                  <a:pt x="374" y="614"/>
                  <a:pt x="396" y="618"/>
                  <a:pt x="418" y="625"/>
                </a:cubicBezTo>
                <a:cubicBezTo>
                  <a:pt x="452" y="602"/>
                  <a:pt x="487" y="572"/>
                  <a:pt x="526" y="559"/>
                </a:cubicBezTo>
                <a:cubicBezTo>
                  <a:pt x="532" y="561"/>
                  <a:pt x="539" y="561"/>
                  <a:pt x="544" y="565"/>
                </a:cubicBezTo>
                <a:cubicBezTo>
                  <a:pt x="550" y="570"/>
                  <a:pt x="550" y="579"/>
                  <a:pt x="556" y="583"/>
                </a:cubicBezTo>
                <a:cubicBezTo>
                  <a:pt x="567" y="590"/>
                  <a:pt x="592" y="595"/>
                  <a:pt x="592" y="595"/>
                </a:cubicBezTo>
                <a:cubicBezTo>
                  <a:pt x="612" y="588"/>
                  <a:pt x="626" y="578"/>
                  <a:pt x="646" y="571"/>
                </a:cubicBezTo>
                <a:cubicBezTo>
                  <a:pt x="690" y="586"/>
                  <a:pt x="670" y="580"/>
                  <a:pt x="706" y="589"/>
                </a:cubicBezTo>
                <a:cubicBezTo>
                  <a:pt x="749" y="575"/>
                  <a:pt x="731" y="584"/>
                  <a:pt x="760" y="565"/>
                </a:cubicBezTo>
                <a:cubicBezTo>
                  <a:pt x="772" y="602"/>
                  <a:pt x="743" y="595"/>
                  <a:pt x="778" y="607"/>
                </a:cubicBezTo>
                <a:cubicBezTo>
                  <a:pt x="805" y="567"/>
                  <a:pt x="794" y="514"/>
                  <a:pt x="820" y="475"/>
                </a:cubicBezTo>
                <a:cubicBezTo>
                  <a:pt x="827" y="464"/>
                  <a:pt x="829" y="448"/>
                  <a:pt x="838" y="439"/>
                </a:cubicBezTo>
                <a:cubicBezTo>
                  <a:pt x="848" y="429"/>
                  <a:pt x="874" y="415"/>
                  <a:pt x="874" y="415"/>
                </a:cubicBezTo>
                <a:cubicBezTo>
                  <a:pt x="881" y="404"/>
                  <a:pt x="883" y="388"/>
                  <a:pt x="892" y="379"/>
                </a:cubicBezTo>
                <a:cubicBezTo>
                  <a:pt x="902" y="369"/>
                  <a:pt x="928" y="355"/>
                  <a:pt x="928" y="355"/>
                </a:cubicBezTo>
                <a:cubicBezTo>
                  <a:pt x="940" y="320"/>
                  <a:pt x="925" y="352"/>
                  <a:pt x="952" y="325"/>
                </a:cubicBezTo>
                <a:cubicBezTo>
                  <a:pt x="963" y="314"/>
                  <a:pt x="975" y="286"/>
                  <a:pt x="982" y="271"/>
                </a:cubicBezTo>
                <a:cubicBezTo>
                  <a:pt x="1008" y="212"/>
                  <a:pt x="1025" y="142"/>
                  <a:pt x="1036" y="79"/>
                </a:cubicBezTo>
                <a:cubicBezTo>
                  <a:pt x="1023" y="41"/>
                  <a:pt x="988" y="42"/>
                  <a:pt x="952" y="37"/>
                </a:cubicBezTo>
                <a:cubicBezTo>
                  <a:pt x="940" y="33"/>
                  <a:pt x="928" y="29"/>
                  <a:pt x="916" y="25"/>
                </a:cubicBezTo>
                <a:cubicBezTo>
                  <a:pt x="889" y="16"/>
                  <a:pt x="832" y="13"/>
                  <a:pt x="832" y="13"/>
                </a:cubicBezTo>
                <a:cubicBezTo>
                  <a:pt x="805" y="4"/>
                  <a:pt x="788" y="0"/>
                  <a:pt x="760" y="7"/>
                </a:cubicBezTo>
                <a:cubicBezTo>
                  <a:pt x="738" y="0"/>
                  <a:pt x="728" y="8"/>
                  <a:pt x="706" y="1"/>
                </a:cubicBezTo>
                <a:cubicBezTo>
                  <a:pt x="698" y="3"/>
                  <a:pt x="688" y="2"/>
                  <a:pt x="682" y="7"/>
                </a:cubicBezTo>
                <a:cubicBezTo>
                  <a:pt x="675" y="12"/>
                  <a:pt x="676" y="36"/>
                  <a:pt x="676" y="1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3076575" y="2224088"/>
            <a:ext cx="173038" cy="146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8"/>
              </a:cxn>
              <a:cxn ang="0">
                <a:pos x="48" y="30"/>
              </a:cxn>
              <a:cxn ang="0">
                <a:pos x="78" y="84"/>
              </a:cxn>
              <a:cxn ang="0">
                <a:pos x="114" y="96"/>
              </a:cxn>
              <a:cxn ang="0">
                <a:pos x="96" y="30"/>
              </a:cxn>
              <a:cxn ang="0">
                <a:pos x="60" y="6"/>
              </a:cxn>
              <a:cxn ang="0">
                <a:pos x="0" y="0"/>
              </a:cxn>
            </a:cxnLst>
            <a:rect l="0" t="0" r="r" b="b"/>
            <a:pathLst>
              <a:path w="114" h="96">
                <a:moveTo>
                  <a:pt x="0" y="0"/>
                </a:moveTo>
                <a:cubicBezTo>
                  <a:pt x="4" y="6"/>
                  <a:pt x="6" y="14"/>
                  <a:pt x="12" y="18"/>
                </a:cubicBezTo>
                <a:cubicBezTo>
                  <a:pt x="23" y="25"/>
                  <a:pt x="48" y="30"/>
                  <a:pt x="48" y="30"/>
                </a:cubicBezTo>
                <a:cubicBezTo>
                  <a:pt x="53" y="46"/>
                  <a:pt x="63" y="79"/>
                  <a:pt x="78" y="84"/>
                </a:cubicBezTo>
                <a:cubicBezTo>
                  <a:pt x="90" y="88"/>
                  <a:pt x="114" y="96"/>
                  <a:pt x="114" y="96"/>
                </a:cubicBezTo>
                <a:cubicBezTo>
                  <a:pt x="108" y="74"/>
                  <a:pt x="112" y="46"/>
                  <a:pt x="96" y="30"/>
                </a:cubicBezTo>
                <a:cubicBezTo>
                  <a:pt x="86" y="20"/>
                  <a:pt x="60" y="6"/>
                  <a:pt x="60" y="6"/>
                </a:cubicBezTo>
                <a:cubicBezTo>
                  <a:pt x="25" y="13"/>
                  <a:pt x="19" y="29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2566988" y="1112838"/>
            <a:ext cx="87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Russian States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2640013" y="1695450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Khanate of the Golden Horde</a:t>
            </a: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3795713" y="1604963"/>
            <a:ext cx="1012825" cy="701675"/>
          </a:xfrm>
          <a:custGeom>
            <a:avLst/>
            <a:gdLst/>
            <a:ahLst/>
            <a:cxnLst>
              <a:cxn ang="0">
                <a:pos x="12" y="408"/>
              </a:cxn>
              <a:cxn ang="0">
                <a:pos x="138" y="414"/>
              </a:cxn>
              <a:cxn ang="0">
                <a:pos x="312" y="462"/>
              </a:cxn>
              <a:cxn ang="0">
                <a:pos x="522" y="402"/>
              </a:cxn>
              <a:cxn ang="0">
                <a:pos x="588" y="372"/>
              </a:cxn>
              <a:cxn ang="0">
                <a:pos x="636" y="336"/>
              </a:cxn>
              <a:cxn ang="0">
                <a:pos x="648" y="192"/>
              </a:cxn>
              <a:cxn ang="0">
                <a:pos x="570" y="102"/>
              </a:cxn>
              <a:cxn ang="0">
                <a:pos x="498" y="54"/>
              </a:cxn>
              <a:cxn ang="0">
                <a:pos x="444" y="42"/>
              </a:cxn>
              <a:cxn ang="0">
                <a:pos x="330" y="0"/>
              </a:cxn>
              <a:cxn ang="0">
                <a:pos x="216" y="18"/>
              </a:cxn>
              <a:cxn ang="0">
                <a:pos x="174" y="126"/>
              </a:cxn>
              <a:cxn ang="0">
                <a:pos x="138" y="162"/>
              </a:cxn>
              <a:cxn ang="0">
                <a:pos x="108" y="186"/>
              </a:cxn>
              <a:cxn ang="0">
                <a:pos x="90" y="222"/>
              </a:cxn>
              <a:cxn ang="0">
                <a:pos x="54" y="240"/>
              </a:cxn>
              <a:cxn ang="0">
                <a:pos x="42" y="276"/>
              </a:cxn>
              <a:cxn ang="0">
                <a:pos x="18" y="312"/>
              </a:cxn>
              <a:cxn ang="0">
                <a:pos x="0" y="384"/>
              </a:cxn>
              <a:cxn ang="0">
                <a:pos x="12" y="408"/>
              </a:cxn>
            </a:cxnLst>
            <a:rect l="0" t="0" r="r" b="b"/>
            <a:pathLst>
              <a:path w="667" h="462">
                <a:moveTo>
                  <a:pt x="12" y="408"/>
                </a:moveTo>
                <a:cubicBezTo>
                  <a:pt x="55" y="415"/>
                  <a:pt x="95" y="404"/>
                  <a:pt x="138" y="414"/>
                </a:cubicBezTo>
                <a:cubicBezTo>
                  <a:pt x="197" y="427"/>
                  <a:pt x="253" y="455"/>
                  <a:pt x="312" y="462"/>
                </a:cubicBezTo>
                <a:cubicBezTo>
                  <a:pt x="382" y="439"/>
                  <a:pt x="450" y="414"/>
                  <a:pt x="522" y="402"/>
                </a:cubicBezTo>
                <a:cubicBezTo>
                  <a:pt x="562" y="415"/>
                  <a:pt x="554" y="383"/>
                  <a:pt x="588" y="372"/>
                </a:cubicBezTo>
                <a:cubicBezTo>
                  <a:pt x="602" y="351"/>
                  <a:pt x="612" y="344"/>
                  <a:pt x="636" y="336"/>
                </a:cubicBezTo>
                <a:cubicBezTo>
                  <a:pt x="667" y="290"/>
                  <a:pt x="654" y="254"/>
                  <a:pt x="648" y="192"/>
                </a:cubicBezTo>
                <a:cubicBezTo>
                  <a:pt x="643" y="139"/>
                  <a:pt x="611" y="125"/>
                  <a:pt x="570" y="102"/>
                </a:cubicBezTo>
                <a:cubicBezTo>
                  <a:pt x="545" y="88"/>
                  <a:pt x="522" y="70"/>
                  <a:pt x="498" y="54"/>
                </a:cubicBezTo>
                <a:cubicBezTo>
                  <a:pt x="488" y="47"/>
                  <a:pt x="449" y="43"/>
                  <a:pt x="444" y="42"/>
                </a:cubicBezTo>
                <a:cubicBezTo>
                  <a:pt x="403" y="33"/>
                  <a:pt x="368" y="13"/>
                  <a:pt x="330" y="0"/>
                </a:cubicBezTo>
                <a:cubicBezTo>
                  <a:pt x="290" y="4"/>
                  <a:pt x="255" y="8"/>
                  <a:pt x="216" y="18"/>
                </a:cubicBezTo>
                <a:cubicBezTo>
                  <a:pt x="203" y="56"/>
                  <a:pt x="186" y="89"/>
                  <a:pt x="174" y="126"/>
                </a:cubicBezTo>
                <a:cubicBezTo>
                  <a:pt x="169" y="142"/>
                  <a:pt x="147" y="148"/>
                  <a:pt x="138" y="162"/>
                </a:cubicBezTo>
                <a:cubicBezTo>
                  <a:pt x="122" y="185"/>
                  <a:pt x="133" y="178"/>
                  <a:pt x="108" y="186"/>
                </a:cubicBezTo>
                <a:cubicBezTo>
                  <a:pt x="101" y="197"/>
                  <a:pt x="99" y="213"/>
                  <a:pt x="90" y="222"/>
                </a:cubicBezTo>
                <a:cubicBezTo>
                  <a:pt x="81" y="231"/>
                  <a:pt x="65" y="233"/>
                  <a:pt x="54" y="240"/>
                </a:cubicBezTo>
                <a:cubicBezTo>
                  <a:pt x="50" y="252"/>
                  <a:pt x="46" y="264"/>
                  <a:pt x="42" y="276"/>
                </a:cubicBezTo>
                <a:cubicBezTo>
                  <a:pt x="37" y="290"/>
                  <a:pt x="23" y="298"/>
                  <a:pt x="18" y="312"/>
                </a:cubicBezTo>
                <a:cubicBezTo>
                  <a:pt x="10" y="336"/>
                  <a:pt x="6" y="360"/>
                  <a:pt x="0" y="384"/>
                </a:cubicBezTo>
                <a:cubicBezTo>
                  <a:pt x="7" y="405"/>
                  <a:pt x="2" y="398"/>
                  <a:pt x="12" y="408"/>
                </a:cubicBez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3951288" y="1695450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Jagatai Khanate</a:t>
            </a: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5011738" y="1831975"/>
            <a:ext cx="1881187" cy="1593850"/>
          </a:xfrm>
          <a:custGeom>
            <a:avLst/>
            <a:gdLst/>
            <a:ahLst/>
            <a:cxnLst>
              <a:cxn ang="0">
                <a:pos x="1203" y="18"/>
              </a:cxn>
              <a:cxn ang="0">
                <a:pos x="1155" y="102"/>
              </a:cxn>
              <a:cxn ang="0">
                <a:pos x="1131" y="132"/>
              </a:cxn>
              <a:cxn ang="0">
                <a:pos x="1059" y="168"/>
              </a:cxn>
              <a:cxn ang="0">
                <a:pos x="711" y="324"/>
              </a:cxn>
              <a:cxn ang="0">
                <a:pos x="585" y="390"/>
              </a:cxn>
              <a:cxn ang="0">
                <a:pos x="477" y="432"/>
              </a:cxn>
              <a:cxn ang="0">
                <a:pos x="405" y="408"/>
              </a:cxn>
              <a:cxn ang="0">
                <a:pos x="321" y="492"/>
              </a:cxn>
              <a:cxn ang="0">
                <a:pos x="231" y="444"/>
              </a:cxn>
              <a:cxn ang="0">
                <a:pos x="171" y="402"/>
              </a:cxn>
              <a:cxn ang="0">
                <a:pos x="99" y="426"/>
              </a:cxn>
              <a:cxn ang="0">
                <a:pos x="9" y="414"/>
              </a:cxn>
              <a:cxn ang="0">
                <a:pos x="69" y="486"/>
              </a:cxn>
              <a:cxn ang="0">
                <a:pos x="111" y="468"/>
              </a:cxn>
              <a:cxn ang="0">
                <a:pos x="147" y="468"/>
              </a:cxn>
              <a:cxn ang="0">
                <a:pos x="135" y="558"/>
              </a:cxn>
              <a:cxn ang="0">
                <a:pos x="93" y="594"/>
              </a:cxn>
              <a:cxn ang="0">
                <a:pos x="141" y="714"/>
              </a:cxn>
              <a:cxn ang="0">
                <a:pos x="207" y="840"/>
              </a:cxn>
              <a:cxn ang="0">
                <a:pos x="369" y="936"/>
              </a:cxn>
              <a:cxn ang="0">
                <a:pos x="423" y="954"/>
              </a:cxn>
              <a:cxn ang="0">
                <a:pos x="399" y="1032"/>
              </a:cxn>
              <a:cxn ang="0">
                <a:pos x="435" y="978"/>
              </a:cxn>
              <a:cxn ang="0">
                <a:pos x="531" y="930"/>
              </a:cxn>
              <a:cxn ang="0">
                <a:pos x="639" y="888"/>
              </a:cxn>
              <a:cxn ang="0">
                <a:pos x="699" y="804"/>
              </a:cxn>
              <a:cxn ang="0">
                <a:pos x="741" y="774"/>
              </a:cxn>
              <a:cxn ang="0">
                <a:pos x="723" y="618"/>
              </a:cxn>
              <a:cxn ang="0">
                <a:pos x="717" y="552"/>
              </a:cxn>
              <a:cxn ang="0">
                <a:pos x="645" y="498"/>
              </a:cxn>
              <a:cxn ang="0">
                <a:pos x="675" y="456"/>
              </a:cxn>
              <a:cxn ang="0">
                <a:pos x="735" y="456"/>
              </a:cxn>
              <a:cxn ang="0">
                <a:pos x="807" y="432"/>
              </a:cxn>
              <a:cxn ang="0">
                <a:pos x="849" y="402"/>
              </a:cxn>
              <a:cxn ang="0">
                <a:pos x="927" y="396"/>
              </a:cxn>
              <a:cxn ang="0">
                <a:pos x="1041" y="342"/>
              </a:cxn>
              <a:cxn ang="0">
                <a:pos x="1197" y="192"/>
              </a:cxn>
              <a:cxn ang="0">
                <a:pos x="1239" y="36"/>
              </a:cxn>
            </a:cxnLst>
            <a:rect l="0" t="0" r="r" b="b"/>
            <a:pathLst>
              <a:path w="1239" h="1050">
                <a:moveTo>
                  <a:pt x="1221" y="0"/>
                </a:moveTo>
                <a:cubicBezTo>
                  <a:pt x="1215" y="6"/>
                  <a:pt x="1207" y="11"/>
                  <a:pt x="1203" y="18"/>
                </a:cubicBezTo>
                <a:cubicBezTo>
                  <a:pt x="1186" y="48"/>
                  <a:pt x="1207" y="71"/>
                  <a:pt x="1167" y="84"/>
                </a:cubicBezTo>
                <a:cubicBezTo>
                  <a:pt x="1163" y="90"/>
                  <a:pt x="1160" y="97"/>
                  <a:pt x="1155" y="102"/>
                </a:cubicBezTo>
                <a:cubicBezTo>
                  <a:pt x="1150" y="107"/>
                  <a:pt x="1142" y="108"/>
                  <a:pt x="1137" y="114"/>
                </a:cubicBezTo>
                <a:cubicBezTo>
                  <a:pt x="1133" y="119"/>
                  <a:pt x="1136" y="128"/>
                  <a:pt x="1131" y="132"/>
                </a:cubicBezTo>
                <a:cubicBezTo>
                  <a:pt x="1121" y="139"/>
                  <a:pt x="1106" y="137"/>
                  <a:pt x="1095" y="144"/>
                </a:cubicBezTo>
                <a:cubicBezTo>
                  <a:pt x="1083" y="152"/>
                  <a:pt x="1059" y="168"/>
                  <a:pt x="1059" y="168"/>
                </a:cubicBezTo>
                <a:cubicBezTo>
                  <a:pt x="1030" y="254"/>
                  <a:pt x="967" y="268"/>
                  <a:pt x="885" y="276"/>
                </a:cubicBezTo>
                <a:cubicBezTo>
                  <a:pt x="827" y="295"/>
                  <a:pt x="772" y="316"/>
                  <a:pt x="711" y="324"/>
                </a:cubicBezTo>
                <a:cubicBezTo>
                  <a:pt x="679" y="335"/>
                  <a:pt x="698" y="326"/>
                  <a:pt x="657" y="354"/>
                </a:cubicBezTo>
                <a:cubicBezTo>
                  <a:pt x="637" y="367"/>
                  <a:pt x="607" y="380"/>
                  <a:pt x="585" y="390"/>
                </a:cubicBezTo>
                <a:cubicBezTo>
                  <a:pt x="566" y="398"/>
                  <a:pt x="531" y="402"/>
                  <a:pt x="513" y="414"/>
                </a:cubicBezTo>
                <a:cubicBezTo>
                  <a:pt x="490" y="430"/>
                  <a:pt x="502" y="424"/>
                  <a:pt x="477" y="432"/>
                </a:cubicBezTo>
                <a:cubicBezTo>
                  <a:pt x="459" y="426"/>
                  <a:pt x="441" y="420"/>
                  <a:pt x="423" y="414"/>
                </a:cubicBezTo>
                <a:cubicBezTo>
                  <a:pt x="417" y="412"/>
                  <a:pt x="405" y="408"/>
                  <a:pt x="405" y="408"/>
                </a:cubicBezTo>
                <a:cubicBezTo>
                  <a:pt x="395" y="410"/>
                  <a:pt x="384" y="409"/>
                  <a:pt x="375" y="414"/>
                </a:cubicBezTo>
                <a:cubicBezTo>
                  <a:pt x="348" y="429"/>
                  <a:pt x="360" y="479"/>
                  <a:pt x="321" y="492"/>
                </a:cubicBezTo>
                <a:cubicBezTo>
                  <a:pt x="286" y="480"/>
                  <a:pt x="318" y="495"/>
                  <a:pt x="291" y="468"/>
                </a:cubicBezTo>
                <a:cubicBezTo>
                  <a:pt x="275" y="452"/>
                  <a:pt x="251" y="449"/>
                  <a:pt x="231" y="444"/>
                </a:cubicBezTo>
                <a:cubicBezTo>
                  <a:pt x="229" y="425"/>
                  <a:pt x="236" y="389"/>
                  <a:pt x="207" y="384"/>
                </a:cubicBezTo>
                <a:cubicBezTo>
                  <a:pt x="195" y="382"/>
                  <a:pt x="180" y="398"/>
                  <a:pt x="171" y="402"/>
                </a:cubicBezTo>
                <a:cubicBezTo>
                  <a:pt x="159" y="407"/>
                  <a:pt x="147" y="410"/>
                  <a:pt x="135" y="414"/>
                </a:cubicBezTo>
                <a:cubicBezTo>
                  <a:pt x="123" y="418"/>
                  <a:pt x="99" y="426"/>
                  <a:pt x="99" y="426"/>
                </a:cubicBezTo>
                <a:cubicBezTo>
                  <a:pt x="51" y="410"/>
                  <a:pt x="111" y="426"/>
                  <a:pt x="63" y="426"/>
                </a:cubicBezTo>
                <a:cubicBezTo>
                  <a:pt x="42" y="426"/>
                  <a:pt x="28" y="420"/>
                  <a:pt x="9" y="414"/>
                </a:cubicBezTo>
                <a:cubicBezTo>
                  <a:pt x="0" y="442"/>
                  <a:pt x="5" y="462"/>
                  <a:pt x="21" y="486"/>
                </a:cubicBezTo>
                <a:cubicBezTo>
                  <a:pt x="42" y="454"/>
                  <a:pt x="37" y="475"/>
                  <a:pt x="69" y="486"/>
                </a:cubicBezTo>
                <a:cubicBezTo>
                  <a:pt x="73" y="481"/>
                  <a:pt x="91" y="450"/>
                  <a:pt x="99" y="450"/>
                </a:cubicBezTo>
                <a:cubicBezTo>
                  <a:pt x="106" y="450"/>
                  <a:pt x="105" y="463"/>
                  <a:pt x="111" y="468"/>
                </a:cubicBezTo>
                <a:cubicBezTo>
                  <a:pt x="116" y="472"/>
                  <a:pt x="123" y="472"/>
                  <a:pt x="129" y="474"/>
                </a:cubicBezTo>
                <a:cubicBezTo>
                  <a:pt x="135" y="472"/>
                  <a:pt x="143" y="464"/>
                  <a:pt x="147" y="468"/>
                </a:cubicBezTo>
                <a:cubicBezTo>
                  <a:pt x="156" y="477"/>
                  <a:pt x="159" y="504"/>
                  <a:pt x="159" y="504"/>
                </a:cubicBezTo>
                <a:cubicBezTo>
                  <a:pt x="155" y="515"/>
                  <a:pt x="148" y="548"/>
                  <a:pt x="135" y="558"/>
                </a:cubicBezTo>
                <a:cubicBezTo>
                  <a:pt x="125" y="566"/>
                  <a:pt x="110" y="569"/>
                  <a:pt x="99" y="576"/>
                </a:cubicBezTo>
                <a:cubicBezTo>
                  <a:pt x="97" y="582"/>
                  <a:pt x="92" y="588"/>
                  <a:pt x="93" y="594"/>
                </a:cubicBezTo>
                <a:cubicBezTo>
                  <a:pt x="95" y="611"/>
                  <a:pt x="109" y="663"/>
                  <a:pt x="117" y="678"/>
                </a:cubicBezTo>
                <a:cubicBezTo>
                  <a:pt x="124" y="691"/>
                  <a:pt x="136" y="700"/>
                  <a:pt x="141" y="714"/>
                </a:cubicBezTo>
                <a:cubicBezTo>
                  <a:pt x="154" y="752"/>
                  <a:pt x="158" y="790"/>
                  <a:pt x="171" y="828"/>
                </a:cubicBezTo>
                <a:cubicBezTo>
                  <a:pt x="175" y="840"/>
                  <a:pt x="195" y="836"/>
                  <a:pt x="207" y="840"/>
                </a:cubicBezTo>
                <a:cubicBezTo>
                  <a:pt x="228" y="847"/>
                  <a:pt x="244" y="858"/>
                  <a:pt x="267" y="864"/>
                </a:cubicBezTo>
                <a:cubicBezTo>
                  <a:pt x="289" y="897"/>
                  <a:pt x="336" y="914"/>
                  <a:pt x="369" y="936"/>
                </a:cubicBezTo>
                <a:cubicBezTo>
                  <a:pt x="380" y="943"/>
                  <a:pt x="393" y="944"/>
                  <a:pt x="405" y="948"/>
                </a:cubicBezTo>
                <a:cubicBezTo>
                  <a:pt x="411" y="950"/>
                  <a:pt x="423" y="954"/>
                  <a:pt x="423" y="954"/>
                </a:cubicBezTo>
                <a:cubicBezTo>
                  <a:pt x="434" y="986"/>
                  <a:pt x="449" y="1001"/>
                  <a:pt x="411" y="1014"/>
                </a:cubicBezTo>
                <a:cubicBezTo>
                  <a:pt x="407" y="1020"/>
                  <a:pt x="397" y="1025"/>
                  <a:pt x="399" y="1032"/>
                </a:cubicBezTo>
                <a:cubicBezTo>
                  <a:pt x="403" y="1050"/>
                  <a:pt x="453" y="1026"/>
                  <a:pt x="453" y="1026"/>
                </a:cubicBezTo>
                <a:cubicBezTo>
                  <a:pt x="474" y="994"/>
                  <a:pt x="455" y="1008"/>
                  <a:pt x="435" y="978"/>
                </a:cubicBezTo>
                <a:cubicBezTo>
                  <a:pt x="451" y="967"/>
                  <a:pt x="489" y="954"/>
                  <a:pt x="489" y="954"/>
                </a:cubicBezTo>
                <a:cubicBezTo>
                  <a:pt x="497" y="929"/>
                  <a:pt x="505" y="921"/>
                  <a:pt x="531" y="930"/>
                </a:cubicBezTo>
                <a:cubicBezTo>
                  <a:pt x="555" y="922"/>
                  <a:pt x="560" y="910"/>
                  <a:pt x="585" y="918"/>
                </a:cubicBezTo>
                <a:cubicBezTo>
                  <a:pt x="601" y="907"/>
                  <a:pt x="621" y="896"/>
                  <a:pt x="639" y="888"/>
                </a:cubicBezTo>
                <a:cubicBezTo>
                  <a:pt x="651" y="883"/>
                  <a:pt x="675" y="876"/>
                  <a:pt x="675" y="876"/>
                </a:cubicBezTo>
                <a:cubicBezTo>
                  <a:pt x="683" y="852"/>
                  <a:pt x="691" y="828"/>
                  <a:pt x="699" y="804"/>
                </a:cubicBezTo>
                <a:cubicBezTo>
                  <a:pt x="701" y="798"/>
                  <a:pt x="699" y="788"/>
                  <a:pt x="705" y="786"/>
                </a:cubicBezTo>
                <a:cubicBezTo>
                  <a:pt x="717" y="782"/>
                  <a:pt x="741" y="774"/>
                  <a:pt x="741" y="774"/>
                </a:cubicBezTo>
                <a:cubicBezTo>
                  <a:pt x="758" y="749"/>
                  <a:pt x="751" y="744"/>
                  <a:pt x="735" y="720"/>
                </a:cubicBezTo>
                <a:cubicBezTo>
                  <a:pt x="739" y="698"/>
                  <a:pt x="739" y="638"/>
                  <a:pt x="723" y="618"/>
                </a:cubicBezTo>
                <a:cubicBezTo>
                  <a:pt x="719" y="613"/>
                  <a:pt x="711" y="614"/>
                  <a:pt x="705" y="612"/>
                </a:cubicBezTo>
                <a:cubicBezTo>
                  <a:pt x="687" y="586"/>
                  <a:pt x="691" y="570"/>
                  <a:pt x="717" y="552"/>
                </a:cubicBezTo>
                <a:cubicBezTo>
                  <a:pt x="732" y="529"/>
                  <a:pt x="750" y="521"/>
                  <a:pt x="717" y="510"/>
                </a:cubicBezTo>
                <a:cubicBezTo>
                  <a:pt x="686" y="531"/>
                  <a:pt x="671" y="515"/>
                  <a:pt x="645" y="498"/>
                </a:cubicBezTo>
                <a:cubicBezTo>
                  <a:pt x="643" y="492"/>
                  <a:pt x="635" y="485"/>
                  <a:pt x="639" y="480"/>
                </a:cubicBezTo>
                <a:cubicBezTo>
                  <a:pt x="647" y="468"/>
                  <a:pt x="675" y="456"/>
                  <a:pt x="675" y="456"/>
                </a:cubicBezTo>
                <a:cubicBezTo>
                  <a:pt x="689" y="436"/>
                  <a:pt x="706" y="425"/>
                  <a:pt x="723" y="408"/>
                </a:cubicBezTo>
                <a:cubicBezTo>
                  <a:pt x="764" y="418"/>
                  <a:pt x="746" y="422"/>
                  <a:pt x="735" y="456"/>
                </a:cubicBezTo>
                <a:cubicBezTo>
                  <a:pt x="750" y="502"/>
                  <a:pt x="756" y="462"/>
                  <a:pt x="771" y="450"/>
                </a:cubicBezTo>
                <a:cubicBezTo>
                  <a:pt x="781" y="442"/>
                  <a:pt x="796" y="439"/>
                  <a:pt x="807" y="432"/>
                </a:cubicBezTo>
                <a:cubicBezTo>
                  <a:pt x="809" y="426"/>
                  <a:pt x="808" y="418"/>
                  <a:pt x="813" y="414"/>
                </a:cubicBezTo>
                <a:cubicBezTo>
                  <a:pt x="823" y="407"/>
                  <a:pt x="849" y="402"/>
                  <a:pt x="849" y="402"/>
                </a:cubicBezTo>
                <a:cubicBezTo>
                  <a:pt x="863" y="404"/>
                  <a:pt x="877" y="409"/>
                  <a:pt x="891" y="408"/>
                </a:cubicBezTo>
                <a:cubicBezTo>
                  <a:pt x="904" y="407"/>
                  <a:pt x="927" y="396"/>
                  <a:pt x="927" y="396"/>
                </a:cubicBezTo>
                <a:cubicBezTo>
                  <a:pt x="970" y="410"/>
                  <a:pt x="935" y="383"/>
                  <a:pt x="963" y="366"/>
                </a:cubicBezTo>
                <a:cubicBezTo>
                  <a:pt x="982" y="354"/>
                  <a:pt x="1018" y="348"/>
                  <a:pt x="1041" y="342"/>
                </a:cubicBezTo>
                <a:cubicBezTo>
                  <a:pt x="1085" y="313"/>
                  <a:pt x="1112" y="268"/>
                  <a:pt x="1155" y="240"/>
                </a:cubicBezTo>
                <a:cubicBezTo>
                  <a:pt x="1183" y="198"/>
                  <a:pt x="1167" y="212"/>
                  <a:pt x="1197" y="192"/>
                </a:cubicBezTo>
                <a:cubicBezTo>
                  <a:pt x="1206" y="164"/>
                  <a:pt x="1211" y="144"/>
                  <a:pt x="1227" y="120"/>
                </a:cubicBezTo>
                <a:cubicBezTo>
                  <a:pt x="1233" y="92"/>
                  <a:pt x="1239" y="65"/>
                  <a:pt x="1239" y="36"/>
                </a:cubicBezTo>
                <a:cubicBezTo>
                  <a:pt x="1239" y="14"/>
                  <a:pt x="1208" y="13"/>
                  <a:pt x="1221" y="0"/>
                </a:cubicBezTo>
                <a:close/>
              </a:path>
            </a:pathLst>
          </a:custGeom>
          <a:solidFill>
            <a:srgbClr val="CC00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5262563" y="2570163"/>
            <a:ext cx="801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Ming China</a:t>
            </a: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5105400" y="2825750"/>
            <a:ext cx="166688" cy="273050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38" y="60"/>
              </a:cxn>
              <a:cxn ang="0">
                <a:pos x="44" y="138"/>
              </a:cxn>
              <a:cxn ang="0">
                <a:pos x="74" y="168"/>
              </a:cxn>
              <a:cxn ang="0">
                <a:pos x="110" y="180"/>
              </a:cxn>
              <a:cxn ang="0">
                <a:pos x="104" y="120"/>
              </a:cxn>
              <a:cxn ang="0">
                <a:pos x="56" y="54"/>
              </a:cxn>
            </a:cxnLst>
            <a:rect l="0" t="0" r="r" b="b"/>
            <a:pathLst>
              <a:path w="110" h="180">
                <a:moveTo>
                  <a:pt x="50" y="0"/>
                </a:moveTo>
                <a:cubicBezTo>
                  <a:pt x="61" y="32"/>
                  <a:pt x="76" y="47"/>
                  <a:pt x="38" y="60"/>
                </a:cubicBezTo>
                <a:cubicBezTo>
                  <a:pt x="20" y="87"/>
                  <a:pt x="0" y="123"/>
                  <a:pt x="44" y="138"/>
                </a:cubicBezTo>
                <a:cubicBezTo>
                  <a:pt x="55" y="154"/>
                  <a:pt x="55" y="160"/>
                  <a:pt x="74" y="168"/>
                </a:cubicBezTo>
                <a:cubicBezTo>
                  <a:pt x="86" y="173"/>
                  <a:pt x="110" y="180"/>
                  <a:pt x="110" y="180"/>
                </a:cubicBezTo>
                <a:cubicBezTo>
                  <a:pt x="104" y="156"/>
                  <a:pt x="96" y="144"/>
                  <a:pt x="104" y="120"/>
                </a:cubicBezTo>
                <a:cubicBezTo>
                  <a:pt x="96" y="97"/>
                  <a:pt x="93" y="36"/>
                  <a:pt x="56" y="54"/>
                </a:cubicBezTo>
              </a:path>
            </a:pathLst>
          </a:custGeom>
          <a:solidFill>
            <a:srgbClr val="CC00C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2889250" y="2197100"/>
            <a:ext cx="1454150" cy="947738"/>
          </a:xfrm>
          <a:custGeom>
            <a:avLst/>
            <a:gdLst/>
            <a:ahLst/>
            <a:cxnLst>
              <a:cxn ang="0">
                <a:pos x="880" y="66"/>
              </a:cxn>
              <a:cxn ang="0">
                <a:pos x="802" y="48"/>
              </a:cxn>
              <a:cxn ang="0">
                <a:pos x="652" y="12"/>
              </a:cxn>
              <a:cxn ang="0">
                <a:pos x="556" y="66"/>
              </a:cxn>
              <a:cxn ang="0">
                <a:pos x="508" y="18"/>
              </a:cxn>
              <a:cxn ang="0">
                <a:pos x="478" y="6"/>
              </a:cxn>
              <a:cxn ang="0">
                <a:pos x="448" y="0"/>
              </a:cxn>
              <a:cxn ang="0">
                <a:pos x="388" y="18"/>
              </a:cxn>
              <a:cxn ang="0">
                <a:pos x="328" y="42"/>
              </a:cxn>
              <a:cxn ang="0">
                <a:pos x="352" y="126"/>
              </a:cxn>
              <a:cxn ang="0">
                <a:pos x="364" y="168"/>
              </a:cxn>
              <a:cxn ang="0">
                <a:pos x="376" y="204"/>
              </a:cxn>
              <a:cxn ang="0">
                <a:pos x="364" y="294"/>
              </a:cxn>
              <a:cxn ang="0">
                <a:pos x="280" y="264"/>
              </a:cxn>
              <a:cxn ang="0">
                <a:pos x="280" y="216"/>
              </a:cxn>
              <a:cxn ang="0">
                <a:pos x="256" y="126"/>
              </a:cxn>
              <a:cxn ang="0">
                <a:pos x="220" y="114"/>
              </a:cxn>
              <a:cxn ang="0">
                <a:pos x="136" y="120"/>
              </a:cxn>
              <a:cxn ang="0">
                <a:pos x="100" y="132"/>
              </a:cxn>
              <a:cxn ang="0">
                <a:pos x="82" y="138"/>
              </a:cxn>
              <a:cxn ang="0">
                <a:pos x="34" y="246"/>
              </a:cxn>
              <a:cxn ang="0">
                <a:pos x="22" y="264"/>
              </a:cxn>
              <a:cxn ang="0">
                <a:pos x="10" y="300"/>
              </a:cxn>
              <a:cxn ang="0">
                <a:pos x="46" y="324"/>
              </a:cxn>
              <a:cxn ang="0">
                <a:pos x="70" y="360"/>
              </a:cxn>
              <a:cxn ang="0">
                <a:pos x="88" y="366"/>
              </a:cxn>
              <a:cxn ang="0">
                <a:pos x="148" y="402"/>
              </a:cxn>
              <a:cxn ang="0">
                <a:pos x="166" y="414"/>
              </a:cxn>
              <a:cxn ang="0">
                <a:pos x="190" y="450"/>
              </a:cxn>
              <a:cxn ang="0">
                <a:pos x="226" y="468"/>
              </a:cxn>
              <a:cxn ang="0">
                <a:pos x="238" y="522"/>
              </a:cxn>
              <a:cxn ang="0">
                <a:pos x="250" y="504"/>
              </a:cxn>
              <a:cxn ang="0">
                <a:pos x="244" y="486"/>
              </a:cxn>
              <a:cxn ang="0">
                <a:pos x="280" y="474"/>
              </a:cxn>
              <a:cxn ang="0">
                <a:pos x="298" y="468"/>
              </a:cxn>
              <a:cxn ang="0">
                <a:pos x="376" y="558"/>
              </a:cxn>
              <a:cxn ang="0">
                <a:pos x="388" y="576"/>
              </a:cxn>
              <a:cxn ang="0">
                <a:pos x="424" y="588"/>
              </a:cxn>
              <a:cxn ang="0">
                <a:pos x="496" y="582"/>
              </a:cxn>
              <a:cxn ang="0">
                <a:pos x="520" y="612"/>
              </a:cxn>
              <a:cxn ang="0">
                <a:pos x="556" y="624"/>
              </a:cxn>
              <a:cxn ang="0">
                <a:pos x="574" y="618"/>
              </a:cxn>
              <a:cxn ang="0">
                <a:pos x="592" y="624"/>
              </a:cxn>
              <a:cxn ang="0">
                <a:pos x="628" y="612"/>
              </a:cxn>
              <a:cxn ang="0">
                <a:pos x="670" y="618"/>
              </a:cxn>
              <a:cxn ang="0">
                <a:pos x="742" y="582"/>
              </a:cxn>
              <a:cxn ang="0">
                <a:pos x="778" y="570"/>
              </a:cxn>
              <a:cxn ang="0">
                <a:pos x="832" y="558"/>
              </a:cxn>
              <a:cxn ang="0">
                <a:pos x="868" y="504"/>
              </a:cxn>
              <a:cxn ang="0">
                <a:pos x="886" y="498"/>
              </a:cxn>
              <a:cxn ang="0">
                <a:pos x="958" y="456"/>
              </a:cxn>
              <a:cxn ang="0">
                <a:pos x="940" y="390"/>
              </a:cxn>
              <a:cxn ang="0">
                <a:pos x="922" y="384"/>
              </a:cxn>
              <a:cxn ang="0">
                <a:pos x="922" y="318"/>
              </a:cxn>
              <a:cxn ang="0">
                <a:pos x="892" y="132"/>
              </a:cxn>
              <a:cxn ang="0">
                <a:pos x="862" y="78"/>
              </a:cxn>
              <a:cxn ang="0">
                <a:pos x="844" y="78"/>
              </a:cxn>
            </a:cxnLst>
            <a:rect l="0" t="0" r="r" b="b"/>
            <a:pathLst>
              <a:path w="958" h="625">
                <a:moveTo>
                  <a:pt x="880" y="66"/>
                </a:moveTo>
                <a:cubicBezTo>
                  <a:pt x="847" y="77"/>
                  <a:pt x="830" y="61"/>
                  <a:pt x="802" y="48"/>
                </a:cubicBezTo>
                <a:cubicBezTo>
                  <a:pt x="756" y="28"/>
                  <a:pt x="701" y="19"/>
                  <a:pt x="652" y="12"/>
                </a:cubicBezTo>
                <a:cubicBezTo>
                  <a:pt x="569" y="20"/>
                  <a:pt x="592" y="12"/>
                  <a:pt x="556" y="66"/>
                </a:cubicBezTo>
                <a:cubicBezTo>
                  <a:pt x="519" y="59"/>
                  <a:pt x="517" y="54"/>
                  <a:pt x="508" y="18"/>
                </a:cubicBezTo>
                <a:cubicBezTo>
                  <a:pt x="469" y="31"/>
                  <a:pt x="509" y="24"/>
                  <a:pt x="478" y="6"/>
                </a:cubicBezTo>
                <a:cubicBezTo>
                  <a:pt x="469" y="1"/>
                  <a:pt x="458" y="2"/>
                  <a:pt x="448" y="0"/>
                </a:cubicBezTo>
                <a:cubicBezTo>
                  <a:pt x="405" y="29"/>
                  <a:pt x="426" y="27"/>
                  <a:pt x="388" y="18"/>
                </a:cubicBezTo>
                <a:cubicBezTo>
                  <a:pt x="364" y="24"/>
                  <a:pt x="348" y="28"/>
                  <a:pt x="328" y="42"/>
                </a:cubicBezTo>
                <a:cubicBezTo>
                  <a:pt x="306" y="74"/>
                  <a:pt x="324" y="107"/>
                  <a:pt x="352" y="126"/>
                </a:cubicBezTo>
                <a:cubicBezTo>
                  <a:pt x="372" y="186"/>
                  <a:pt x="341" y="93"/>
                  <a:pt x="364" y="168"/>
                </a:cubicBezTo>
                <a:cubicBezTo>
                  <a:pt x="368" y="180"/>
                  <a:pt x="376" y="204"/>
                  <a:pt x="376" y="204"/>
                </a:cubicBezTo>
                <a:cubicBezTo>
                  <a:pt x="381" y="237"/>
                  <a:pt x="404" y="281"/>
                  <a:pt x="364" y="294"/>
                </a:cubicBezTo>
                <a:cubicBezTo>
                  <a:pt x="315" y="261"/>
                  <a:pt x="342" y="272"/>
                  <a:pt x="280" y="264"/>
                </a:cubicBezTo>
                <a:cubicBezTo>
                  <a:pt x="262" y="237"/>
                  <a:pt x="251" y="236"/>
                  <a:pt x="280" y="216"/>
                </a:cubicBezTo>
                <a:cubicBezTo>
                  <a:pt x="278" y="201"/>
                  <a:pt x="279" y="140"/>
                  <a:pt x="256" y="126"/>
                </a:cubicBezTo>
                <a:cubicBezTo>
                  <a:pt x="245" y="119"/>
                  <a:pt x="220" y="114"/>
                  <a:pt x="220" y="114"/>
                </a:cubicBezTo>
                <a:cubicBezTo>
                  <a:pt x="197" y="122"/>
                  <a:pt x="162" y="117"/>
                  <a:pt x="136" y="120"/>
                </a:cubicBezTo>
                <a:cubicBezTo>
                  <a:pt x="124" y="124"/>
                  <a:pt x="112" y="128"/>
                  <a:pt x="100" y="132"/>
                </a:cubicBezTo>
                <a:cubicBezTo>
                  <a:pt x="94" y="134"/>
                  <a:pt x="82" y="138"/>
                  <a:pt x="82" y="138"/>
                </a:cubicBezTo>
                <a:cubicBezTo>
                  <a:pt x="61" y="170"/>
                  <a:pt x="51" y="211"/>
                  <a:pt x="34" y="246"/>
                </a:cubicBezTo>
                <a:cubicBezTo>
                  <a:pt x="31" y="252"/>
                  <a:pt x="25" y="257"/>
                  <a:pt x="22" y="264"/>
                </a:cubicBezTo>
                <a:cubicBezTo>
                  <a:pt x="17" y="276"/>
                  <a:pt x="10" y="300"/>
                  <a:pt x="10" y="300"/>
                </a:cubicBezTo>
                <a:cubicBezTo>
                  <a:pt x="25" y="345"/>
                  <a:pt x="0" y="289"/>
                  <a:pt x="46" y="324"/>
                </a:cubicBezTo>
                <a:cubicBezTo>
                  <a:pt x="57" y="333"/>
                  <a:pt x="62" y="348"/>
                  <a:pt x="70" y="360"/>
                </a:cubicBezTo>
                <a:cubicBezTo>
                  <a:pt x="74" y="365"/>
                  <a:pt x="82" y="363"/>
                  <a:pt x="88" y="366"/>
                </a:cubicBezTo>
                <a:cubicBezTo>
                  <a:pt x="113" y="379"/>
                  <a:pt x="119" y="395"/>
                  <a:pt x="148" y="402"/>
                </a:cubicBezTo>
                <a:cubicBezTo>
                  <a:pt x="154" y="406"/>
                  <a:pt x="161" y="409"/>
                  <a:pt x="166" y="414"/>
                </a:cubicBezTo>
                <a:cubicBezTo>
                  <a:pt x="175" y="425"/>
                  <a:pt x="176" y="445"/>
                  <a:pt x="190" y="450"/>
                </a:cubicBezTo>
                <a:cubicBezTo>
                  <a:pt x="215" y="458"/>
                  <a:pt x="203" y="452"/>
                  <a:pt x="226" y="468"/>
                </a:cubicBezTo>
                <a:cubicBezTo>
                  <a:pt x="245" y="497"/>
                  <a:pt x="228" y="492"/>
                  <a:pt x="238" y="522"/>
                </a:cubicBezTo>
                <a:cubicBezTo>
                  <a:pt x="242" y="516"/>
                  <a:pt x="249" y="511"/>
                  <a:pt x="250" y="504"/>
                </a:cubicBezTo>
                <a:cubicBezTo>
                  <a:pt x="251" y="498"/>
                  <a:pt x="240" y="490"/>
                  <a:pt x="244" y="486"/>
                </a:cubicBezTo>
                <a:cubicBezTo>
                  <a:pt x="253" y="477"/>
                  <a:pt x="268" y="478"/>
                  <a:pt x="280" y="474"/>
                </a:cubicBezTo>
                <a:cubicBezTo>
                  <a:pt x="286" y="472"/>
                  <a:pt x="298" y="468"/>
                  <a:pt x="298" y="468"/>
                </a:cubicBezTo>
                <a:cubicBezTo>
                  <a:pt x="315" y="519"/>
                  <a:pt x="320" y="539"/>
                  <a:pt x="376" y="558"/>
                </a:cubicBezTo>
                <a:cubicBezTo>
                  <a:pt x="380" y="564"/>
                  <a:pt x="382" y="572"/>
                  <a:pt x="388" y="576"/>
                </a:cubicBezTo>
                <a:cubicBezTo>
                  <a:pt x="399" y="583"/>
                  <a:pt x="424" y="588"/>
                  <a:pt x="424" y="588"/>
                </a:cubicBezTo>
                <a:cubicBezTo>
                  <a:pt x="481" y="550"/>
                  <a:pt x="441" y="564"/>
                  <a:pt x="496" y="582"/>
                </a:cubicBezTo>
                <a:cubicBezTo>
                  <a:pt x="503" y="602"/>
                  <a:pt x="499" y="603"/>
                  <a:pt x="520" y="612"/>
                </a:cubicBezTo>
                <a:cubicBezTo>
                  <a:pt x="532" y="617"/>
                  <a:pt x="556" y="624"/>
                  <a:pt x="556" y="624"/>
                </a:cubicBezTo>
                <a:cubicBezTo>
                  <a:pt x="562" y="622"/>
                  <a:pt x="568" y="618"/>
                  <a:pt x="574" y="618"/>
                </a:cubicBezTo>
                <a:cubicBezTo>
                  <a:pt x="580" y="618"/>
                  <a:pt x="586" y="625"/>
                  <a:pt x="592" y="624"/>
                </a:cubicBezTo>
                <a:cubicBezTo>
                  <a:pt x="605" y="623"/>
                  <a:pt x="628" y="612"/>
                  <a:pt x="628" y="612"/>
                </a:cubicBezTo>
                <a:cubicBezTo>
                  <a:pt x="642" y="614"/>
                  <a:pt x="656" y="619"/>
                  <a:pt x="670" y="618"/>
                </a:cubicBezTo>
                <a:cubicBezTo>
                  <a:pt x="723" y="614"/>
                  <a:pt x="692" y="599"/>
                  <a:pt x="742" y="582"/>
                </a:cubicBezTo>
                <a:cubicBezTo>
                  <a:pt x="754" y="578"/>
                  <a:pt x="778" y="570"/>
                  <a:pt x="778" y="570"/>
                </a:cubicBezTo>
                <a:cubicBezTo>
                  <a:pt x="803" y="578"/>
                  <a:pt x="811" y="572"/>
                  <a:pt x="832" y="558"/>
                </a:cubicBezTo>
                <a:cubicBezTo>
                  <a:pt x="844" y="540"/>
                  <a:pt x="856" y="522"/>
                  <a:pt x="868" y="504"/>
                </a:cubicBezTo>
                <a:cubicBezTo>
                  <a:pt x="872" y="499"/>
                  <a:pt x="880" y="501"/>
                  <a:pt x="886" y="498"/>
                </a:cubicBezTo>
                <a:cubicBezTo>
                  <a:pt x="913" y="483"/>
                  <a:pt x="930" y="465"/>
                  <a:pt x="958" y="456"/>
                </a:cubicBezTo>
                <a:cubicBezTo>
                  <a:pt x="955" y="442"/>
                  <a:pt x="949" y="401"/>
                  <a:pt x="940" y="390"/>
                </a:cubicBezTo>
                <a:cubicBezTo>
                  <a:pt x="936" y="385"/>
                  <a:pt x="928" y="386"/>
                  <a:pt x="922" y="384"/>
                </a:cubicBezTo>
                <a:cubicBezTo>
                  <a:pt x="898" y="348"/>
                  <a:pt x="882" y="345"/>
                  <a:pt x="922" y="318"/>
                </a:cubicBezTo>
                <a:cubicBezTo>
                  <a:pt x="940" y="264"/>
                  <a:pt x="908" y="187"/>
                  <a:pt x="892" y="132"/>
                </a:cubicBezTo>
                <a:cubicBezTo>
                  <a:pt x="888" y="116"/>
                  <a:pt x="876" y="83"/>
                  <a:pt x="862" y="78"/>
                </a:cubicBezTo>
                <a:cubicBezTo>
                  <a:pt x="842" y="71"/>
                  <a:pt x="844" y="66"/>
                  <a:pt x="844" y="78"/>
                </a:cubicBezTo>
              </a:path>
            </a:pathLst>
          </a:custGeom>
          <a:solidFill>
            <a:srgbClr val="0000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3003550" y="2497138"/>
            <a:ext cx="167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Timurid Empire</a:t>
            </a:r>
          </a:p>
        </p:txBody>
      </p:sp>
      <p:sp>
        <p:nvSpPr>
          <p:cNvPr id="68" name="Text Box 67"/>
          <p:cNvSpPr txBox="1">
            <a:spLocks noChangeArrowheads="1"/>
          </p:cNvSpPr>
          <p:nvPr/>
        </p:nvSpPr>
        <p:spPr bwMode="auto">
          <a:xfrm>
            <a:off x="457200" y="48656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States and Empires in 1400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Large states brought together many ethnic, language, and religious groups.</a:t>
            </a:r>
          </a:p>
          <a:p>
            <a:pPr>
              <a:lnSpc>
                <a:spcPct val="115000"/>
              </a:lnSpc>
              <a:buNone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Wars </a:t>
            </a: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led to destruction but produced new inventions.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Strong governments protected trade routes and stabilized currencies.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Royal courts were patrons of science, religious institutions, and arts.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A56A4"/>
                </a:solidFill>
              </a:rPr>
              <a:t>How did states and empires stimulate cultural exchanges in </a:t>
            </a:r>
            <a:r>
              <a:rPr lang="en-US" dirty="0" err="1" smtClean="0">
                <a:solidFill>
                  <a:srgbClr val="0A56A4"/>
                </a:solidFill>
              </a:rPr>
              <a:t>Afroeurasia</a:t>
            </a:r>
            <a:r>
              <a:rPr lang="en-US" dirty="0" smtClean="0">
                <a:solidFill>
                  <a:srgbClr val="0A56A4"/>
                </a:solidFill>
              </a:rPr>
              <a:t>?</a:t>
            </a:r>
            <a:br>
              <a:rPr lang="en-US" dirty="0" smtClean="0">
                <a:solidFill>
                  <a:srgbClr val="0A56A4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0B1BFA87-C915-4A6E-86AC-EF9E0EA49B7B}" type="slidenum">
              <a:rPr lang="en-US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8800" y="457200"/>
            <a:ext cx="6858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number of cities grew, as well as trade networks between them.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750" y="3467100"/>
            <a:ext cx="68008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i="1" u="sng">
              <a:latin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829050" y="2533650"/>
            <a:ext cx="333375" cy="1333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2762250" y="3333750"/>
            <a:ext cx="400050" cy="15335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095875" y="2466975"/>
            <a:ext cx="800100" cy="53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3095625" y="4933950"/>
            <a:ext cx="333375" cy="1333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95725" y="3200400"/>
            <a:ext cx="266700" cy="12001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095875" y="2466975"/>
            <a:ext cx="2200275" cy="1333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4095750" y="2933700"/>
            <a:ext cx="1800225" cy="1466850"/>
            <a:chOff x="2580" y="1848"/>
            <a:chExt cx="1134" cy="924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2664" y="2016"/>
              <a:ext cx="1050" cy="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580" y="1848"/>
              <a:ext cx="1134" cy="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7029450" y="2867025"/>
            <a:ext cx="466725" cy="2000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288" y="288"/>
            <a:chExt cx="1008" cy="1248"/>
          </a:xfrm>
        </p:grpSpPr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288" y="528"/>
              <a:ext cx="1008" cy="574"/>
              <a:chOff x="4464" y="912"/>
              <a:chExt cx="1008" cy="574"/>
            </a:xfrm>
          </p:grpSpPr>
          <p:graphicFrame>
            <p:nvGraphicFramePr>
              <p:cNvPr id="24" name="Object 19"/>
              <p:cNvGraphicFramePr>
                <a:graphicFrameLocks noChangeAspect="1"/>
              </p:cNvGraphicFramePr>
              <p:nvPr/>
            </p:nvGraphicFramePr>
            <p:xfrm>
              <a:off x="5088" y="912"/>
              <a:ext cx="384" cy="574"/>
            </p:xfrm>
            <a:graphic>
              <a:graphicData uri="http://schemas.openxmlformats.org/presentationml/2006/ole">
                <p:oleObj spid="_x0000_s5132" name="Image" r:id="rId3" imgW="3430992" imgH="2414402" progId="">
                  <p:embed/>
                </p:oleObj>
              </a:graphicData>
            </a:graphic>
          </p:graphicFrame>
          <p:graphicFrame>
            <p:nvGraphicFramePr>
              <p:cNvPr id="25" name="Object 20"/>
              <p:cNvGraphicFramePr>
                <a:graphicFrameLocks noChangeAspect="1"/>
              </p:cNvGraphicFramePr>
              <p:nvPr/>
            </p:nvGraphicFramePr>
            <p:xfrm>
              <a:off x="4464" y="912"/>
              <a:ext cx="432" cy="574"/>
            </p:xfrm>
            <a:graphic>
              <a:graphicData uri="http://schemas.openxmlformats.org/presentationml/2006/ole">
                <p:oleObj spid="_x0000_s5133" name="Image" r:id="rId4" imgW="3430992" imgH="2414402" progId="">
                  <p:embed/>
                </p:oleObj>
              </a:graphicData>
            </a:graphic>
          </p:graphicFrame>
        </p:grp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546" y="720"/>
              <a:ext cx="31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H="1">
              <a:off x="720" y="960"/>
              <a:ext cx="28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288" y="288"/>
              <a:ext cx="1008" cy="1248"/>
              <a:chOff x="4464" y="672"/>
              <a:chExt cx="1008" cy="1248"/>
            </a:xfrm>
          </p:grpSpPr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4464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Trade</a:t>
                </a: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>
                <a:off x="4464" y="67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800225"/>
            <a:ext cx="1266825" cy="892175"/>
          </a:xfrm>
          <a:prstGeom prst="rect">
            <a:avLst/>
          </a:prstGeom>
          <a:noFill/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6150" y="2133600"/>
            <a:ext cx="1266825" cy="892175"/>
          </a:xfrm>
          <a:prstGeom prst="rect">
            <a:avLst/>
          </a:prstGeom>
          <a:noFill/>
        </p:spPr>
      </p:pic>
      <p:pic>
        <p:nvPicPr>
          <p:cNvPr id="28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2150" y="4800600"/>
            <a:ext cx="1266825" cy="892175"/>
          </a:xfrm>
          <a:prstGeom prst="rect">
            <a:avLst/>
          </a:prstGeom>
          <a:noFill/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2325" y="4333875"/>
            <a:ext cx="1266825" cy="892175"/>
          </a:xfrm>
          <a:prstGeom prst="rect">
            <a:avLst/>
          </a:prstGeom>
          <a:noFill/>
        </p:spPr>
      </p:pic>
      <p:pic>
        <p:nvPicPr>
          <p:cNvPr id="30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2667000"/>
            <a:ext cx="1266825" cy="892175"/>
          </a:xfrm>
          <a:prstGeom prst="rect">
            <a:avLst/>
          </a:prstGeom>
          <a:noFill/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8925" y="2466975"/>
            <a:ext cx="1266825" cy="892175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800600" y="4813994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A56A4"/>
                </a:solidFill>
              </a:rPr>
              <a:t>Empires supported trade in </a:t>
            </a:r>
            <a:r>
              <a:rPr lang="en-US" dirty="0" err="1" smtClean="0">
                <a:solidFill>
                  <a:srgbClr val="0A56A4"/>
                </a:solidFill>
              </a:rPr>
              <a:t>Afroeurasia</a:t>
            </a:r>
            <a:r>
              <a:rPr lang="en-US" dirty="0" smtClean="0">
                <a:solidFill>
                  <a:srgbClr val="0A56A4"/>
                </a:solidFill>
              </a:rPr>
              <a:t>.   Merchants traveled great distances in search of wealth…Remember the Silk Roads?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3105834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A56A4"/>
                </a:solidFill>
              </a:rPr>
              <a:t>Trade was also closely linked to cultural exchange.</a:t>
            </a:r>
            <a:endParaRPr lang="en-US" dirty="0">
              <a:solidFill>
                <a:srgbClr val="0A56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C722CF96-91D8-49FD-9F89-99DF5BAE9178}" type="slidenum">
              <a:rPr lang="en-US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28800" y="53340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300-1500 CE, trade routes extended farther and were used by more travelers.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4953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288" y="288"/>
            <a:chExt cx="1008" cy="1248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88" y="528"/>
              <a:ext cx="1008" cy="574"/>
              <a:chOff x="4464" y="912"/>
              <a:chExt cx="1008" cy="574"/>
            </a:xfrm>
          </p:grpSpPr>
          <p:graphicFrame>
            <p:nvGraphicFramePr>
              <p:cNvPr id="14" name="Object 6"/>
              <p:cNvGraphicFramePr>
                <a:graphicFrameLocks noChangeAspect="1"/>
              </p:cNvGraphicFramePr>
              <p:nvPr/>
            </p:nvGraphicFramePr>
            <p:xfrm>
              <a:off x="5088" y="912"/>
              <a:ext cx="384" cy="574"/>
            </p:xfrm>
            <a:graphic>
              <a:graphicData uri="http://schemas.openxmlformats.org/presentationml/2006/ole">
                <p:oleObj spid="_x0000_s6156" name="Image" r:id="rId3" imgW="3430992" imgH="2414402" progId="">
                  <p:embed/>
                </p:oleObj>
              </a:graphicData>
            </a:graphic>
          </p:graphicFrame>
          <p:graphicFrame>
            <p:nvGraphicFramePr>
              <p:cNvPr id="15" name="Object 7"/>
              <p:cNvGraphicFramePr>
                <a:graphicFrameLocks noChangeAspect="1"/>
              </p:cNvGraphicFramePr>
              <p:nvPr/>
            </p:nvGraphicFramePr>
            <p:xfrm>
              <a:off x="4464" y="912"/>
              <a:ext cx="432" cy="574"/>
            </p:xfrm>
            <a:graphic>
              <a:graphicData uri="http://schemas.openxmlformats.org/presentationml/2006/ole">
                <p:oleObj spid="_x0000_s6157" name="Image" r:id="rId4" imgW="3430992" imgH="2414402" progId="">
                  <p:embed/>
                </p:oleObj>
              </a:graphicData>
            </a:graphic>
          </p:graphicFrame>
        </p:grp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546" y="720"/>
              <a:ext cx="31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720" y="960"/>
              <a:ext cx="28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88" y="288"/>
              <a:ext cx="1008" cy="1248"/>
              <a:chOff x="4464" y="672"/>
              <a:chExt cx="1008" cy="1248"/>
            </a:xfrm>
          </p:grpSpPr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4464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Trade</a:t>
                </a: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4464" y="67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6" name="Picture 13" descr="slide0066_image1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05000" y="457200"/>
            <a:ext cx="6781800" cy="4337050"/>
          </a:xfrm>
          <a:prstGeom prst="rect">
            <a:avLst/>
          </a:prstGeom>
          <a:noFill/>
          <a:ln/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286000" y="47244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900">
                <a:latin typeface="Verdana" pitchFamily="34" charset="0"/>
              </a:rPr>
              <a:t>Microsoft®Encarta®Reference Library 2002. ©1993-2001 Microsoft Corporation.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Trade helped spread religions, languages, ideas, and arts.  The more people talk to and come into contact with others…the more they learn and the smarter they get!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Trade stimulated use of natural resources.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Cities and manufacturing centers grew bigger.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Banks, credit, and money systems encouraged regional and long distance trade.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0A56A4"/>
                </a:solidFill>
              </a:rPr>
              <a:t/>
            </a:r>
            <a:br>
              <a:rPr lang="en-US" sz="3100" dirty="0" smtClean="0">
                <a:solidFill>
                  <a:srgbClr val="0A56A4"/>
                </a:solidFill>
              </a:rPr>
            </a:br>
            <a:r>
              <a:rPr lang="en-US" sz="3100" dirty="0" smtClean="0">
                <a:solidFill>
                  <a:srgbClr val="0A56A4"/>
                </a:solidFill>
              </a:rPr>
              <a:t>         How did expanding trade networks bring about cultural exchanges in </a:t>
            </a:r>
            <a:r>
              <a:rPr lang="en-US" sz="3100" dirty="0" err="1" smtClean="0">
                <a:solidFill>
                  <a:srgbClr val="0A56A4"/>
                </a:solidFill>
              </a:rPr>
              <a:t>Afroeurasia</a:t>
            </a:r>
            <a:r>
              <a:rPr lang="en-US" sz="3100" dirty="0" smtClean="0">
                <a:solidFill>
                  <a:srgbClr val="0A56A4"/>
                </a:solidFill>
              </a:rPr>
              <a:t>?</a:t>
            </a:r>
            <a:r>
              <a:rPr lang="en-US" dirty="0" smtClean="0">
                <a:solidFill>
                  <a:srgbClr val="0A56A4"/>
                </a:solidFill>
              </a:rPr>
              <a:t/>
            </a:r>
            <a:br>
              <a:rPr lang="en-US" dirty="0" smtClean="0">
                <a:solidFill>
                  <a:srgbClr val="0A56A4"/>
                </a:solidFill>
              </a:rPr>
            </a:b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001000" y="304800"/>
            <a:ext cx="923925" cy="1143000"/>
            <a:chOff x="288" y="288"/>
            <a:chExt cx="1008" cy="1248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88" y="528"/>
              <a:ext cx="1008" cy="574"/>
              <a:chOff x="4464" y="912"/>
              <a:chExt cx="1008" cy="574"/>
            </a:xfrm>
          </p:grpSpPr>
          <p:graphicFrame>
            <p:nvGraphicFramePr>
              <p:cNvPr id="11" name="Object 8"/>
              <p:cNvGraphicFramePr>
                <a:graphicFrameLocks noChangeAspect="1"/>
              </p:cNvGraphicFramePr>
              <p:nvPr/>
            </p:nvGraphicFramePr>
            <p:xfrm>
              <a:off x="5088" y="912"/>
              <a:ext cx="384" cy="574"/>
            </p:xfrm>
            <a:graphic>
              <a:graphicData uri="http://schemas.openxmlformats.org/presentationml/2006/ole">
                <p:oleObj spid="_x0000_s7180" name="Image" r:id="rId3" imgW="3430992" imgH="2414402" progId="">
                  <p:embed/>
                </p:oleObj>
              </a:graphicData>
            </a:graphic>
          </p:graphicFrame>
          <p:graphicFrame>
            <p:nvGraphicFramePr>
              <p:cNvPr id="12" name="Object 9"/>
              <p:cNvGraphicFramePr>
                <a:graphicFrameLocks noChangeAspect="1"/>
              </p:cNvGraphicFramePr>
              <p:nvPr/>
            </p:nvGraphicFramePr>
            <p:xfrm>
              <a:off x="4464" y="912"/>
              <a:ext cx="432" cy="574"/>
            </p:xfrm>
            <a:graphic>
              <a:graphicData uri="http://schemas.openxmlformats.org/presentationml/2006/ole">
                <p:oleObj spid="_x0000_s7181" name="Image" r:id="rId4" imgW="3430992" imgH="2414402" progId="">
                  <p:embed/>
                </p:oleObj>
              </a:graphicData>
            </a:graphic>
          </p:graphicFrame>
        </p:grp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546" y="720"/>
              <a:ext cx="31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720" y="960"/>
              <a:ext cx="288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88" y="288"/>
              <a:ext cx="1008" cy="1248"/>
              <a:chOff x="4464" y="672"/>
              <a:chExt cx="1008" cy="1248"/>
            </a:xfrm>
          </p:grpSpPr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4464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Trade</a:t>
                </a:r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4464" y="67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6917C261-75BC-43D4-BBA0-537634F996B6}" type="slidenum">
              <a:rPr lang="en-US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4953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00200" y="5638800"/>
            <a:ext cx="6324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The spread of major religions from 300-1500 CE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:90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second video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28600" y="304800"/>
            <a:ext cx="984250" cy="1219200"/>
            <a:chOff x="3264" y="2208"/>
            <a:chExt cx="1008" cy="1248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boo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447800" y="228600"/>
            <a:ext cx="7696200" cy="5410200"/>
            <a:chOff x="432" y="528"/>
            <a:chExt cx="4896" cy="3434"/>
          </a:xfrm>
        </p:grpSpPr>
        <p:graphicFrame>
          <p:nvGraphicFramePr>
            <p:cNvPr id="15" name="Object 12"/>
            <p:cNvGraphicFramePr>
              <a:graphicFrameLocks noChangeAspect="1"/>
            </p:cNvGraphicFramePr>
            <p:nvPr/>
          </p:nvGraphicFramePr>
          <p:xfrm>
            <a:off x="432" y="528"/>
            <a:ext cx="4896" cy="3434"/>
          </p:xfrm>
          <a:graphic>
            <a:graphicData uri="http://schemas.openxmlformats.org/presentationml/2006/ole">
              <p:oleObj spid="_x0000_s8199" name="Image" r:id="rId6" imgW="5997882" imgH="4206142" progId="">
                <p:embed/>
              </p:oleObj>
            </a:graphicData>
          </a:graphic>
        </p:graphicFrame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 rot="2473625" flipH="1">
              <a:off x="720" y="1776"/>
              <a:ext cx="455" cy="181"/>
            </a:xfrm>
            <a:prstGeom prst="curvedUpArrow">
              <a:avLst>
                <a:gd name="adj1" fmla="val 50276"/>
                <a:gd name="adj2" fmla="val 100552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186" y="2480"/>
              <a:ext cx="258" cy="292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52" y="105"/>
                </a:cxn>
                <a:cxn ang="0">
                  <a:pos x="96" y="105"/>
                </a:cxn>
                <a:cxn ang="0">
                  <a:pos x="31" y="57"/>
                </a:cxn>
                <a:cxn ang="0">
                  <a:pos x="39" y="81"/>
                </a:cxn>
                <a:cxn ang="0">
                  <a:pos x="55" y="105"/>
                </a:cxn>
                <a:cxn ang="0">
                  <a:pos x="104" y="121"/>
                </a:cxn>
                <a:cxn ang="0">
                  <a:pos x="169" y="203"/>
                </a:cxn>
                <a:cxn ang="0">
                  <a:pos x="217" y="235"/>
                </a:cxn>
                <a:cxn ang="0">
                  <a:pos x="258" y="259"/>
                </a:cxn>
                <a:cxn ang="0">
                  <a:pos x="217" y="194"/>
                </a:cxn>
                <a:cxn ang="0">
                  <a:pos x="152" y="154"/>
                </a:cxn>
                <a:cxn ang="0">
                  <a:pos x="201" y="162"/>
                </a:cxn>
                <a:cxn ang="0">
                  <a:pos x="209" y="130"/>
                </a:cxn>
                <a:cxn ang="0">
                  <a:pos x="185" y="57"/>
                </a:cxn>
                <a:cxn ang="0">
                  <a:pos x="152" y="24"/>
                </a:cxn>
                <a:cxn ang="0">
                  <a:pos x="120" y="0"/>
                </a:cxn>
              </a:cxnLst>
              <a:rect l="0" t="0" r="r" b="b"/>
              <a:pathLst>
                <a:path w="258" h="292">
                  <a:moveTo>
                    <a:pt x="120" y="0"/>
                  </a:moveTo>
                  <a:cubicBezTo>
                    <a:pt x="138" y="90"/>
                    <a:pt x="121" y="58"/>
                    <a:pt x="152" y="105"/>
                  </a:cubicBezTo>
                  <a:cubicBezTo>
                    <a:pt x="138" y="150"/>
                    <a:pt x="128" y="126"/>
                    <a:pt x="96" y="105"/>
                  </a:cubicBezTo>
                  <a:cubicBezTo>
                    <a:pt x="77" y="78"/>
                    <a:pt x="63" y="68"/>
                    <a:pt x="31" y="57"/>
                  </a:cubicBezTo>
                  <a:cubicBezTo>
                    <a:pt x="0" y="86"/>
                    <a:pt x="15" y="62"/>
                    <a:pt x="39" y="81"/>
                  </a:cubicBezTo>
                  <a:cubicBezTo>
                    <a:pt x="47" y="87"/>
                    <a:pt x="47" y="100"/>
                    <a:pt x="55" y="105"/>
                  </a:cubicBezTo>
                  <a:cubicBezTo>
                    <a:pt x="70" y="114"/>
                    <a:pt x="104" y="121"/>
                    <a:pt x="104" y="121"/>
                  </a:cubicBezTo>
                  <a:cubicBezTo>
                    <a:pt x="128" y="147"/>
                    <a:pt x="141" y="182"/>
                    <a:pt x="169" y="203"/>
                  </a:cubicBezTo>
                  <a:cubicBezTo>
                    <a:pt x="184" y="215"/>
                    <a:pt x="217" y="235"/>
                    <a:pt x="217" y="235"/>
                  </a:cubicBezTo>
                  <a:cubicBezTo>
                    <a:pt x="227" y="265"/>
                    <a:pt x="227" y="292"/>
                    <a:pt x="258" y="259"/>
                  </a:cubicBezTo>
                  <a:cubicBezTo>
                    <a:pt x="245" y="240"/>
                    <a:pt x="237" y="207"/>
                    <a:pt x="217" y="194"/>
                  </a:cubicBezTo>
                  <a:cubicBezTo>
                    <a:pt x="194" y="180"/>
                    <a:pt x="173" y="174"/>
                    <a:pt x="152" y="154"/>
                  </a:cubicBezTo>
                  <a:cubicBezTo>
                    <a:pt x="166" y="111"/>
                    <a:pt x="169" y="140"/>
                    <a:pt x="201" y="162"/>
                  </a:cubicBezTo>
                  <a:cubicBezTo>
                    <a:pt x="240" y="149"/>
                    <a:pt x="223" y="163"/>
                    <a:pt x="209" y="130"/>
                  </a:cubicBezTo>
                  <a:cubicBezTo>
                    <a:pt x="199" y="107"/>
                    <a:pt x="203" y="76"/>
                    <a:pt x="185" y="57"/>
                  </a:cubicBezTo>
                  <a:cubicBezTo>
                    <a:pt x="181" y="52"/>
                    <a:pt x="158" y="27"/>
                    <a:pt x="152" y="24"/>
                  </a:cubicBezTo>
                  <a:cubicBezTo>
                    <a:pt x="117" y="4"/>
                    <a:pt x="136" y="31"/>
                    <a:pt x="120" y="0"/>
                  </a:cubicBezTo>
                  <a:close/>
                </a:path>
              </a:pathLst>
            </a:custGeom>
            <a:solidFill>
              <a:srgbClr val="99FF99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431" y="2788"/>
              <a:ext cx="290" cy="89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70" y="57"/>
                </a:cxn>
                <a:cxn ang="0">
                  <a:pos x="216" y="73"/>
                </a:cxn>
                <a:cxn ang="0">
                  <a:pos x="240" y="81"/>
                </a:cxn>
                <a:cxn ang="0">
                  <a:pos x="240" y="89"/>
                </a:cxn>
                <a:cxn ang="0">
                  <a:pos x="29" y="65"/>
                </a:cxn>
                <a:cxn ang="0">
                  <a:pos x="5" y="16"/>
                </a:cxn>
                <a:cxn ang="0">
                  <a:pos x="53" y="0"/>
                </a:cxn>
              </a:cxnLst>
              <a:rect l="0" t="0" r="r" b="b"/>
              <a:pathLst>
                <a:path w="290" h="89">
                  <a:moveTo>
                    <a:pt x="53" y="0"/>
                  </a:moveTo>
                  <a:cubicBezTo>
                    <a:pt x="57" y="15"/>
                    <a:pt x="69" y="57"/>
                    <a:pt x="70" y="57"/>
                  </a:cubicBezTo>
                  <a:cubicBezTo>
                    <a:pt x="117" y="70"/>
                    <a:pt x="216" y="73"/>
                    <a:pt x="216" y="73"/>
                  </a:cubicBezTo>
                  <a:cubicBezTo>
                    <a:pt x="224" y="76"/>
                    <a:pt x="232" y="81"/>
                    <a:pt x="240" y="81"/>
                  </a:cubicBezTo>
                  <a:cubicBezTo>
                    <a:pt x="257" y="81"/>
                    <a:pt x="290" y="56"/>
                    <a:pt x="240" y="89"/>
                  </a:cubicBezTo>
                  <a:cubicBezTo>
                    <a:pt x="171" y="66"/>
                    <a:pt x="98" y="88"/>
                    <a:pt x="29" y="65"/>
                  </a:cubicBezTo>
                  <a:cubicBezTo>
                    <a:pt x="26" y="60"/>
                    <a:pt x="0" y="26"/>
                    <a:pt x="5" y="16"/>
                  </a:cubicBezTo>
                  <a:cubicBezTo>
                    <a:pt x="12" y="1"/>
                    <a:pt x="37" y="5"/>
                    <a:pt x="53" y="0"/>
                  </a:cubicBezTo>
                  <a:close/>
                </a:path>
              </a:pathLst>
            </a:custGeom>
            <a:solidFill>
              <a:srgbClr val="FFFF99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128" y="2379"/>
              <a:ext cx="1008" cy="288"/>
            </a:xfrm>
            <a:prstGeom prst="rect">
              <a:avLst/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176" y="2399"/>
              <a:ext cx="9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Buddhism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128" y="3147"/>
              <a:ext cx="1008" cy="309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176" y="3168"/>
              <a:ext cx="9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Hinduism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128" y="3531"/>
              <a:ext cx="1008" cy="288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368" y="3551"/>
              <a:ext cx="7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Islam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4128" y="2763"/>
              <a:ext cx="1008" cy="288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128" y="2784"/>
              <a:ext cx="10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Christianity</a:t>
              </a:r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auto">
            <a:xfrm>
              <a:off x="2736" y="1680"/>
              <a:ext cx="1056" cy="480"/>
            </a:xfrm>
            <a:prstGeom prst="curvedDownArrow">
              <a:avLst>
                <a:gd name="adj1" fmla="val 29578"/>
                <a:gd name="adj2" fmla="val 73578"/>
                <a:gd name="adj3" fmla="val 52708"/>
              </a:avLst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 rot="676949">
              <a:off x="3552" y="1536"/>
              <a:ext cx="672" cy="240"/>
            </a:xfrm>
            <a:prstGeom prst="curvedDownArrow">
              <a:avLst>
                <a:gd name="adj1" fmla="val 79048"/>
                <a:gd name="adj2" fmla="val 135048"/>
                <a:gd name="adj3" fmla="val 33333"/>
              </a:avLst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 rot="1107134" flipH="1">
              <a:off x="2258" y="1760"/>
              <a:ext cx="624" cy="187"/>
            </a:xfrm>
            <a:prstGeom prst="curvedDownArrow">
              <a:avLst>
                <a:gd name="adj1" fmla="val 44863"/>
                <a:gd name="adj2" fmla="val 111601"/>
                <a:gd name="adj3" fmla="val 52708"/>
              </a:avLst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1920" y="2064"/>
              <a:ext cx="432" cy="270"/>
            </a:xfrm>
            <a:prstGeom prst="curvedUpArrow">
              <a:avLst>
                <a:gd name="adj1" fmla="val 32000"/>
                <a:gd name="adj2" fmla="val 64000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 rot="-452160" flipH="1" flipV="1">
              <a:off x="672" y="1875"/>
              <a:ext cx="1440" cy="288"/>
            </a:xfrm>
            <a:prstGeom prst="curvedUpArrow">
              <a:avLst>
                <a:gd name="adj1" fmla="val 100463"/>
                <a:gd name="adj2" fmla="val 200000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 rot="7524996">
              <a:off x="1647" y="2529"/>
              <a:ext cx="720" cy="174"/>
            </a:xfrm>
            <a:prstGeom prst="curvedUpArrow">
              <a:avLst>
                <a:gd name="adj1" fmla="val 82759"/>
                <a:gd name="adj2" fmla="val 165517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 rot="1139895" flipV="1">
              <a:off x="2736" y="2448"/>
              <a:ext cx="720" cy="174"/>
            </a:xfrm>
            <a:prstGeom prst="curvedUpArrow">
              <a:avLst>
                <a:gd name="adj1" fmla="val 82759"/>
                <a:gd name="adj2" fmla="val 165517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 rot="1139895" flipV="1">
              <a:off x="2262" y="2264"/>
              <a:ext cx="480" cy="174"/>
            </a:xfrm>
            <a:prstGeom prst="curvedUpArrow">
              <a:avLst>
                <a:gd name="adj1" fmla="val 55172"/>
                <a:gd name="adj2" fmla="val 110345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 rot="19974674" flipV="1">
              <a:off x="1680" y="1440"/>
              <a:ext cx="1584" cy="366"/>
            </a:xfrm>
            <a:prstGeom prst="curvedUpArrow">
              <a:avLst>
                <a:gd name="adj1" fmla="val 86557"/>
                <a:gd name="adj2" fmla="val 173115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3"/>
            <p:cNvSpPr>
              <a:spLocks noChangeArrowheads="1"/>
            </p:cNvSpPr>
            <p:nvPr/>
          </p:nvSpPr>
          <p:spPr bwMode="auto">
            <a:xfrm rot="4140300">
              <a:off x="3146" y="2058"/>
              <a:ext cx="432" cy="168"/>
            </a:xfrm>
            <a:prstGeom prst="curvedDownArrow">
              <a:avLst>
                <a:gd name="adj1" fmla="val 65940"/>
                <a:gd name="adj2" fmla="val 117369"/>
                <a:gd name="adj3" fmla="val 52708"/>
              </a:avLst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4"/>
            <p:cNvSpPr>
              <a:spLocks noChangeArrowheads="1"/>
            </p:cNvSpPr>
            <p:nvPr/>
          </p:nvSpPr>
          <p:spPr bwMode="auto">
            <a:xfrm rot="4140300">
              <a:off x="2880" y="1824"/>
              <a:ext cx="408" cy="216"/>
            </a:xfrm>
            <a:prstGeom prst="curvedDownArrow">
              <a:avLst>
                <a:gd name="adj1" fmla="val 48438"/>
                <a:gd name="adj2" fmla="val 86216"/>
                <a:gd name="adj3" fmla="val 52708"/>
              </a:avLst>
            </a:prstGeom>
            <a:solidFill>
              <a:srgbClr val="FF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 rot="15979975">
              <a:off x="1760" y="1504"/>
              <a:ext cx="608" cy="192"/>
            </a:xfrm>
            <a:prstGeom prst="curvedUpArrow">
              <a:avLst>
                <a:gd name="adj1" fmla="val 63333"/>
                <a:gd name="adj2" fmla="val 126667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auto">
            <a:xfrm rot="21454136" flipV="1">
              <a:off x="2016" y="1920"/>
              <a:ext cx="720" cy="186"/>
            </a:xfrm>
            <a:prstGeom prst="curvedUpArrow">
              <a:avLst>
                <a:gd name="adj1" fmla="val 77419"/>
                <a:gd name="adj2" fmla="val 154839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 rot="12788185" flipV="1">
              <a:off x="672" y="1344"/>
              <a:ext cx="720" cy="174"/>
            </a:xfrm>
            <a:prstGeom prst="curvedUpArrow">
              <a:avLst>
                <a:gd name="adj1" fmla="val 82759"/>
                <a:gd name="adj2" fmla="val 165517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8"/>
            <p:cNvSpPr>
              <a:spLocks noChangeArrowheads="1"/>
            </p:cNvSpPr>
            <p:nvPr/>
          </p:nvSpPr>
          <p:spPr bwMode="auto">
            <a:xfrm rot="18181927" flipV="1">
              <a:off x="1311" y="1281"/>
              <a:ext cx="720" cy="174"/>
            </a:xfrm>
            <a:prstGeom prst="curvedUpArrow">
              <a:avLst>
                <a:gd name="adj1" fmla="val 82759"/>
                <a:gd name="adj2" fmla="val 165517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39"/>
            <p:cNvSpPr>
              <a:spLocks noChangeArrowheads="1"/>
            </p:cNvSpPr>
            <p:nvPr/>
          </p:nvSpPr>
          <p:spPr bwMode="auto">
            <a:xfrm rot="5078191" flipH="1">
              <a:off x="943" y="1121"/>
              <a:ext cx="639" cy="222"/>
            </a:xfrm>
            <a:prstGeom prst="curvedUpArrow">
              <a:avLst>
                <a:gd name="adj1" fmla="val 57568"/>
                <a:gd name="adj2" fmla="val 115135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40"/>
            <p:cNvSpPr>
              <a:spLocks noChangeArrowheads="1"/>
            </p:cNvSpPr>
            <p:nvPr/>
          </p:nvSpPr>
          <p:spPr bwMode="auto">
            <a:xfrm rot="-19949176" flipH="1" flipV="1">
              <a:off x="432" y="1008"/>
              <a:ext cx="864" cy="148"/>
            </a:xfrm>
            <a:prstGeom prst="curvedUpArrow">
              <a:avLst>
                <a:gd name="adj1" fmla="val 116757"/>
                <a:gd name="adj2" fmla="val 233514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41"/>
            <p:cNvSpPr>
              <a:spLocks noChangeArrowheads="1"/>
            </p:cNvSpPr>
            <p:nvPr/>
          </p:nvSpPr>
          <p:spPr bwMode="auto">
            <a:xfrm rot="11359850" flipV="1">
              <a:off x="1296" y="1968"/>
              <a:ext cx="528" cy="144"/>
            </a:xfrm>
            <a:prstGeom prst="curvedUpArrow">
              <a:avLst>
                <a:gd name="adj1" fmla="val 73333"/>
                <a:gd name="adj2" fmla="val 146667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42"/>
            <p:cNvSpPr>
              <a:spLocks noChangeArrowheads="1"/>
            </p:cNvSpPr>
            <p:nvPr/>
          </p:nvSpPr>
          <p:spPr bwMode="auto">
            <a:xfrm rot="-17902698">
              <a:off x="1574" y="2192"/>
              <a:ext cx="480" cy="144"/>
            </a:xfrm>
            <a:prstGeom prst="curvedUpArrow">
              <a:avLst>
                <a:gd name="adj1" fmla="val 66667"/>
                <a:gd name="adj2" fmla="val 133333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43"/>
            <p:cNvSpPr>
              <a:spLocks noChangeArrowheads="1"/>
            </p:cNvSpPr>
            <p:nvPr/>
          </p:nvSpPr>
          <p:spPr bwMode="auto">
            <a:xfrm rot="21063940" flipV="1">
              <a:off x="2160" y="1584"/>
              <a:ext cx="672" cy="144"/>
            </a:xfrm>
            <a:prstGeom prst="curvedUpArrow">
              <a:avLst>
                <a:gd name="adj1" fmla="val 93333"/>
                <a:gd name="adj2" fmla="val 186667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44"/>
            <p:cNvSpPr>
              <a:spLocks noChangeArrowheads="1"/>
            </p:cNvSpPr>
            <p:nvPr/>
          </p:nvSpPr>
          <p:spPr bwMode="auto">
            <a:xfrm rot="-10154868">
              <a:off x="811" y="1530"/>
              <a:ext cx="393" cy="193"/>
            </a:xfrm>
            <a:prstGeom prst="curvedUpArrow">
              <a:avLst>
                <a:gd name="adj1" fmla="val 40725"/>
                <a:gd name="adj2" fmla="val 81451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45"/>
            <p:cNvSpPr>
              <a:spLocks noChangeArrowheads="1"/>
            </p:cNvSpPr>
            <p:nvPr/>
          </p:nvSpPr>
          <p:spPr bwMode="auto">
            <a:xfrm rot="11490016" flipV="1">
              <a:off x="1008" y="1530"/>
              <a:ext cx="776" cy="296"/>
            </a:xfrm>
            <a:prstGeom prst="curvedUpArrow">
              <a:avLst>
                <a:gd name="adj1" fmla="val 52432"/>
                <a:gd name="adj2" fmla="val 104865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46"/>
            <p:cNvSpPr>
              <a:spLocks noChangeArrowheads="1"/>
            </p:cNvSpPr>
            <p:nvPr/>
          </p:nvSpPr>
          <p:spPr bwMode="auto">
            <a:xfrm rot="-9100391">
              <a:off x="1585" y="1616"/>
              <a:ext cx="542" cy="165"/>
            </a:xfrm>
            <a:prstGeom prst="curvedUpArrow">
              <a:avLst>
                <a:gd name="adj1" fmla="val 65697"/>
                <a:gd name="adj2" fmla="val 131394"/>
                <a:gd name="adj3" fmla="val 33333"/>
              </a:avLst>
            </a:pr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 rot="447694">
              <a:off x="2688" y="2147"/>
              <a:ext cx="1104" cy="632"/>
              <a:chOff x="2640" y="2352"/>
              <a:chExt cx="1192" cy="682"/>
            </a:xfrm>
          </p:grpSpPr>
          <p:sp>
            <p:nvSpPr>
              <p:cNvPr id="51" name="AutoShape 48"/>
              <p:cNvSpPr>
                <a:spLocks noChangeArrowheads="1"/>
              </p:cNvSpPr>
              <p:nvPr/>
            </p:nvSpPr>
            <p:spPr bwMode="auto">
              <a:xfrm rot="1202572">
                <a:off x="2880" y="2448"/>
                <a:ext cx="624" cy="192"/>
              </a:xfrm>
              <a:prstGeom prst="curvedDownArrow">
                <a:avLst>
                  <a:gd name="adj1" fmla="val 65000"/>
                  <a:gd name="adj2" fmla="val 130000"/>
                  <a:gd name="adj3" fmla="val 33333"/>
                </a:avLst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49"/>
              <p:cNvSpPr>
                <a:spLocks noChangeArrowheads="1"/>
              </p:cNvSpPr>
              <p:nvPr/>
            </p:nvSpPr>
            <p:spPr bwMode="auto">
              <a:xfrm rot="2325538" flipV="1">
                <a:off x="3304" y="2895"/>
                <a:ext cx="528" cy="139"/>
              </a:xfrm>
              <a:prstGeom prst="curvedDownArrow">
                <a:avLst>
                  <a:gd name="adj1" fmla="val 75971"/>
                  <a:gd name="adj2" fmla="val 151942"/>
                  <a:gd name="adj3" fmla="val 33333"/>
                </a:avLst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50"/>
              <p:cNvSpPr>
                <a:spLocks noChangeArrowheads="1"/>
              </p:cNvSpPr>
              <p:nvPr/>
            </p:nvSpPr>
            <p:spPr bwMode="auto">
              <a:xfrm rot="13329118" flipH="1">
                <a:off x="2640" y="2352"/>
                <a:ext cx="312" cy="321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ED5A27BC-E29F-483A-8F27-BC66C583745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84" descr="slide0042_image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4495800"/>
          </a:xfrm>
          <a:prstGeom prst="rect">
            <a:avLst/>
          </a:prstGeom>
          <a:noFill/>
        </p:spPr>
      </p:pic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381000" y="4953000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During </a:t>
            </a:r>
            <a:r>
              <a:rPr lang="en-US" sz="2800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this time period (</a:t>
            </a:r>
            <a:r>
              <a:rPr lang="en-US" sz="2800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300–1500 CE) many 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connections were established among regions. These formed </a:t>
            </a:r>
            <a:r>
              <a:rPr lang="en-US" sz="2800" b="1" i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interregional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patterns of unity.</a:t>
            </a:r>
          </a:p>
        </p:txBody>
      </p:sp>
      <p:sp>
        <p:nvSpPr>
          <p:cNvPr id="9" name="AutoShape 49"/>
          <p:cNvSpPr>
            <a:spLocks noChangeArrowheads="1"/>
          </p:cNvSpPr>
          <p:nvPr/>
        </p:nvSpPr>
        <p:spPr bwMode="auto">
          <a:xfrm rot="5839146">
            <a:off x="2216150" y="2187575"/>
            <a:ext cx="152400" cy="4572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304800" y="1665288"/>
            <a:ext cx="4511675" cy="2830512"/>
            <a:chOff x="192" y="1049"/>
            <a:chExt cx="2842" cy="1783"/>
          </a:xfrm>
        </p:grpSpPr>
        <p:sp>
          <p:nvSpPr>
            <p:cNvPr id="11" name="AutoShape 39"/>
            <p:cNvSpPr>
              <a:spLocks noChangeArrowheads="1"/>
            </p:cNvSpPr>
            <p:nvPr/>
          </p:nvSpPr>
          <p:spPr bwMode="auto">
            <a:xfrm rot="8782365">
              <a:off x="1010" y="1481"/>
              <a:ext cx="207" cy="589"/>
            </a:xfrm>
            <a:prstGeom prst="curvedLeftArrow">
              <a:avLst>
                <a:gd name="adj1" fmla="val 56908"/>
                <a:gd name="adj2" fmla="val 113816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AutoShape 40"/>
            <p:cNvSpPr>
              <a:spLocks noChangeArrowheads="1"/>
            </p:cNvSpPr>
            <p:nvPr/>
          </p:nvSpPr>
          <p:spPr bwMode="auto">
            <a:xfrm rot="9272201" flipV="1">
              <a:off x="1574" y="2104"/>
              <a:ext cx="111" cy="728"/>
            </a:xfrm>
            <a:prstGeom prst="curvedLeftArrow">
              <a:avLst>
                <a:gd name="adj1" fmla="val 131171"/>
                <a:gd name="adj2" fmla="val 262342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AutoShape 43"/>
            <p:cNvSpPr>
              <a:spLocks noChangeArrowheads="1"/>
            </p:cNvSpPr>
            <p:nvPr/>
          </p:nvSpPr>
          <p:spPr bwMode="auto">
            <a:xfrm rot="1684349">
              <a:off x="2857" y="1155"/>
              <a:ext cx="177" cy="405"/>
            </a:xfrm>
            <a:prstGeom prst="curvedLeftArrow">
              <a:avLst>
                <a:gd name="adj1" fmla="val 45763"/>
                <a:gd name="adj2" fmla="val 91525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AutoShape 52"/>
            <p:cNvSpPr>
              <a:spLocks noChangeArrowheads="1"/>
            </p:cNvSpPr>
            <p:nvPr/>
          </p:nvSpPr>
          <p:spPr bwMode="auto">
            <a:xfrm rot="1684349">
              <a:off x="2738" y="1577"/>
              <a:ext cx="131" cy="405"/>
            </a:xfrm>
            <a:prstGeom prst="curvedLeftArrow">
              <a:avLst>
                <a:gd name="adj1" fmla="val 61832"/>
                <a:gd name="adj2" fmla="val 123664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AutoShape 41"/>
            <p:cNvSpPr>
              <a:spLocks noChangeArrowheads="1"/>
            </p:cNvSpPr>
            <p:nvPr/>
          </p:nvSpPr>
          <p:spPr bwMode="auto">
            <a:xfrm rot="20151418" flipV="1">
              <a:off x="1200" y="1392"/>
              <a:ext cx="241" cy="592"/>
            </a:xfrm>
            <a:prstGeom prst="curvedLeftArrow">
              <a:avLst>
                <a:gd name="adj1" fmla="val 49129"/>
                <a:gd name="adj2" fmla="val 98257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AutoShape 44"/>
            <p:cNvSpPr>
              <a:spLocks noChangeArrowheads="1"/>
            </p:cNvSpPr>
            <p:nvPr/>
          </p:nvSpPr>
          <p:spPr bwMode="auto">
            <a:xfrm rot="-9485641">
              <a:off x="2659" y="1049"/>
              <a:ext cx="177" cy="405"/>
            </a:xfrm>
            <a:prstGeom prst="curvedLeftArrow">
              <a:avLst>
                <a:gd name="adj1" fmla="val 45763"/>
                <a:gd name="adj2" fmla="val 91525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AutoShape 50"/>
            <p:cNvSpPr>
              <a:spLocks noChangeArrowheads="1"/>
            </p:cNvSpPr>
            <p:nvPr/>
          </p:nvSpPr>
          <p:spPr bwMode="auto">
            <a:xfrm rot="-26930845">
              <a:off x="1436" y="1152"/>
              <a:ext cx="133" cy="399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102"/>
            <p:cNvSpPr>
              <a:spLocks noChangeArrowheads="1"/>
            </p:cNvSpPr>
            <p:nvPr/>
          </p:nvSpPr>
          <p:spPr bwMode="auto">
            <a:xfrm rot="5783145" flipV="1">
              <a:off x="648" y="1992"/>
              <a:ext cx="288" cy="1200"/>
            </a:xfrm>
            <a:prstGeom prst="curvedLeftArrow">
              <a:avLst>
                <a:gd name="adj1" fmla="val 83333"/>
                <a:gd name="adj2" fmla="val 166667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AutoShape 104"/>
            <p:cNvSpPr>
              <a:spLocks noChangeArrowheads="1"/>
            </p:cNvSpPr>
            <p:nvPr/>
          </p:nvSpPr>
          <p:spPr bwMode="auto">
            <a:xfrm rot="9272201" flipH="1">
              <a:off x="1691" y="1978"/>
              <a:ext cx="192" cy="761"/>
            </a:xfrm>
            <a:prstGeom prst="curvedLeftArrow">
              <a:avLst>
                <a:gd name="adj1" fmla="val 79271"/>
                <a:gd name="adj2" fmla="val 158542"/>
                <a:gd name="adj3" fmla="val 33333"/>
              </a:avLst>
            </a:prstGeom>
            <a:solidFill>
              <a:srgbClr val="FF505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auto">
          <a:xfrm rot="15786105">
            <a:off x="6003132" y="256381"/>
            <a:ext cx="592138" cy="2670175"/>
          </a:xfrm>
          <a:prstGeom prst="curvedLeftArrow">
            <a:avLst>
              <a:gd name="adj1" fmla="val 90188"/>
              <a:gd name="adj2" fmla="val 180375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AutoShape 46"/>
          <p:cNvSpPr>
            <a:spLocks noChangeArrowheads="1"/>
          </p:cNvSpPr>
          <p:nvPr/>
        </p:nvSpPr>
        <p:spPr bwMode="auto">
          <a:xfrm rot="17331161">
            <a:off x="5514975" y="1655763"/>
            <a:ext cx="265113" cy="1487487"/>
          </a:xfrm>
          <a:prstGeom prst="curvedLeftArrow">
            <a:avLst>
              <a:gd name="adj1" fmla="val 112215"/>
              <a:gd name="adj2" fmla="val 224431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 rot="14816486" flipV="1">
            <a:off x="5264944" y="2347119"/>
            <a:ext cx="515937" cy="1438275"/>
          </a:xfrm>
          <a:prstGeom prst="curvedLeftArrow">
            <a:avLst>
              <a:gd name="adj1" fmla="val 55754"/>
              <a:gd name="adj2" fmla="val 111508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87"/>
          <p:cNvSpPr>
            <a:spLocks noChangeArrowheads="1"/>
          </p:cNvSpPr>
          <p:nvPr/>
        </p:nvSpPr>
        <p:spPr bwMode="auto">
          <a:xfrm rot="1579502" flipH="1" flipV="1">
            <a:off x="6632575" y="2198688"/>
            <a:ext cx="522288" cy="1066800"/>
          </a:xfrm>
          <a:prstGeom prst="curvedLeftArrow">
            <a:avLst>
              <a:gd name="adj1" fmla="val 40851"/>
              <a:gd name="adj2" fmla="val 81702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 rot="1579502">
            <a:off x="6937375" y="2503488"/>
            <a:ext cx="522288" cy="1066800"/>
          </a:xfrm>
          <a:prstGeom prst="curvedLeftArrow">
            <a:avLst>
              <a:gd name="adj1" fmla="val 40851"/>
              <a:gd name="adj2" fmla="val 81702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AutoShape 37"/>
          <p:cNvSpPr>
            <a:spLocks noChangeArrowheads="1"/>
          </p:cNvSpPr>
          <p:nvPr/>
        </p:nvSpPr>
        <p:spPr bwMode="auto">
          <a:xfrm rot="5270010">
            <a:off x="5784851" y="762000"/>
            <a:ext cx="576262" cy="2522537"/>
          </a:xfrm>
          <a:prstGeom prst="curvedLeftArrow">
            <a:avLst>
              <a:gd name="adj1" fmla="val 94783"/>
              <a:gd name="adj2" fmla="val 174995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AutoShape 47"/>
          <p:cNvSpPr>
            <a:spLocks noChangeArrowheads="1"/>
          </p:cNvSpPr>
          <p:nvPr/>
        </p:nvSpPr>
        <p:spPr bwMode="auto">
          <a:xfrm rot="6161169">
            <a:off x="5225257" y="1939131"/>
            <a:ext cx="330200" cy="1436687"/>
          </a:xfrm>
          <a:prstGeom prst="curvedLeftArrow">
            <a:avLst>
              <a:gd name="adj1" fmla="val 87019"/>
              <a:gd name="adj2" fmla="val 174038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AutoShape 53"/>
          <p:cNvSpPr>
            <a:spLocks noChangeArrowheads="1"/>
          </p:cNvSpPr>
          <p:nvPr/>
        </p:nvSpPr>
        <p:spPr bwMode="auto">
          <a:xfrm rot="12114359">
            <a:off x="4049713" y="2420938"/>
            <a:ext cx="207962" cy="642937"/>
          </a:xfrm>
          <a:prstGeom prst="curvedLeftArrow">
            <a:avLst>
              <a:gd name="adj1" fmla="val 61832"/>
              <a:gd name="adj2" fmla="val 123664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AutoShape 88"/>
          <p:cNvSpPr>
            <a:spLocks noChangeArrowheads="1"/>
          </p:cNvSpPr>
          <p:nvPr/>
        </p:nvSpPr>
        <p:spPr bwMode="auto">
          <a:xfrm rot="4016486" flipV="1">
            <a:off x="5577682" y="2645569"/>
            <a:ext cx="515937" cy="1438275"/>
          </a:xfrm>
          <a:prstGeom prst="curvedLeftArrow">
            <a:avLst>
              <a:gd name="adj1" fmla="val 55754"/>
              <a:gd name="adj2" fmla="val 111508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AutoShape 100"/>
          <p:cNvSpPr>
            <a:spLocks noChangeArrowheads="1"/>
          </p:cNvSpPr>
          <p:nvPr/>
        </p:nvSpPr>
        <p:spPr bwMode="auto">
          <a:xfrm rot="14754054">
            <a:off x="7898607" y="2304256"/>
            <a:ext cx="450850" cy="1154113"/>
          </a:xfrm>
          <a:prstGeom prst="curvedLeftArrow">
            <a:avLst>
              <a:gd name="adj1" fmla="val 51197"/>
              <a:gd name="adj2" fmla="val 102394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AutoShape 101"/>
          <p:cNvSpPr>
            <a:spLocks noChangeArrowheads="1"/>
          </p:cNvSpPr>
          <p:nvPr/>
        </p:nvSpPr>
        <p:spPr bwMode="auto">
          <a:xfrm rot="317658">
            <a:off x="8385175" y="2808288"/>
            <a:ext cx="536575" cy="1585912"/>
          </a:xfrm>
          <a:prstGeom prst="curvedLeftArrow">
            <a:avLst>
              <a:gd name="adj1" fmla="val 59112"/>
              <a:gd name="adj2" fmla="val 118225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 rot="1684349">
            <a:off x="4343400" y="2514600"/>
            <a:ext cx="207963" cy="642938"/>
          </a:xfrm>
          <a:prstGeom prst="curvedLeftArrow">
            <a:avLst>
              <a:gd name="adj1" fmla="val 61832"/>
              <a:gd name="adj2" fmla="val 123664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AutoShape 109"/>
          <p:cNvSpPr>
            <a:spLocks noChangeArrowheads="1"/>
          </p:cNvSpPr>
          <p:nvPr/>
        </p:nvSpPr>
        <p:spPr bwMode="auto">
          <a:xfrm rot="1684349">
            <a:off x="4532313" y="1844675"/>
            <a:ext cx="280987" cy="642938"/>
          </a:xfrm>
          <a:prstGeom prst="curvedLeftArrow">
            <a:avLst>
              <a:gd name="adj1" fmla="val 45763"/>
              <a:gd name="adj2" fmla="val 91526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AutoShape 112"/>
          <p:cNvSpPr>
            <a:spLocks noChangeArrowheads="1"/>
          </p:cNvSpPr>
          <p:nvPr/>
        </p:nvSpPr>
        <p:spPr bwMode="auto">
          <a:xfrm rot="12114359">
            <a:off x="4217988" y="1676400"/>
            <a:ext cx="280987" cy="642938"/>
          </a:xfrm>
          <a:prstGeom prst="curvedLeftArrow">
            <a:avLst>
              <a:gd name="adj1" fmla="val 45763"/>
              <a:gd name="adj2" fmla="val 91526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AutoShape 106"/>
          <p:cNvSpPr>
            <a:spLocks noChangeArrowheads="1"/>
          </p:cNvSpPr>
          <p:nvPr/>
        </p:nvSpPr>
        <p:spPr bwMode="auto">
          <a:xfrm rot="5839146">
            <a:off x="2212975" y="2198688"/>
            <a:ext cx="152400" cy="4572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AutoShape 107"/>
          <p:cNvSpPr>
            <a:spLocks noChangeArrowheads="1"/>
          </p:cNvSpPr>
          <p:nvPr/>
        </p:nvSpPr>
        <p:spPr bwMode="auto">
          <a:xfrm rot="8782365">
            <a:off x="1600200" y="2362200"/>
            <a:ext cx="328613" cy="935038"/>
          </a:xfrm>
          <a:prstGeom prst="curvedLeftArrow">
            <a:avLst>
              <a:gd name="adj1" fmla="val 56908"/>
              <a:gd name="adj2" fmla="val 113816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AutoShape 108"/>
          <p:cNvSpPr>
            <a:spLocks noChangeArrowheads="1"/>
          </p:cNvSpPr>
          <p:nvPr/>
        </p:nvSpPr>
        <p:spPr bwMode="auto">
          <a:xfrm rot="9272201" flipV="1">
            <a:off x="2495550" y="3351213"/>
            <a:ext cx="176213" cy="1155700"/>
          </a:xfrm>
          <a:prstGeom prst="curvedLeftArrow">
            <a:avLst>
              <a:gd name="adj1" fmla="val 131171"/>
              <a:gd name="adj2" fmla="val 262342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AutoShape 111"/>
          <p:cNvSpPr>
            <a:spLocks noChangeArrowheads="1"/>
          </p:cNvSpPr>
          <p:nvPr/>
        </p:nvSpPr>
        <p:spPr bwMode="auto">
          <a:xfrm rot="20151418" flipV="1">
            <a:off x="1901825" y="2220913"/>
            <a:ext cx="382588" cy="939800"/>
          </a:xfrm>
          <a:prstGeom prst="curvedLeftArrow">
            <a:avLst>
              <a:gd name="adj1" fmla="val 49129"/>
              <a:gd name="adj2" fmla="val 98257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AutoShape 113"/>
          <p:cNvSpPr>
            <a:spLocks noChangeArrowheads="1"/>
          </p:cNvSpPr>
          <p:nvPr/>
        </p:nvSpPr>
        <p:spPr bwMode="auto">
          <a:xfrm rot="16269155">
            <a:off x="2276475" y="1839913"/>
            <a:ext cx="211138" cy="633412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114"/>
          <p:cNvSpPr>
            <a:spLocks noChangeArrowheads="1"/>
          </p:cNvSpPr>
          <p:nvPr/>
        </p:nvSpPr>
        <p:spPr bwMode="auto">
          <a:xfrm rot="5783145" flipV="1">
            <a:off x="1025525" y="3173413"/>
            <a:ext cx="457200" cy="1905000"/>
          </a:xfrm>
          <a:prstGeom prst="curvedLeftArrow">
            <a:avLst>
              <a:gd name="adj1" fmla="val 83333"/>
              <a:gd name="adj2" fmla="val 166667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AutoShape 115"/>
          <p:cNvSpPr>
            <a:spLocks noChangeArrowheads="1"/>
          </p:cNvSpPr>
          <p:nvPr/>
        </p:nvSpPr>
        <p:spPr bwMode="auto">
          <a:xfrm rot="9272201" flipH="1">
            <a:off x="2681288" y="3151188"/>
            <a:ext cx="304800" cy="1208087"/>
          </a:xfrm>
          <a:prstGeom prst="curvedLeftArrow">
            <a:avLst>
              <a:gd name="adj1" fmla="val 79271"/>
              <a:gd name="adj2" fmla="val 158542"/>
              <a:gd name="adj3" fmla="val 33333"/>
            </a:avLst>
          </a:prstGeom>
          <a:solidFill>
            <a:srgbClr val="FF505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Rectangle 122"/>
          <p:cNvSpPr>
            <a:spLocks noChangeArrowheads="1"/>
          </p:cNvSpPr>
          <p:nvPr/>
        </p:nvSpPr>
        <p:spPr bwMode="auto">
          <a:xfrm>
            <a:off x="533400" y="48006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900" dirty="0" err="1">
                <a:latin typeface="Verdana" pitchFamily="34" charset="0"/>
              </a:rPr>
              <a:t>Microsoft®Encarta®Reference</a:t>
            </a:r>
            <a:r>
              <a:rPr lang="en-US" sz="900" dirty="0">
                <a:latin typeface="Verdana" pitchFamily="34" charset="0"/>
              </a:rPr>
              <a:t> Library 2002. ©1993-2001 Microsoft Corporation.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E28D0160-6438-4B0B-91A9-2256AA6D0199}" type="slidenum">
              <a:rPr lang="en-US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8800" y="45720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Who spread these </a:t>
            </a:r>
            <a:r>
              <a:rPr lang="en-US" sz="2400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major </a:t>
            </a:r>
            <a:endParaRPr lang="en-US" sz="2400" b="1" dirty="0">
              <a:solidFill>
                <a:srgbClr val="CD7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religions across </a:t>
            </a:r>
            <a:r>
              <a:rPr lang="en-US" sz="2400" b="1" dirty="0" err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Afroeurasia</a:t>
            </a: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?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457200" y="2209800"/>
            <a:ext cx="2286000" cy="2927350"/>
            <a:chOff x="288" y="1392"/>
            <a:chExt cx="1440" cy="1844"/>
          </a:xfrm>
        </p:grpSpPr>
        <p:pic>
          <p:nvPicPr>
            <p:cNvPr id="7" name="Picture 4" descr="slide0070_image2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1392"/>
              <a:ext cx="848" cy="1392"/>
            </a:xfrm>
            <a:prstGeom prst="rect">
              <a:avLst/>
            </a:prstGeom>
            <a:noFill/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88" y="2832"/>
              <a:ext cx="14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Monks spread Buddhism.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324225" y="2209800"/>
            <a:ext cx="2495550" cy="3201988"/>
            <a:chOff x="2094" y="1392"/>
            <a:chExt cx="1572" cy="2017"/>
          </a:xfrm>
        </p:grpSpPr>
        <p:pic>
          <p:nvPicPr>
            <p:cNvPr id="10" name="Picture 7" descr="slide0070_image2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6" y="1392"/>
              <a:ext cx="1244" cy="1296"/>
            </a:xfrm>
            <a:prstGeom prst="rect">
              <a:avLst/>
            </a:prstGeom>
            <a:noFill/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094" y="2832"/>
              <a:ext cx="157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Traders and Sufi orders spread Islam.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6400800" y="2209800"/>
            <a:ext cx="2286000" cy="3201988"/>
            <a:chOff x="4032" y="1392"/>
            <a:chExt cx="1440" cy="2017"/>
          </a:xfrm>
        </p:grpSpPr>
        <p:pic>
          <p:nvPicPr>
            <p:cNvPr id="13" name="Picture 10" descr="imgmist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8" y="1392"/>
              <a:ext cx="1248" cy="1298"/>
            </a:xfrm>
            <a:prstGeom prst="rect">
              <a:avLst/>
            </a:prstGeom>
            <a:noFill/>
          </p:spPr>
        </p:pic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032" y="2832"/>
              <a:ext cx="14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Missionaries</a:t>
              </a:r>
            </a:p>
            <a:p>
              <a:pPr algn="ctr"/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spread Christianity</a:t>
              </a:r>
              <a:r>
                <a:rPr lang="en-US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457200" y="457200"/>
            <a:ext cx="984250" cy="1219200"/>
            <a:chOff x="3264" y="2208"/>
            <a:chExt cx="1008" cy="1248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7" descr="boo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C12E48A1-655B-4F30-9B43-B42CFD7A26CF}" type="slidenum">
              <a:rPr lang="en-US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0"/>
            <a:ext cx="7772400" cy="137318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spAutoFit/>
          </a:bodyPr>
          <a:lstStyle/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Scholars studied and spread knowledge in many institutions of learning.</a:t>
            </a:r>
          </a:p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57200" y="457200"/>
            <a:ext cx="984250" cy="1219200"/>
            <a:chOff x="3264" y="2208"/>
            <a:chExt cx="1008" cy="1248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0" descr="boo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457200" y="2133600"/>
            <a:ext cx="1676400" cy="2828925"/>
            <a:chOff x="288" y="1152"/>
            <a:chExt cx="1056" cy="1782"/>
          </a:xfrm>
        </p:grpSpPr>
        <p:graphicFrame>
          <p:nvGraphicFramePr>
            <p:cNvPr id="14" name="Object 29"/>
            <p:cNvGraphicFramePr>
              <a:graphicFrameLocks noChangeAspect="1"/>
            </p:cNvGraphicFramePr>
            <p:nvPr/>
          </p:nvGraphicFramePr>
          <p:xfrm>
            <a:off x="288" y="1152"/>
            <a:ext cx="1056" cy="1344"/>
          </p:xfrm>
          <a:graphic>
            <a:graphicData uri="http://schemas.openxmlformats.org/presentationml/2006/ole">
              <p:oleObj spid="_x0000_s9228" name="Image" r:id="rId5" imgW="1105152" imgH="1651959" progId="">
                <p:embed/>
              </p:oleObj>
            </a:graphicData>
          </a:graphic>
        </p:graphicFrame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88" y="2568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Korean library</a:t>
              </a:r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2590800" y="3276600"/>
            <a:ext cx="1727200" cy="2752725"/>
            <a:chOff x="1632" y="1680"/>
            <a:chExt cx="1088" cy="1734"/>
          </a:xfrm>
        </p:grpSpPr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712" y="3048"/>
              <a:ext cx="10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European astronomer</a:t>
              </a:r>
            </a:p>
          </p:txBody>
        </p:sp>
        <p:pic>
          <p:nvPicPr>
            <p:cNvPr id="18" name="Picture 33" descr="roger bac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32" y="1680"/>
              <a:ext cx="1054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34"/>
          <p:cNvGrpSpPr>
            <a:grpSpLocks noChangeAspect="1"/>
          </p:cNvGrpSpPr>
          <p:nvPr/>
        </p:nvGrpSpPr>
        <p:grpSpPr bwMode="auto">
          <a:xfrm>
            <a:off x="4800600" y="1828800"/>
            <a:ext cx="1738313" cy="2576513"/>
            <a:chOff x="3024" y="1296"/>
            <a:chExt cx="1072" cy="1827"/>
          </a:xfrm>
        </p:grpSpPr>
        <p:pic>
          <p:nvPicPr>
            <p:cNvPr id="20" name="Picture 35" descr="slide0073_image2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24" y="1296"/>
              <a:ext cx="1056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36"/>
            <p:cNvSpPr txBox="1">
              <a:spLocks noChangeAspect="1" noChangeArrowheads="1"/>
            </p:cNvSpPr>
            <p:nvPr/>
          </p:nvSpPr>
          <p:spPr bwMode="auto">
            <a:xfrm>
              <a:off x="3087" y="2711"/>
              <a:ext cx="100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Sung scholar</a:t>
              </a:r>
            </a:p>
          </p:txBody>
        </p:sp>
      </p:grp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7010400" y="3276600"/>
            <a:ext cx="1676400" cy="3073400"/>
            <a:chOff x="4416" y="1872"/>
            <a:chExt cx="1056" cy="1936"/>
          </a:xfrm>
        </p:grpSpPr>
        <p:graphicFrame>
          <p:nvGraphicFramePr>
            <p:cNvPr id="23" name="Object 38"/>
            <p:cNvGraphicFramePr>
              <a:graphicFrameLocks noChangeAspect="1"/>
            </p:cNvGraphicFramePr>
            <p:nvPr/>
          </p:nvGraphicFramePr>
          <p:xfrm>
            <a:off x="4416" y="1872"/>
            <a:ext cx="1056" cy="1359"/>
          </p:xfrm>
          <a:graphic>
            <a:graphicData uri="http://schemas.openxmlformats.org/presentationml/2006/ole">
              <p:oleObj spid="_x0000_s9229" name="Image" r:id="rId8" imgW="2706671" imgH="2643134" progId="">
                <p:embed/>
              </p:oleObj>
            </a:graphicData>
          </a:graphic>
        </p:graphicFrame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>
              <a:off x="4464" y="3288"/>
              <a:ext cx="100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Muslim astronomers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58A864A4-52A9-48F4-84F4-6340399036FC}" type="slidenum">
              <a:rPr lang="en-US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8800" y="4572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Natural sciences developed in </a:t>
            </a:r>
          </a:p>
          <a:p>
            <a:pPr marL="457200" indent="-457200" algn="ctr"/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many places.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6425" y="2217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457200" y="457200"/>
            <a:ext cx="984250" cy="1219200"/>
            <a:chOff x="3264" y="2208"/>
            <a:chExt cx="1008" cy="1248"/>
          </a:xfrm>
        </p:grpSpPr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7" descr="boo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06388" y="1865313"/>
            <a:ext cx="8382000" cy="3805237"/>
            <a:chOff x="193" y="1175"/>
            <a:chExt cx="5280" cy="2397"/>
          </a:xfrm>
        </p:grpSpPr>
        <p:graphicFrame>
          <p:nvGraphicFramePr>
            <p:cNvPr id="15" name="Object 33"/>
            <p:cNvGraphicFramePr>
              <a:graphicFrameLocks noChangeAspect="1"/>
            </p:cNvGraphicFramePr>
            <p:nvPr/>
          </p:nvGraphicFramePr>
          <p:xfrm>
            <a:off x="1538" y="1655"/>
            <a:ext cx="1152" cy="1440"/>
          </p:xfrm>
          <a:graphic>
            <a:graphicData uri="http://schemas.openxmlformats.org/presentationml/2006/ole">
              <p:oleObj spid="_x0000_s10267" name="Image" r:id="rId5" imgW="2897282" imgH="2833745" progId="">
                <p:embed/>
              </p:oleObj>
            </a:graphicData>
          </a:graphic>
        </p:graphicFrame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1537" y="3143"/>
              <a:ext cx="110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Indian</a:t>
              </a:r>
            </a:p>
          </p:txBody>
        </p: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4272" y="1584"/>
              <a:ext cx="1153" cy="1751"/>
              <a:chOff x="4319" y="985"/>
              <a:chExt cx="1153" cy="1751"/>
            </a:xfrm>
          </p:grpSpPr>
          <p:graphicFrame>
            <p:nvGraphicFramePr>
              <p:cNvPr id="23" name="Object 36"/>
              <p:cNvGraphicFramePr>
                <a:graphicFrameLocks noChangeAspect="1"/>
              </p:cNvGraphicFramePr>
              <p:nvPr/>
            </p:nvGraphicFramePr>
            <p:xfrm>
              <a:off x="4319" y="1200"/>
              <a:ext cx="1153" cy="1536"/>
            </p:xfrm>
            <a:graphic>
              <a:graphicData uri="http://schemas.openxmlformats.org/presentationml/2006/ole">
                <p:oleObj spid="_x0000_s10268" name="Image" r:id="rId6" imgW="7560890" imgH="10076950" progId="">
                  <p:embed/>
                </p:oleObj>
              </a:graphicData>
            </a:graphic>
          </p:graphicFrame>
          <p:graphicFrame>
            <p:nvGraphicFramePr>
              <p:cNvPr id="24" name="Object 37"/>
              <p:cNvGraphicFramePr>
                <a:graphicFrameLocks noChangeAspect="1"/>
              </p:cNvGraphicFramePr>
              <p:nvPr/>
            </p:nvGraphicFramePr>
            <p:xfrm>
              <a:off x="4320" y="985"/>
              <a:ext cx="1152" cy="695"/>
            </p:xfrm>
            <a:graphic>
              <a:graphicData uri="http://schemas.openxmlformats.org/presentationml/2006/ole">
                <p:oleObj spid="_x0000_s10269" name="Image" r:id="rId7" imgW="3075185" imgH="1855277" progId="">
                  <p:embed/>
                </p:oleObj>
              </a:graphicData>
            </a:graphic>
          </p:graphicFrame>
        </p:grpSp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193" y="2663"/>
              <a:ext cx="11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Chinese</a:t>
              </a:r>
            </a:p>
          </p:txBody>
        </p:sp>
        <p:graphicFrame>
          <p:nvGraphicFramePr>
            <p:cNvPr id="19" name="Object 39"/>
            <p:cNvGraphicFramePr>
              <a:graphicFrameLocks noChangeAspect="1"/>
            </p:cNvGraphicFramePr>
            <p:nvPr/>
          </p:nvGraphicFramePr>
          <p:xfrm>
            <a:off x="193" y="1175"/>
            <a:ext cx="1152" cy="1440"/>
          </p:xfrm>
          <a:graphic>
            <a:graphicData uri="http://schemas.openxmlformats.org/presentationml/2006/ole">
              <p:oleObj spid="_x0000_s10270" name="Image" r:id="rId8" imgW="2388987" imgH="2605012" progId="">
                <p:embed/>
              </p:oleObj>
            </a:graphicData>
          </a:graphic>
        </p:graphicFrame>
        <p:graphicFrame>
          <p:nvGraphicFramePr>
            <p:cNvPr id="20" name="Object 40"/>
            <p:cNvGraphicFramePr>
              <a:graphicFrameLocks noChangeAspect="1"/>
            </p:cNvGraphicFramePr>
            <p:nvPr/>
          </p:nvGraphicFramePr>
          <p:xfrm>
            <a:off x="2884" y="1319"/>
            <a:ext cx="1146" cy="1440"/>
          </p:xfrm>
          <a:graphic>
            <a:graphicData uri="http://schemas.openxmlformats.org/presentationml/2006/ole">
              <p:oleObj spid="_x0000_s10271" name="Image" r:id="rId9" imgW="1829217" imgH="2693964" progId="">
                <p:embed/>
              </p:oleObj>
            </a:graphicData>
          </a:graphic>
        </p:graphicFrame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2881" y="2807"/>
              <a:ext cx="11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Muslim</a:t>
              </a:r>
            </a:p>
          </p:txBody>
        </p:sp>
        <p:sp>
          <p:nvSpPr>
            <p:cNvPr id="22" name="Text Box 42"/>
            <p:cNvSpPr txBox="1">
              <a:spLocks noChangeArrowheads="1"/>
            </p:cNvSpPr>
            <p:nvPr/>
          </p:nvSpPr>
          <p:spPr bwMode="auto">
            <a:xfrm>
              <a:off x="4320" y="3360"/>
              <a:ext cx="11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European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E921F67B-B5C1-4254-9071-58592B0E564E}" type="slidenum">
              <a:rPr lang="en-US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76400" y="2286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Transport and communication </a:t>
            </a:r>
            <a:b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800" b="1" i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technologies improved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781800" y="3505200"/>
            <a:ext cx="1447800" cy="2133600"/>
            <a:chOff x="4560" y="2304"/>
            <a:chExt cx="912" cy="1344"/>
          </a:xfrm>
        </p:grpSpPr>
        <p:pic>
          <p:nvPicPr>
            <p:cNvPr id="7" name="Picture 4" descr="Astrolabe-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0" y="2304"/>
              <a:ext cx="883" cy="1104"/>
            </a:xfrm>
            <a:prstGeom prst="rect">
              <a:avLst/>
            </a:prstGeom>
            <a:noFill/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608" y="3436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Astrolabe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685800" y="3581400"/>
            <a:ext cx="1676400" cy="1860550"/>
            <a:chOff x="96" y="2496"/>
            <a:chExt cx="1056" cy="1172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280" y="2496"/>
            <a:ext cx="680" cy="960"/>
          </p:xfrm>
          <a:graphic>
            <a:graphicData uri="http://schemas.openxmlformats.org/presentationml/2006/ole">
              <p:oleObj spid="_x0000_s11281" name="Image" r:id="rId5" imgW="1483935" imgH="2095890" progId="">
                <p:embed/>
              </p:oleObj>
            </a:graphicData>
          </a:graphic>
        </p:graphicFrame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96" y="3456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Lateen sail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2514600" y="3733800"/>
            <a:ext cx="1905000" cy="2057400"/>
            <a:chOff x="1440" y="2352"/>
            <a:chExt cx="1200" cy="1296"/>
          </a:xfrm>
        </p:grpSpPr>
        <p:graphicFrame>
          <p:nvGraphicFramePr>
            <p:cNvPr id="13" name="Object 10"/>
            <p:cNvGraphicFramePr>
              <a:graphicFrameLocks noChangeAspect="1"/>
            </p:cNvGraphicFramePr>
            <p:nvPr/>
          </p:nvGraphicFramePr>
          <p:xfrm>
            <a:off x="1632" y="2352"/>
            <a:ext cx="823" cy="864"/>
          </p:xfrm>
          <a:graphic>
            <a:graphicData uri="http://schemas.openxmlformats.org/presentationml/2006/ole">
              <p:oleObj spid="_x0000_s11282" name="Image" r:id="rId6" imgW="1829217" imgH="1918814" progId="">
                <p:embed/>
              </p:oleObj>
            </a:graphicData>
          </a:graphic>
        </p:graphicFrame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440" y="3282"/>
              <a:ext cx="12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North Arabian camel saddle</a:t>
              </a:r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3581400" y="1676400"/>
            <a:ext cx="2057400" cy="1708150"/>
            <a:chOff x="1824" y="1008"/>
            <a:chExt cx="1296" cy="1076"/>
          </a:xfrm>
        </p:grpSpPr>
        <p:pic>
          <p:nvPicPr>
            <p:cNvPr id="16" name="Picture 13" descr="boo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24" y="1008"/>
              <a:ext cx="1218" cy="814"/>
            </a:xfrm>
            <a:prstGeom prst="rect">
              <a:avLst/>
            </a:prstGeom>
            <a:noFill/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872" y="1872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Books &amp; paper</a:t>
              </a: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524000" y="1447800"/>
            <a:ext cx="1647825" cy="2225675"/>
            <a:chOff x="210" y="1152"/>
            <a:chExt cx="1038" cy="1402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10" y="2188"/>
              <a:ext cx="103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Stern-rudder</a:t>
              </a:r>
            </a:p>
          </p:txBody>
        </p:sp>
        <p:graphicFrame>
          <p:nvGraphicFramePr>
            <p:cNvPr id="20" name="Object 17"/>
            <p:cNvGraphicFramePr>
              <a:graphicFrameLocks noChangeAspect="1"/>
            </p:cNvGraphicFramePr>
            <p:nvPr/>
          </p:nvGraphicFramePr>
          <p:xfrm>
            <a:off x="286" y="1152"/>
            <a:ext cx="917" cy="953"/>
          </p:xfrm>
          <a:graphic>
            <a:graphicData uri="http://schemas.openxmlformats.org/presentationml/2006/ole">
              <p:oleObj spid="_x0000_s11283" name="Image" r:id="rId8" imgW="1601130" imgH="1664666" progId="">
                <p:embed/>
              </p:oleObj>
            </a:graphicData>
          </a:graphic>
        </p:graphicFrame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4800600" y="3581400"/>
            <a:ext cx="1555750" cy="1993900"/>
            <a:chOff x="3155" y="2400"/>
            <a:chExt cx="980" cy="1256"/>
          </a:xfrm>
        </p:grpSpPr>
        <p:pic>
          <p:nvPicPr>
            <p:cNvPr id="22" name="Picture 19" descr="china hors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55" y="2400"/>
              <a:ext cx="980" cy="1056"/>
            </a:xfrm>
            <a:prstGeom prst="rect">
              <a:avLst/>
            </a:prstGeom>
            <a:noFill/>
          </p:spPr>
        </p:pic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408" y="3444"/>
              <a:ext cx="62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Stirrup</a:t>
              </a:r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5867400" y="1566863"/>
            <a:ext cx="2438400" cy="1985962"/>
            <a:chOff x="3696" y="987"/>
            <a:chExt cx="1536" cy="1251"/>
          </a:xfrm>
        </p:grpSpPr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032" y="1872"/>
              <a:ext cx="94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Times New Roman" pitchFamily="18" charset="0"/>
                </a:rPr>
                <a:t>Mapmaking</a:t>
              </a:r>
            </a:p>
          </p:txBody>
        </p:sp>
        <p:pic>
          <p:nvPicPr>
            <p:cNvPr id="26" name="Picture 23" descr="mapmak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96" y="987"/>
              <a:ext cx="1536" cy="892"/>
            </a:xfrm>
            <a:prstGeom prst="rect">
              <a:avLst/>
            </a:prstGeom>
            <a:noFill/>
          </p:spPr>
        </p:pic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457200" y="457200"/>
            <a:ext cx="984250" cy="1219200"/>
            <a:chOff x="3264" y="2208"/>
            <a:chExt cx="1008" cy="1248"/>
          </a:xfrm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27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9" descr="boo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F71B8B79-62DA-4870-8E8A-41CF7E9837F3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0" y="228600"/>
            <a:ext cx="7239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Water &amp; energy technologies were </a:t>
            </a:r>
            <a:b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transferred across </a:t>
            </a:r>
            <a:r>
              <a:rPr lang="en-US" sz="2800" b="1" dirty="0" err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Afroeurasia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6002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>
              <a:lnSpc>
                <a:spcPct val="90000"/>
              </a:lnSpc>
              <a:spcBef>
                <a:spcPct val="50000"/>
              </a:spcBef>
              <a:spcAft>
                <a:spcPts val="300"/>
              </a:spcAft>
              <a:buFontTx/>
              <a:buChar char="•"/>
            </a:pPr>
            <a:r>
              <a:rPr lang="en-US" sz="2000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Hydraulic systems carried water where expanding cities needed it.</a:t>
            </a:r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Wheels lifted water to irrigate crops and drain swamps.</a:t>
            </a:r>
          </a:p>
          <a:p>
            <a:pPr marL="174625" indent="-174625">
              <a:lnSpc>
                <a:spcPct val="90000"/>
              </a:lnSpc>
              <a:spcBef>
                <a:spcPct val="50000"/>
              </a:spcBef>
              <a:spcAft>
                <a:spcPts val="300"/>
              </a:spcAft>
              <a:buFontTx/>
              <a:buChar char="•"/>
            </a:pP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Waterwheels, windmills, and trip-hammers provided energy for pumping, grinding, milling, and pounding.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57200" y="457200"/>
            <a:ext cx="984250" cy="1219200"/>
            <a:chOff x="3264" y="2208"/>
            <a:chExt cx="1008" cy="1248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boo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981200"/>
            <a:ext cx="1425575" cy="2535238"/>
          </a:xfrm>
          <a:prstGeom prst="rect">
            <a:avLst/>
          </a:prstGeom>
          <a:noFill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447800"/>
            <a:ext cx="1719263" cy="2292350"/>
          </a:xfrm>
          <a:prstGeom prst="rect">
            <a:avLst/>
          </a:prstGeom>
          <a:noFill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962400"/>
            <a:ext cx="1425575" cy="253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EA2BDFC9-44E5-4DE0-BF71-A3714A01DEB1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0A56A4"/>
                </a:solidFill>
              </a:rPr>
              <a:t>Crops</a:t>
            </a:r>
            <a:r>
              <a:rPr lang="en-US" sz="2000" dirty="0" smtClean="0">
                <a:solidFill>
                  <a:srgbClr val="0A56A4"/>
                </a:solidFill>
              </a:rPr>
              <a:t> also spread across </a:t>
            </a:r>
            <a:r>
              <a:rPr lang="en-US" sz="2000" dirty="0" err="1" smtClean="0">
                <a:solidFill>
                  <a:srgbClr val="0A56A4"/>
                </a:solidFill>
              </a:rPr>
              <a:t>Afroeurasia</a:t>
            </a:r>
            <a:r>
              <a:rPr lang="en-US" sz="2000" dirty="0" smtClean="0">
                <a:solidFill>
                  <a:srgbClr val="0A56A4"/>
                </a:solidFill>
              </a:rPr>
              <a:t>. Travelers and migrants introduced plants into new regions. People began to grow, eat, and sell these crops</a:t>
            </a:r>
            <a:endParaRPr lang="en-US" sz="20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9600" y="1524000"/>
            <a:ext cx="426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Sorghum fattened up folks when this cereal crop spread from eastern Africa to China.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Citrus fruits rolled from Southwest Asia to Spain, celebrated in garden and song.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Cane sugar sweetened a path from India to the Mediterranean.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Cotton wove its way from India to North Africa, Central Asia, and China.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Veggies like spinach, asparagus, and broccoli stirred vitamins into meals across the hemisphere.</a:t>
            </a:r>
          </a:p>
        </p:txBody>
      </p:sp>
      <p:sp>
        <p:nvSpPr>
          <p:cNvPr id="6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421005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1950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7">
            <a:hlinkClick r:id="rId4"/>
          </p:cNvPr>
          <p:cNvSpPr>
            <a:spLocks noChangeArrowheads="1"/>
          </p:cNvSpPr>
          <p:nvPr/>
        </p:nvSpPr>
        <p:spPr bwMode="auto">
          <a:xfrm>
            <a:off x="3381375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5313" y="80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0" y="457200"/>
            <a:ext cx="685800" cy="1219200"/>
            <a:chOff x="3264" y="2208"/>
            <a:chExt cx="1008" cy="1248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3264" y="2208"/>
              <a:ext cx="1008" cy="1248"/>
              <a:chOff x="3168" y="2112"/>
              <a:chExt cx="1008" cy="1248"/>
            </a:xfrm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3168" y="2112"/>
                <a:ext cx="1008" cy="10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Ideas</a:t>
                </a:r>
              </a:p>
            </p:txBody>
          </p:sp>
        </p:grpSp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48"/>
              <a:ext cx="51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6" descr="boo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2" y="2548"/>
              <a:ext cx="480" cy="380"/>
            </a:xfrm>
            <a:prstGeom prst="rect">
              <a:avLst/>
            </a:prstGeom>
            <a:noFill/>
          </p:spPr>
        </p:pic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3600" y="2592"/>
              <a:ext cx="390" cy="13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457200" y="1524000"/>
            <a:ext cx="3657600" cy="4648200"/>
            <a:chOff x="288" y="960"/>
            <a:chExt cx="2304" cy="2928"/>
          </a:xfrm>
        </p:grpSpPr>
        <p:pic>
          <p:nvPicPr>
            <p:cNvPr id="18" name="Picture 2" descr="slide0078_image26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44" y="960"/>
              <a:ext cx="822" cy="1494"/>
            </a:xfrm>
            <a:prstGeom prst="rect">
              <a:avLst/>
            </a:prstGeom>
            <a:noFill/>
          </p:spPr>
        </p:pic>
        <p:pic>
          <p:nvPicPr>
            <p:cNvPr id="19" name="Picture 6" descr="http://www.cals.wisc.edu/sciencereport/02SR-gallery/Building%20on%20the%20Basics/images/08-Sugar%20cane.jpg"/>
            <p:cNvPicPr>
              <a:picLocks noChangeAspect="1" noChangeArrowheads="1"/>
            </p:cNvPicPr>
            <p:nvPr/>
          </p:nvPicPr>
          <p:blipFill>
            <a:blip r:embed="rId8" r:link="rId9" cstate="print"/>
            <a:srcRect/>
            <a:stretch>
              <a:fillRect/>
            </a:stretch>
          </p:blipFill>
          <p:spPr bwMode="auto">
            <a:xfrm>
              <a:off x="288" y="1344"/>
              <a:ext cx="912" cy="1344"/>
            </a:xfrm>
            <a:prstGeom prst="rect">
              <a:avLst/>
            </a:prstGeom>
            <a:noFill/>
          </p:spPr>
        </p:pic>
        <p:pic>
          <p:nvPicPr>
            <p:cNvPr id="20" name="Picture 9" descr="Affected Sorghum Panicl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06" y="2352"/>
              <a:ext cx="686" cy="1248"/>
            </a:xfrm>
            <a:prstGeom prst="rect">
              <a:avLst/>
            </a:prstGeom>
            <a:noFill/>
          </p:spPr>
        </p:pic>
        <p:graphicFrame>
          <p:nvGraphicFramePr>
            <p:cNvPr id="21" name="Object 10"/>
            <p:cNvGraphicFramePr>
              <a:graphicFrameLocks noChangeAspect="1"/>
            </p:cNvGraphicFramePr>
            <p:nvPr/>
          </p:nvGraphicFramePr>
          <p:xfrm>
            <a:off x="288" y="3168"/>
            <a:ext cx="1152" cy="720"/>
          </p:xfrm>
          <a:graphic>
            <a:graphicData uri="http://schemas.openxmlformats.org/presentationml/2006/ole">
              <p:oleObj spid="_x0000_s12305" name="Image" r:id="rId11" imgW="1944229" imgH="1308398" progId="">
                <p:embed/>
              </p:oleObj>
            </a:graphicData>
          </a:graphic>
        </p:graphicFrame>
        <p:graphicFrame>
          <p:nvGraphicFramePr>
            <p:cNvPr id="22" name="Object 18"/>
            <p:cNvGraphicFramePr>
              <a:graphicFrameLocks noChangeAspect="1"/>
            </p:cNvGraphicFramePr>
            <p:nvPr/>
          </p:nvGraphicFramePr>
          <p:xfrm>
            <a:off x="816" y="2304"/>
            <a:ext cx="1281" cy="1059"/>
          </p:xfrm>
          <a:graphic>
            <a:graphicData uri="http://schemas.openxmlformats.org/presentationml/2006/ole">
              <p:oleObj spid="_x0000_s12306" name="Image" r:id="rId12" imgW="2490646" imgH="2058595" progId="">
                <p:embed/>
              </p:oleObj>
            </a:graphicData>
          </a:graphic>
        </p:graphicFrame>
        <p:graphicFrame>
          <p:nvGraphicFramePr>
            <p:cNvPr id="23" name="Object 19"/>
            <p:cNvGraphicFramePr>
              <a:graphicFrameLocks noChangeAspect="1"/>
            </p:cNvGraphicFramePr>
            <p:nvPr/>
          </p:nvGraphicFramePr>
          <p:xfrm>
            <a:off x="1917" y="1440"/>
            <a:ext cx="627" cy="672"/>
          </p:xfrm>
          <a:graphic>
            <a:graphicData uri="http://schemas.openxmlformats.org/presentationml/2006/ole">
              <p:oleObj spid="_x0000_s12307" name="Image" r:id="rId13" imgW="1435427" imgH="1537593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pace of innovation increased.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Knowledge accumulated more quickly.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Manufacturing and farming productivity increased.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People’s diets and health improved.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Sea travel and transport webs became thicker (there were more of them).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Disease was also spread wider and quicker.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to Increased Trade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5 additional facts to your note sheet from the video.  Remember you need to support your claim with specific facts/details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Silk Road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 Road Video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a thesis to answer the below question with 3 reasons to support your claim</a:t>
            </a:r>
          </a:p>
          <a:p>
            <a:pPr>
              <a:buNone/>
            </a:pPr>
            <a:r>
              <a:rPr lang="en-US" dirty="0" smtClean="0"/>
              <a:t>                   (talking points)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How</a:t>
            </a:r>
            <a:r>
              <a:rPr lang="en-US" dirty="0" smtClean="0"/>
              <a:t> and to </a:t>
            </a:r>
            <a:r>
              <a:rPr lang="en-US" b="1" dirty="0" smtClean="0"/>
              <a:t>what effect </a:t>
            </a:r>
            <a:r>
              <a:rPr lang="en-US" dirty="0" smtClean="0"/>
              <a:t>did interregional </a:t>
            </a:r>
            <a:r>
              <a:rPr lang="en-US" b="1" u="sng" dirty="0" smtClean="0"/>
              <a:t>contact and exchange increase </a:t>
            </a:r>
            <a:r>
              <a:rPr lang="en-US" dirty="0" smtClean="0"/>
              <a:t>during this era?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today’s notes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“Exchange and contact increased dramatically leaving a __________ (effect) on the world due to</a:t>
            </a:r>
          </a:p>
          <a:p>
            <a:r>
              <a:rPr lang="en-US" dirty="0" smtClean="0"/>
              <a:t>1,2,3. “(How)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Remember this whole presentation addresses the question so go back and highlight your specific facts you can include in your paper to SUPPORT your </a:t>
            </a:r>
            <a:r>
              <a:rPr lang="en-US" dirty="0" smtClean="0"/>
              <a:t>CLAIM/THESIS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512B353D-6FDF-4C7E-9C81-5DB0160BF819}" type="slidenum">
              <a:rPr lang="en-US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953000"/>
            <a:ext cx="81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105400"/>
            <a:ext cx="990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717550" y="3092450"/>
            <a:ext cx="3127375" cy="460375"/>
            <a:chOff x="592" y="1900"/>
            <a:chExt cx="1970" cy="290"/>
          </a:xfrm>
        </p:grpSpPr>
        <p:grpSp>
          <p:nvGrpSpPr>
            <p:cNvPr id="8" name="Group 114"/>
            <p:cNvGrpSpPr>
              <a:grpSpLocks/>
            </p:cNvGrpSpPr>
            <p:nvPr/>
          </p:nvGrpSpPr>
          <p:grpSpPr bwMode="auto">
            <a:xfrm>
              <a:off x="592" y="1900"/>
              <a:ext cx="1165" cy="290"/>
              <a:chOff x="3904" y="1564"/>
              <a:chExt cx="1165" cy="290"/>
            </a:xfrm>
          </p:grpSpPr>
          <p:grpSp>
            <p:nvGrpSpPr>
              <p:cNvPr id="13" name="Group 81"/>
              <p:cNvGrpSpPr>
                <a:grpSpLocks/>
              </p:cNvGrpSpPr>
              <p:nvPr/>
            </p:nvGrpSpPr>
            <p:grpSpPr bwMode="auto">
              <a:xfrm>
                <a:off x="3904" y="1564"/>
                <a:ext cx="362" cy="290"/>
                <a:chOff x="4936" y="1159"/>
                <a:chExt cx="329" cy="263"/>
              </a:xfrm>
            </p:grpSpPr>
            <p:sp>
              <p:nvSpPr>
                <p:cNvPr id="18" name="Freeform 82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83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84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85"/>
              <p:cNvGrpSpPr>
                <a:grpSpLocks/>
              </p:cNvGrpSpPr>
              <p:nvPr/>
            </p:nvGrpSpPr>
            <p:grpSpPr bwMode="auto">
              <a:xfrm>
                <a:off x="4707" y="1564"/>
                <a:ext cx="362" cy="290"/>
                <a:chOff x="4936" y="1159"/>
                <a:chExt cx="329" cy="263"/>
              </a:xfrm>
            </p:grpSpPr>
            <p:sp>
              <p:nvSpPr>
                <p:cNvPr id="15" name="Freeform 86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87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88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122"/>
            <p:cNvGrpSpPr>
              <a:grpSpLocks/>
            </p:cNvGrpSpPr>
            <p:nvPr/>
          </p:nvGrpSpPr>
          <p:grpSpPr bwMode="auto">
            <a:xfrm>
              <a:off x="2200" y="1900"/>
              <a:ext cx="362" cy="290"/>
              <a:chOff x="4936" y="1159"/>
              <a:chExt cx="329" cy="263"/>
            </a:xfrm>
          </p:grpSpPr>
          <p:sp>
            <p:nvSpPr>
              <p:cNvPr id="10" name="Freeform 123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24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5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219200" y="5715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Cultural exchange had many aspects.</a:t>
            </a:r>
            <a:r>
              <a:rPr lang="en-US" sz="28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57200" y="4175125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People shared ideas </a:t>
            </a:r>
            <a:b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across regions.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57200" y="12954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 increased </a:t>
            </a:r>
            <a:br>
              <a:rPr lang="en-US" sz="2000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people migrated.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029200" y="12954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Trade networks expanded </a:t>
            </a:r>
            <a:b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cities grew.</a:t>
            </a:r>
            <a:endParaRPr lang="en-US" sz="2000">
              <a:solidFill>
                <a:srgbClr val="CD7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6" name="Picture 22" descr="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111750"/>
            <a:ext cx="762000" cy="603250"/>
          </a:xfrm>
          <a:prstGeom prst="rect">
            <a:avLst/>
          </a:prstGeom>
          <a:noFill/>
        </p:spPr>
      </p:pic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5154613"/>
            <a:ext cx="8382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990600" y="5181600"/>
            <a:ext cx="619125" cy="206375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 flipV="1">
            <a:off x="2057400" y="5334000"/>
            <a:ext cx="685800" cy="2286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3200400" y="5181600"/>
            <a:ext cx="685800" cy="2286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1992313" y="2133600"/>
            <a:ext cx="574675" cy="460375"/>
            <a:chOff x="4936" y="1159"/>
            <a:chExt cx="329" cy="263"/>
          </a:xfrm>
        </p:grpSpPr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4936" y="1159"/>
              <a:ext cx="329" cy="263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871" y="0"/>
                </a:cxn>
                <a:cxn ang="0">
                  <a:pos x="989" y="101"/>
                </a:cxn>
                <a:cxn ang="0">
                  <a:pos x="1105" y="0"/>
                </a:cxn>
                <a:cxn ang="0">
                  <a:pos x="1264" y="0"/>
                </a:cxn>
                <a:cxn ang="0">
                  <a:pos x="1093" y="193"/>
                </a:cxn>
                <a:cxn ang="0">
                  <a:pos x="1342" y="402"/>
                </a:cxn>
                <a:cxn ang="0">
                  <a:pos x="1813" y="0"/>
                </a:cxn>
                <a:cxn ang="0">
                  <a:pos x="1975" y="0"/>
                </a:cxn>
                <a:cxn ang="0">
                  <a:pos x="1551" y="474"/>
                </a:cxn>
                <a:cxn ang="0">
                  <a:pos x="1551" y="958"/>
                </a:cxn>
                <a:cxn ang="0">
                  <a:pos x="1627" y="1576"/>
                </a:cxn>
                <a:cxn ang="0">
                  <a:pos x="1464" y="1576"/>
                </a:cxn>
                <a:cxn ang="0">
                  <a:pos x="1342" y="959"/>
                </a:cxn>
                <a:cxn ang="0">
                  <a:pos x="1234" y="1576"/>
                </a:cxn>
                <a:cxn ang="0">
                  <a:pos x="1074" y="1576"/>
                </a:cxn>
                <a:cxn ang="0">
                  <a:pos x="1132" y="958"/>
                </a:cxn>
                <a:cxn ang="0">
                  <a:pos x="1132" y="474"/>
                </a:cxn>
                <a:cxn ang="0">
                  <a:pos x="989" y="310"/>
                </a:cxn>
                <a:cxn ang="0">
                  <a:pos x="839" y="474"/>
                </a:cxn>
                <a:cxn ang="0">
                  <a:pos x="839" y="958"/>
                </a:cxn>
                <a:cxn ang="0">
                  <a:pos x="916" y="1576"/>
                </a:cxn>
                <a:cxn ang="0">
                  <a:pos x="759" y="1576"/>
                </a:cxn>
                <a:cxn ang="0">
                  <a:pos x="632" y="959"/>
                </a:cxn>
                <a:cxn ang="0">
                  <a:pos x="525" y="1576"/>
                </a:cxn>
                <a:cxn ang="0">
                  <a:pos x="366" y="1576"/>
                </a:cxn>
                <a:cxn ang="0">
                  <a:pos x="426" y="958"/>
                </a:cxn>
                <a:cxn ang="0">
                  <a:pos x="426" y="474"/>
                </a:cxn>
                <a:cxn ang="0">
                  <a:pos x="0" y="0"/>
                </a:cxn>
                <a:cxn ang="0">
                  <a:pos x="162" y="0"/>
                </a:cxn>
                <a:cxn ang="0">
                  <a:pos x="632" y="402"/>
                </a:cxn>
                <a:cxn ang="0">
                  <a:pos x="881" y="193"/>
                </a:cxn>
                <a:cxn ang="0">
                  <a:pos x="711" y="0"/>
                </a:cxn>
              </a:cxnLst>
              <a:rect l="0" t="0" r="r" b="b"/>
              <a:pathLst>
                <a:path w="1975" h="1576">
                  <a:moveTo>
                    <a:pt x="711" y="0"/>
                  </a:moveTo>
                  <a:lnTo>
                    <a:pt x="871" y="0"/>
                  </a:lnTo>
                  <a:lnTo>
                    <a:pt x="989" y="101"/>
                  </a:lnTo>
                  <a:lnTo>
                    <a:pt x="1105" y="0"/>
                  </a:lnTo>
                  <a:lnTo>
                    <a:pt x="1264" y="0"/>
                  </a:lnTo>
                  <a:lnTo>
                    <a:pt x="1093" y="193"/>
                  </a:lnTo>
                  <a:lnTo>
                    <a:pt x="1342" y="402"/>
                  </a:lnTo>
                  <a:lnTo>
                    <a:pt x="1813" y="0"/>
                  </a:lnTo>
                  <a:lnTo>
                    <a:pt x="1975" y="0"/>
                  </a:lnTo>
                  <a:lnTo>
                    <a:pt x="1551" y="474"/>
                  </a:lnTo>
                  <a:lnTo>
                    <a:pt x="1551" y="958"/>
                  </a:lnTo>
                  <a:lnTo>
                    <a:pt x="1627" y="1576"/>
                  </a:lnTo>
                  <a:lnTo>
                    <a:pt x="1464" y="1576"/>
                  </a:lnTo>
                  <a:lnTo>
                    <a:pt x="1342" y="959"/>
                  </a:lnTo>
                  <a:lnTo>
                    <a:pt x="1234" y="1576"/>
                  </a:lnTo>
                  <a:lnTo>
                    <a:pt x="1074" y="1576"/>
                  </a:lnTo>
                  <a:lnTo>
                    <a:pt x="1132" y="958"/>
                  </a:lnTo>
                  <a:lnTo>
                    <a:pt x="1132" y="474"/>
                  </a:lnTo>
                  <a:lnTo>
                    <a:pt x="989" y="310"/>
                  </a:lnTo>
                  <a:lnTo>
                    <a:pt x="839" y="474"/>
                  </a:lnTo>
                  <a:lnTo>
                    <a:pt x="839" y="958"/>
                  </a:lnTo>
                  <a:lnTo>
                    <a:pt x="916" y="1576"/>
                  </a:lnTo>
                  <a:lnTo>
                    <a:pt x="759" y="1576"/>
                  </a:lnTo>
                  <a:lnTo>
                    <a:pt x="632" y="959"/>
                  </a:lnTo>
                  <a:lnTo>
                    <a:pt x="525" y="1576"/>
                  </a:lnTo>
                  <a:lnTo>
                    <a:pt x="366" y="1576"/>
                  </a:lnTo>
                  <a:lnTo>
                    <a:pt x="426" y="958"/>
                  </a:lnTo>
                  <a:lnTo>
                    <a:pt x="426" y="47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632" y="402"/>
                  </a:lnTo>
                  <a:lnTo>
                    <a:pt x="881" y="19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5018" y="1171"/>
              <a:ext cx="45" cy="40"/>
            </a:xfrm>
            <a:custGeom>
              <a:avLst/>
              <a:gdLst/>
              <a:ahLst/>
              <a:cxnLst>
                <a:cxn ang="0">
                  <a:pos x="272" y="123"/>
                </a:cxn>
                <a:cxn ang="0">
                  <a:pos x="261" y="74"/>
                </a:cxn>
                <a:cxn ang="0">
                  <a:pos x="231" y="36"/>
                </a:cxn>
                <a:cxn ang="0">
                  <a:pos x="184" y="9"/>
                </a:cxn>
                <a:cxn ang="0">
                  <a:pos x="130" y="0"/>
                </a:cxn>
                <a:cxn ang="0">
                  <a:pos x="78" y="14"/>
                </a:cxn>
                <a:cxn ang="0">
                  <a:pos x="33" y="42"/>
                </a:cxn>
                <a:cxn ang="0">
                  <a:pos x="5" y="85"/>
                </a:cxn>
                <a:cxn ang="0">
                  <a:pos x="0" y="133"/>
                </a:cxn>
                <a:cxn ang="0">
                  <a:pos x="14" y="182"/>
                </a:cxn>
                <a:cxn ang="0">
                  <a:pos x="50" y="218"/>
                </a:cxn>
                <a:cxn ang="0">
                  <a:pos x="98" y="240"/>
                </a:cxn>
                <a:cxn ang="0">
                  <a:pos x="153" y="244"/>
                </a:cxn>
                <a:cxn ang="0">
                  <a:pos x="204" y="229"/>
                </a:cxn>
                <a:cxn ang="0">
                  <a:pos x="246" y="195"/>
                </a:cxn>
                <a:cxn ang="0">
                  <a:pos x="268" y="150"/>
                </a:cxn>
                <a:cxn ang="0">
                  <a:pos x="272" y="123"/>
                </a:cxn>
              </a:cxnLst>
              <a:rect l="0" t="0" r="r" b="b"/>
              <a:pathLst>
                <a:path w="272" h="244">
                  <a:moveTo>
                    <a:pt x="272" y="123"/>
                  </a:moveTo>
                  <a:lnTo>
                    <a:pt x="261" y="74"/>
                  </a:lnTo>
                  <a:lnTo>
                    <a:pt x="231" y="36"/>
                  </a:lnTo>
                  <a:lnTo>
                    <a:pt x="184" y="9"/>
                  </a:lnTo>
                  <a:lnTo>
                    <a:pt x="130" y="0"/>
                  </a:lnTo>
                  <a:lnTo>
                    <a:pt x="78" y="14"/>
                  </a:lnTo>
                  <a:lnTo>
                    <a:pt x="33" y="42"/>
                  </a:lnTo>
                  <a:lnTo>
                    <a:pt x="5" y="85"/>
                  </a:lnTo>
                  <a:lnTo>
                    <a:pt x="0" y="133"/>
                  </a:lnTo>
                  <a:lnTo>
                    <a:pt x="14" y="182"/>
                  </a:lnTo>
                  <a:lnTo>
                    <a:pt x="50" y="218"/>
                  </a:lnTo>
                  <a:lnTo>
                    <a:pt x="98" y="240"/>
                  </a:lnTo>
                  <a:lnTo>
                    <a:pt x="153" y="244"/>
                  </a:lnTo>
                  <a:lnTo>
                    <a:pt x="204" y="229"/>
                  </a:lnTo>
                  <a:lnTo>
                    <a:pt x="246" y="195"/>
                  </a:lnTo>
                  <a:lnTo>
                    <a:pt x="268" y="150"/>
                  </a:lnTo>
                  <a:lnTo>
                    <a:pt x="272" y="123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5137" y="1171"/>
              <a:ext cx="45" cy="40"/>
            </a:xfrm>
            <a:custGeom>
              <a:avLst/>
              <a:gdLst/>
              <a:ahLst/>
              <a:cxnLst>
                <a:cxn ang="0">
                  <a:pos x="271" y="123"/>
                </a:cxn>
                <a:cxn ang="0">
                  <a:pos x="261" y="74"/>
                </a:cxn>
                <a:cxn ang="0">
                  <a:pos x="229" y="36"/>
                </a:cxn>
                <a:cxn ang="0">
                  <a:pos x="184" y="9"/>
                </a:cxn>
                <a:cxn ang="0">
                  <a:pos x="129" y="0"/>
                </a:cxn>
                <a:cxn ang="0">
                  <a:pos x="74" y="14"/>
                </a:cxn>
                <a:cxn ang="0">
                  <a:pos x="32" y="42"/>
                </a:cxn>
                <a:cxn ang="0">
                  <a:pos x="6" y="85"/>
                </a:cxn>
                <a:cxn ang="0">
                  <a:pos x="0" y="133"/>
                </a:cxn>
                <a:cxn ang="0">
                  <a:pos x="15" y="182"/>
                </a:cxn>
                <a:cxn ang="0">
                  <a:pos x="48" y="218"/>
                </a:cxn>
                <a:cxn ang="0">
                  <a:pos x="98" y="240"/>
                </a:cxn>
                <a:cxn ang="0">
                  <a:pos x="153" y="244"/>
                </a:cxn>
                <a:cxn ang="0">
                  <a:pos x="205" y="229"/>
                </a:cxn>
                <a:cxn ang="0">
                  <a:pos x="244" y="195"/>
                </a:cxn>
                <a:cxn ang="0">
                  <a:pos x="268" y="150"/>
                </a:cxn>
                <a:cxn ang="0">
                  <a:pos x="271" y="123"/>
                </a:cxn>
              </a:cxnLst>
              <a:rect l="0" t="0" r="r" b="b"/>
              <a:pathLst>
                <a:path w="271" h="244">
                  <a:moveTo>
                    <a:pt x="271" y="123"/>
                  </a:moveTo>
                  <a:lnTo>
                    <a:pt x="261" y="74"/>
                  </a:lnTo>
                  <a:lnTo>
                    <a:pt x="229" y="36"/>
                  </a:lnTo>
                  <a:lnTo>
                    <a:pt x="184" y="9"/>
                  </a:lnTo>
                  <a:lnTo>
                    <a:pt x="129" y="0"/>
                  </a:lnTo>
                  <a:lnTo>
                    <a:pt x="74" y="14"/>
                  </a:lnTo>
                  <a:lnTo>
                    <a:pt x="32" y="42"/>
                  </a:lnTo>
                  <a:lnTo>
                    <a:pt x="6" y="85"/>
                  </a:lnTo>
                  <a:lnTo>
                    <a:pt x="0" y="133"/>
                  </a:lnTo>
                  <a:lnTo>
                    <a:pt x="15" y="182"/>
                  </a:lnTo>
                  <a:lnTo>
                    <a:pt x="48" y="218"/>
                  </a:lnTo>
                  <a:lnTo>
                    <a:pt x="98" y="240"/>
                  </a:lnTo>
                  <a:lnTo>
                    <a:pt x="153" y="244"/>
                  </a:lnTo>
                  <a:lnTo>
                    <a:pt x="205" y="229"/>
                  </a:lnTo>
                  <a:lnTo>
                    <a:pt x="244" y="195"/>
                  </a:lnTo>
                  <a:lnTo>
                    <a:pt x="268" y="150"/>
                  </a:lnTo>
                  <a:lnTo>
                    <a:pt x="271" y="123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113"/>
          <p:cNvGrpSpPr>
            <a:grpSpLocks/>
          </p:cNvGrpSpPr>
          <p:nvPr/>
        </p:nvGrpSpPr>
        <p:grpSpPr bwMode="auto">
          <a:xfrm>
            <a:off x="1352550" y="2613025"/>
            <a:ext cx="1854200" cy="460375"/>
            <a:chOff x="4304" y="1262"/>
            <a:chExt cx="1168" cy="290"/>
          </a:xfrm>
        </p:grpSpPr>
        <p:grpSp>
          <p:nvGrpSpPr>
            <p:cNvPr id="36" name="Group 73"/>
            <p:cNvGrpSpPr>
              <a:grpSpLocks/>
            </p:cNvGrpSpPr>
            <p:nvPr/>
          </p:nvGrpSpPr>
          <p:grpSpPr bwMode="auto">
            <a:xfrm>
              <a:off x="4304" y="1262"/>
              <a:ext cx="363" cy="290"/>
              <a:chOff x="4936" y="1159"/>
              <a:chExt cx="329" cy="263"/>
            </a:xfrm>
          </p:grpSpPr>
          <p:sp>
            <p:nvSpPr>
              <p:cNvPr id="41" name="Freeform 74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5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6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77"/>
            <p:cNvGrpSpPr>
              <a:grpSpLocks/>
            </p:cNvGrpSpPr>
            <p:nvPr/>
          </p:nvGrpSpPr>
          <p:grpSpPr bwMode="auto">
            <a:xfrm>
              <a:off x="5110" y="1262"/>
              <a:ext cx="362" cy="290"/>
              <a:chOff x="4936" y="1159"/>
              <a:chExt cx="329" cy="263"/>
            </a:xfrm>
          </p:grpSpPr>
          <p:sp>
            <p:nvSpPr>
              <p:cNvPr id="38" name="Freeform 78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9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80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" name="Group 103"/>
          <p:cNvGrpSpPr>
            <a:grpSpLocks/>
          </p:cNvGrpSpPr>
          <p:nvPr/>
        </p:nvGrpSpPr>
        <p:grpSpPr bwMode="auto">
          <a:xfrm>
            <a:off x="1771650" y="2254250"/>
            <a:ext cx="1016000" cy="496888"/>
            <a:chOff x="4690" y="828"/>
            <a:chExt cx="508" cy="249"/>
          </a:xfrm>
        </p:grpSpPr>
        <p:cxnSp>
          <p:nvCxnSpPr>
            <p:cNvPr id="45" name="AutoShape 100"/>
            <p:cNvCxnSpPr>
              <a:cxnSpLocks noChangeShapeType="1"/>
              <a:stCxn id="47" idx="2"/>
              <a:endCxn id="41" idx="9"/>
            </p:cNvCxnSpPr>
            <p:nvPr/>
          </p:nvCxnSpPr>
          <p:spPr bwMode="auto">
            <a:xfrm rot="5400000">
              <a:off x="4734" y="868"/>
              <a:ext cx="165" cy="254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101"/>
            <p:cNvCxnSpPr>
              <a:cxnSpLocks noChangeShapeType="1"/>
              <a:stCxn id="47" idx="2"/>
              <a:endCxn id="38" idx="27"/>
            </p:cNvCxnSpPr>
            <p:nvPr/>
          </p:nvCxnSpPr>
          <p:spPr bwMode="auto">
            <a:xfrm rot="16200000" flipH="1">
              <a:off x="4988" y="868"/>
              <a:ext cx="165" cy="254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AutoShape 102"/>
            <p:cNvSpPr>
              <a:spLocks noChangeArrowheads="1"/>
            </p:cNvSpPr>
            <p:nvPr/>
          </p:nvSpPr>
          <p:spPr bwMode="auto">
            <a:xfrm>
              <a:off x="4896" y="828"/>
              <a:ext cx="96" cy="84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Line 116"/>
          <p:cNvSpPr>
            <a:spLocks noChangeShapeType="1"/>
          </p:cNvSpPr>
          <p:nvPr/>
        </p:nvSpPr>
        <p:spPr bwMode="auto">
          <a:xfrm>
            <a:off x="5410200" y="2362200"/>
            <a:ext cx="504825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118"/>
          <p:cNvSpPr>
            <a:spLocks noChangeShapeType="1"/>
          </p:cNvSpPr>
          <p:nvPr/>
        </p:nvSpPr>
        <p:spPr bwMode="auto">
          <a:xfrm flipH="1">
            <a:off x="7620000" y="2590800"/>
            <a:ext cx="533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119"/>
          <p:cNvSpPr>
            <a:spLocks noChangeShapeType="1"/>
          </p:cNvSpPr>
          <p:nvPr/>
        </p:nvSpPr>
        <p:spPr bwMode="auto">
          <a:xfrm>
            <a:off x="6324600" y="2362200"/>
            <a:ext cx="1066800" cy="0"/>
          </a:xfrm>
          <a:prstGeom prst="line">
            <a:avLst/>
          </a:prstGeom>
          <a:noFill/>
          <a:ln w="38100">
            <a:solidFill>
              <a:srgbClr val="FF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120"/>
          <p:cNvSpPr>
            <a:spLocks noChangeShapeType="1"/>
          </p:cNvSpPr>
          <p:nvPr/>
        </p:nvSpPr>
        <p:spPr bwMode="auto">
          <a:xfrm>
            <a:off x="6400800" y="2590800"/>
            <a:ext cx="1066800" cy="0"/>
          </a:xfrm>
          <a:prstGeom prst="line">
            <a:avLst/>
          </a:prstGeom>
          <a:noFill/>
          <a:ln w="38100">
            <a:solidFill>
              <a:srgbClr val="FFCC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" name="Group 135"/>
          <p:cNvGrpSpPr>
            <a:grpSpLocks/>
          </p:cNvGrpSpPr>
          <p:nvPr/>
        </p:nvGrpSpPr>
        <p:grpSpPr bwMode="auto">
          <a:xfrm>
            <a:off x="1133475" y="2743200"/>
            <a:ext cx="2293938" cy="515938"/>
            <a:chOff x="854" y="1680"/>
            <a:chExt cx="1445" cy="325"/>
          </a:xfrm>
        </p:grpSpPr>
        <p:grpSp>
          <p:nvGrpSpPr>
            <p:cNvPr id="53" name="Group 104"/>
            <p:cNvGrpSpPr>
              <a:grpSpLocks/>
            </p:cNvGrpSpPr>
            <p:nvPr/>
          </p:nvGrpSpPr>
          <p:grpSpPr bwMode="auto">
            <a:xfrm>
              <a:off x="863" y="1676"/>
              <a:ext cx="640" cy="312"/>
              <a:chOff x="4690" y="828"/>
              <a:chExt cx="508" cy="249"/>
            </a:xfrm>
          </p:grpSpPr>
          <p:cxnSp>
            <p:nvCxnSpPr>
              <p:cNvPr id="57" name="AutoShape 105"/>
              <p:cNvCxnSpPr>
                <a:cxnSpLocks noChangeShapeType="1"/>
                <a:stCxn id="59" idx="2"/>
              </p:cNvCxnSpPr>
              <p:nvPr/>
            </p:nvCxnSpPr>
            <p:spPr bwMode="auto">
              <a:xfrm rot="5400000">
                <a:off x="4734" y="868"/>
                <a:ext cx="165" cy="25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58" name="AutoShape 106"/>
              <p:cNvCxnSpPr>
                <a:cxnSpLocks noChangeShapeType="1"/>
                <a:stCxn id="59" idx="2"/>
              </p:cNvCxnSpPr>
              <p:nvPr/>
            </p:nvCxnSpPr>
            <p:spPr bwMode="auto">
              <a:xfrm rot="16200000" flipH="1">
                <a:off x="4988" y="868"/>
                <a:ext cx="165" cy="25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59" name="AutoShape 107"/>
              <p:cNvSpPr>
                <a:spLocks noChangeArrowheads="1"/>
              </p:cNvSpPr>
              <p:nvPr/>
            </p:nvSpPr>
            <p:spPr bwMode="auto">
              <a:xfrm>
                <a:off x="4896" y="828"/>
                <a:ext cx="96" cy="84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134"/>
            <p:cNvGrpSpPr>
              <a:grpSpLocks/>
            </p:cNvGrpSpPr>
            <p:nvPr/>
          </p:nvGrpSpPr>
          <p:grpSpPr bwMode="auto">
            <a:xfrm>
              <a:off x="1919" y="1692"/>
              <a:ext cx="380" cy="313"/>
              <a:chOff x="1919" y="1692"/>
              <a:chExt cx="380" cy="313"/>
            </a:xfrm>
          </p:grpSpPr>
          <p:cxnSp>
            <p:nvCxnSpPr>
              <p:cNvPr id="55" name="AutoShape 132"/>
              <p:cNvCxnSpPr>
                <a:cxnSpLocks noChangeShapeType="1"/>
                <a:stCxn id="56" idx="2"/>
              </p:cNvCxnSpPr>
              <p:nvPr/>
            </p:nvCxnSpPr>
            <p:spPr bwMode="auto">
              <a:xfrm rot="16200000" flipH="1">
                <a:off x="2036" y="1742"/>
                <a:ext cx="207" cy="319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56" name="AutoShape 133"/>
              <p:cNvSpPr>
                <a:spLocks noChangeArrowheads="1"/>
              </p:cNvSpPr>
              <p:nvPr/>
            </p:nvSpPr>
            <p:spPr bwMode="auto">
              <a:xfrm>
                <a:off x="1919" y="1692"/>
                <a:ext cx="121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5029200" y="350520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Huge empires brought many different groups of people together.</a:t>
            </a:r>
          </a:p>
        </p:txBody>
      </p:sp>
      <p:pic>
        <p:nvPicPr>
          <p:cNvPr id="61" name="Picture 1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057400"/>
            <a:ext cx="1295400" cy="911225"/>
          </a:xfrm>
          <a:prstGeom prst="rect">
            <a:avLst/>
          </a:prstGeom>
          <a:noFill/>
        </p:spPr>
      </p:pic>
      <p:pic>
        <p:nvPicPr>
          <p:cNvPr id="62" name="Picture 1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057400"/>
            <a:ext cx="1295400" cy="911225"/>
          </a:xfrm>
          <a:prstGeom prst="rect">
            <a:avLst/>
          </a:prstGeom>
          <a:noFill/>
        </p:spPr>
      </p:pic>
      <p:pic>
        <p:nvPicPr>
          <p:cNvPr id="63" name="Picture 1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478338"/>
            <a:ext cx="685800" cy="627062"/>
          </a:xfrm>
          <a:prstGeom prst="rect">
            <a:avLst/>
          </a:prstGeom>
          <a:noFill/>
        </p:spPr>
      </p:pic>
      <p:pic>
        <p:nvPicPr>
          <p:cNvPr id="64" name="Picture 1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6363" y="4995863"/>
            <a:ext cx="1036637" cy="947737"/>
          </a:xfrm>
          <a:prstGeom prst="rect">
            <a:avLst/>
          </a:prstGeom>
          <a:noFill/>
        </p:spPr>
      </p:pic>
      <p:pic>
        <p:nvPicPr>
          <p:cNvPr id="65" name="Picture 1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865688"/>
            <a:ext cx="762000" cy="696912"/>
          </a:xfrm>
          <a:prstGeom prst="rect">
            <a:avLst/>
          </a:prstGeom>
          <a:noFill/>
        </p:spPr>
      </p:pic>
      <p:pic>
        <p:nvPicPr>
          <p:cNvPr id="66" name="Picture 15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4114800"/>
            <a:ext cx="495300" cy="45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utoUpdateAnimBg="0"/>
      <p:bldP spid="24" grpId="0" autoUpdateAnimBg="0"/>
      <p:bldP spid="25" grpId="0" autoUpdateAnimBg="0"/>
      <p:bldP spid="28" grpId="0" animBg="1"/>
      <p:bldP spid="29" grpId="0" animBg="1"/>
      <p:bldP spid="30" grpId="0" animBg="1"/>
      <p:bldP spid="48" grpId="0" animBg="1"/>
      <p:bldP spid="49" grpId="0" animBg="1"/>
      <p:bldP spid="50" grpId="0" animBg="1"/>
      <p:bldP spid="51" grpId="0" animBg="1"/>
      <p:bldP spid="6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how did </a:t>
            </a:r>
          </a:p>
          <a:p>
            <a:r>
              <a:rPr lang="en-US" dirty="0" smtClean="0"/>
              <a:t>Contact and exchange</a:t>
            </a:r>
          </a:p>
          <a:p>
            <a:r>
              <a:rPr lang="en-US" dirty="0" smtClean="0"/>
              <a:t>Change during this </a:t>
            </a:r>
          </a:p>
          <a:p>
            <a:r>
              <a:rPr lang="en-US" dirty="0" err="1" smtClean="0"/>
              <a:t>Timeperiod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088C2295-7F29-4BB8-8882-C5E496A79D1A}" type="slidenum">
              <a:rPr lang="en-US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4724400" y="1066800"/>
            <a:ext cx="1905000" cy="2438400"/>
            <a:chOff x="3168" y="672"/>
            <a:chExt cx="1008" cy="1248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168" y="1680"/>
              <a:ext cx="10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Population</a:t>
              </a:r>
            </a:p>
          </p:txBody>
        </p:sp>
        <p:sp>
          <p:nvSpPr>
            <p:cNvPr id="7" name="Rectangle 132"/>
            <p:cNvSpPr>
              <a:spLocks noChangeArrowheads="1"/>
            </p:cNvSpPr>
            <p:nvPr/>
          </p:nvSpPr>
          <p:spPr bwMode="auto">
            <a:xfrm>
              <a:off x="3168" y="672"/>
              <a:ext cx="1008" cy="10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5551488" y="1371600"/>
            <a:ext cx="574675" cy="460375"/>
            <a:chOff x="4936" y="1159"/>
            <a:chExt cx="329" cy="263"/>
          </a:xfrm>
        </p:grpSpPr>
        <p:sp>
          <p:nvSpPr>
            <p:cNvPr id="9" name="Freeform 105"/>
            <p:cNvSpPr>
              <a:spLocks/>
            </p:cNvSpPr>
            <p:nvPr/>
          </p:nvSpPr>
          <p:spPr bwMode="auto">
            <a:xfrm>
              <a:off x="4936" y="1159"/>
              <a:ext cx="329" cy="263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871" y="0"/>
                </a:cxn>
                <a:cxn ang="0">
                  <a:pos x="989" y="101"/>
                </a:cxn>
                <a:cxn ang="0">
                  <a:pos x="1105" y="0"/>
                </a:cxn>
                <a:cxn ang="0">
                  <a:pos x="1264" y="0"/>
                </a:cxn>
                <a:cxn ang="0">
                  <a:pos x="1093" y="193"/>
                </a:cxn>
                <a:cxn ang="0">
                  <a:pos x="1342" y="402"/>
                </a:cxn>
                <a:cxn ang="0">
                  <a:pos x="1813" y="0"/>
                </a:cxn>
                <a:cxn ang="0">
                  <a:pos x="1975" y="0"/>
                </a:cxn>
                <a:cxn ang="0">
                  <a:pos x="1551" y="474"/>
                </a:cxn>
                <a:cxn ang="0">
                  <a:pos x="1551" y="958"/>
                </a:cxn>
                <a:cxn ang="0">
                  <a:pos x="1627" y="1576"/>
                </a:cxn>
                <a:cxn ang="0">
                  <a:pos x="1464" y="1576"/>
                </a:cxn>
                <a:cxn ang="0">
                  <a:pos x="1342" y="959"/>
                </a:cxn>
                <a:cxn ang="0">
                  <a:pos x="1234" y="1576"/>
                </a:cxn>
                <a:cxn ang="0">
                  <a:pos x="1074" y="1576"/>
                </a:cxn>
                <a:cxn ang="0">
                  <a:pos x="1132" y="958"/>
                </a:cxn>
                <a:cxn ang="0">
                  <a:pos x="1132" y="474"/>
                </a:cxn>
                <a:cxn ang="0">
                  <a:pos x="989" y="310"/>
                </a:cxn>
                <a:cxn ang="0">
                  <a:pos x="839" y="474"/>
                </a:cxn>
                <a:cxn ang="0">
                  <a:pos x="839" y="958"/>
                </a:cxn>
                <a:cxn ang="0">
                  <a:pos x="916" y="1576"/>
                </a:cxn>
                <a:cxn ang="0">
                  <a:pos x="759" y="1576"/>
                </a:cxn>
                <a:cxn ang="0">
                  <a:pos x="632" y="959"/>
                </a:cxn>
                <a:cxn ang="0">
                  <a:pos x="525" y="1576"/>
                </a:cxn>
                <a:cxn ang="0">
                  <a:pos x="366" y="1576"/>
                </a:cxn>
                <a:cxn ang="0">
                  <a:pos x="426" y="958"/>
                </a:cxn>
                <a:cxn ang="0">
                  <a:pos x="426" y="474"/>
                </a:cxn>
                <a:cxn ang="0">
                  <a:pos x="0" y="0"/>
                </a:cxn>
                <a:cxn ang="0">
                  <a:pos x="162" y="0"/>
                </a:cxn>
                <a:cxn ang="0">
                  <a:pos x="632" y="402"/>
                </a:cxn>
                <a:cxn ang="0">
                  <a:pos x="881" y="193"/>
                </a:cxn>
                <a:cxn ang="0">
                  <a:pos x="711" y="0"/>
                </a:cxn>
              </a:cxnLst>
              <a:rect l="0" t="0" r="r" b="b"/>
              <a:pathLst>
                <a:path w="1975" h="1576">
                  <a:moveTo>
                    <a:pt x="711" y="0"/>
                  </a:moveTo>
                  <a:lnTo>
                    <a:pt x="871" y="0"/>
                  </a:lnTo>
                  <a:lnTo>
                    <a:pt x="989" y="101"/>
                  </a:lnTo>
                  <a:lnTo>
                    <a:pt x="1105" y="0"/>
                  </a:lnTo>
                  <a:lnTo>
                    <a:pt x="1264" y="0"/>
                  </a:lnTo>
                  <a:lnTo>
                    <a:pt x="1093" y="193"/>
                  </a:lnTo>
                  <a:lnTo>
                    <a:pt x="1342" y="402"/>
                  </a:lnTo>
                  <a:lnTo>
                    <a:pt x="1813" y="0"/>
                  </a:lnTo>
                  <a:lnTo>
                    <a:pt x="1975" y="0"/>
                  </a:lnTo>
                  <a:lnTo>
                    <a:pt x="1551" y="474"/>
                  </a:lnTo>
                  <a:lnTo>
                    <a:pt x="1551" y="958"/>
                  </a:lnTo>
                  <a:lnTo>
                    <a:pt x="1627" y="1576"/>
                  </a:lnTo>
                  <a:lnTo>
                    <a:pt x="1464" y="1576"/>
                  </a:lnTo>
                  <a:lnTo>
                    <a:pt x="1342" y="959"/>
                  </a:lnTo>
                  <a:lnTo>
                    <a:pt x="1234" y="1576"/>
                  </a:lnTo>
                  <a:lnTo>
                    <a:pt x="1074" y="1576"/>
                  </a:lnTo>
                  <a:lnTo>
                    <a:pt x="1132" y="958"/>
                  </a:lnTo>
                  <a:lnTo>
                    <a:pt x="1132" y="474"/>
                  </a:lnTo>
                  <a:lnTo>
                    <a:pt x="989" y="310"/>
                  </a:lnTo>
                  <a:lnTo>
                    <a:pt x="839" y="474"/>
                  </a:lnTo>
                  <a:lnTo>
                    <a:pt x="839" y="958"/>
                  </a:lnTo>
                  <a:lnTo>
                    <a:pt x="916" y="1576"/>
                  </a:lnTo>
                  <a:lnTo>
                    <a:pt x="759" y="1576"/>
                  </a:lnTo>
                  <a:lnTo>
                    <a:pt x="632" y="959"/>
                  </a:lnTo>
                  <a:lnTo>
                    <a:pt x="525" y="1576"/>
                  </a:lnTo>
                  <a:lnTo>
                    <a:pt x="366" y="1576"/>
                  </a:lnTo>
                  <a:lnTo>
                    <a:pt x="426" y="958"/>
                  </a:lnTo>
                  <a:lnTo>
                    <a:pt x="426" y="474"/>
                  </a:lnTo>
                  <a:lnTo>
                    <a:pt x="0" y="0"/>
                  </a:lnTo>
                  <a:lnTo>
                    <a:pt x="162" y="0"/>
                  </a:lnTo>
                  <a:lnTo>
                    <a:pt x="632" y="402"/>
                  </a:lnTo>
                  <a:lnTo>
                    <a:pt x="881" y="19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6"/>
            <p:cNvSpPr>
              <a:spLocks/>
            </p:cNvSpPr>
            <p:nvPr/>
          </p:nvSpPr>
          <p:spPr bwMode="auto">
            <a:xfrm>
              <a:off x="5018" y="1171"/>
              <a:ext cx="45" cy="40"/>
            </a:xfrm>
            <a:custGeom>
              <a:avLst/>
              <a:gdLst/>
              <a:ahLst/>
              <a:cxnLst>
                <a:cxn ang="0">
                  <a:pos x="272" y="123"/>
                </a:cxn>
                <a:cxn ang="0">
                  <a:pos x="261" y="74"/>
                </a:cxn>
                <a:cxn ang="0">
                  <a:pos x="231" y="36"/>
                </a:cxn>
                <a:cxn ang="0">
                  <a:pos x="184" y="9"/>
                </a:cxn>
                <a:cxn ang="0">
                  <a:pos x="130" y="0"/>
                </a:cxn>
                <a:cxn ang="0">
                  <a:pos x="78" y="14"/>
                </a:cxn>
                <a:cxn ang="0">
                  <a:pos x="33" y="42"/>
                </a:cxn>
                <a:cxn ang="0">
                  <a:pos x="5" y="85"/>
                </a:cxn>
                <a:cxn ang="0">
                  <a:pos x="0" y="133"/>
                </a:cxn>
                <a:cxn ang="0">
                  <a:pos x="14" y="182"/>
                </a:cxn>
                <a:cxn ang="0">
                  <a:pos x="50" y="218"/>
                </a:cxn>
                <a:cxn ang="0">
                  <a:pos x="98" y="240"/>
                </a:cxn>
                <a:cxn ang="0">
                  <a:pos x="153" y="244"/>
                </a:cxn>
                <a:cxn ang="0">
                  <a:pos x="204" y="229"/>
                </a:cxn>
                <a:cxn ang="0">
                  <a:pos x="246" y="195"/>
                </a:cxn>
                <a:cxn ang="0">
                  <a:pos x="268" y="150"/>
                </a:cxn>
                <a:cxn ang="0">
                  <a:pos x="272" y="123"/>
                </a:cxn>
              </a:cxnLst>
              <a:rect l="0" t="0" r="r" b="b"/>
              <a:pathLst>
                <a:path w="272" h="244">
                  <a:moveTo>
                    <a:pt x="272" y="123"/>
                  </a:moveTo>
                  <a:lnTo>
                    <a:pt x="261" y="74"/>
                  </a:lnTo>
                  <a:lnTo>
                    <a:pt x="231" y="36"/>
                  </a:lnTo>
                  <a:lnTo>
                    <a:pt x="184" y="9"/>
                  </a:lnTo>
                  <a:lnTo>
                    <a:pt x="130" y="0"/>
                  </a:lnTo>
                  <a:lnTo>
                    <a:pt x="78" y="14"/>
                  </a:lnTo>
                  <a:lnTo>
                    <a:pt x="33" y="42"/>
                  </a:lnTo>
                  <a:lnTo>
                    <a:pt x="5" y="85"/>
                  </a:lnTo>
                  <a:lnTo>
                    <a:pt x="0" y="133"/>
                  </a:lnTo>
                  <a:lnTo>
                    <a:pt x="14" y="182"/>
                  </a:lnTo>
                  <a:lnTo>
                    <a:pt x="50" y="218"/>
                  </a:lnTo>
                  <a:lnTo>
                    <a:pt x="98" y="240"/>
                  </a:lnTo>
                  <a:lnTo>
                    <a:pt x="153" y="244"/>
                  </a:lnTo>
                  <a:lnTo>
                    <a:pt x="204" y="229"/>
                  </a:lnTo>
                  <a:lnTo>
                    <a:pt x="246" y="195"/>
                  </a:lnTo>
                  <a:lnTo>
                    <a:pt x="268" y="150"/>
                  </a:lnTo>
                  <a:lnTo>
                    <a:pt x="272" y="123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7"/>
            <p:cNvSpPr>
              <a:spLocks/>
            </p:cNvSpPr>
            <p:nvPr/>
          </p:nvSpPr>
          <p:spPr bwMode="auto">
            <a:xfrm>
              <a:off x="5137" y="1171"/>
              <a:ext cx="45" cy="40"/>
            </a:xfrm>
            <a:custGeom>
              <a:avLst/>
              <a:gdLst/>
              <a:ahLst/>
              <a:cxnLst>
                <a:cxn ang="0">
                  <a:pos x="271" y="123"/>
                </a:cxn>
                <a:cxn ang="0">
                  <a:pos x="261" y="74"/>
                </a:cxn>
                <a:cxn ang="0">
                  <a:pos x="229" y="36"/>
                </a:cxn>
                <a:cxn ang="0">
                  <a:pos x="184" y="9"/>
                </a:cxn>
                <a:cxn ang="0">
                  <a:pos x="129" y="0"/>
                </a:cxn>
                <a:cxn ang="0">
                  <a:pos x="74" y="14"/>
                </a:cxn>
                <a:cxn ang="0">
                  <a:pos x="32" y="42"/>
                </a:cxn>
                <a:cxn ang="0">
                  <a:pos x="6" y="85"/>
                </a:cxn>
                <a:cxn ang="0">
                  <a:pos x="0" y="133"/>
                </a:cxn>
                <a:cxn ang="0">
                  <a:pos x="15" y="182"/>
                </a:cxn>
                <a:cxn ang="0">
                  <a:pos x="48" y="218"/>
                </a:cxn>
                <a:cxn ang="0">
                  <a:pos x="98" y="240"/>
                </a:cxn>
                <a:cxn ang="0">
                  <a:pos x="153" y="244"/>
                </a:cxn>
                <a:cxn ang="0">
                  <a:pos x="205" y="229"/>
                </a:cxn>
                <a:cxn ang="0">
                  <a:pos x="244" y="195"/>
                </a:cxn>
                <a:cxn ang="0">
                  <a:pos x="268" y="150"/>
                </a:cxn>
                <a:cxn ang="0">
                  <a:pos x="271" y="123"/>
                </a:cxn>
              </a:cxnLst>
              <a:rect l="0" t="0" r="r" b="b"/>
              <a:pathLst>
                <a:path w="271" h="244">
                  <a:moveTo>
                    <a:pt x="271" y="123"/>
                  </a:moveTo>
                  <a:lnTo>
                    <a:pt x="261" y="74"/>
                  </a:lnTo>
                  <a:lnTo>
                    <a:pt x="229" y="36"/>
                  </a:lnTo>
                  <a:lnTo>
                    <a:pt x="184" y="9"/>
                  </a:lnTo>
                  <a:lnTo>
                    <a:pt x="129" y="0"/>
                  </a:lnTo>
                  <a:lnTo>
                    <a:pt x="74" y="14"/>
                  </a:lnTo>
                  <a:lnTo>
                    <a:pt x="32" y="42"/>
                  </a:lnTo>
                  <a:lnTo>
                    <a:pt x="6" y="85"/>
                  </a:lnTo>
                  <a:lnTo>
                    <a:pt x="0" y="133"/>
                  </a:lnTo>
                  <a:lnTo>
                    <a:pt x="15" y="182"/>
                  </a:lnTo>
                  <a:lnTo>
                    <a:pt x="48" y="218"/>
                  </a:lnTo>
                  <a:lnTo>
                    <a:pt x="98" y="240"/>
                  </a:lnTo>
                  <a:lnTo>
                    <a:pt x="153" y="244"/>
                  </a:lnTo>
                  <a:lnTo>
                    <a:pt x="205" y="229"/>
                  </a:lnTo>
                  <a:lnTo>
                    <a:pt x="244" y="195"/>
                  </a:lnTo>
                  <a:lnTo>
                    <a:pt x="268" y="150"/>
                  </a:lnTo>
                  <a:lnTo>
                    <a:pt x="271" y="123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49"/>
          <p:cNvGrpSpPr>
            <a:grpSpLocks/>
          </p:cNvGrpSpPr>
          <p:nvPr/>
        </p:nvGrpSpPr>
        <p:grpSpPr bwMode="auto">
          <a:xfrm>
            <a:off x="5029200" y="1905000"/>
            <a:ext cx="1303337" cy="460375"/>
            <a:chOff x="3259" y="1166"/>
            <a:chExt cx="821" cy="290"/>
          </a:xfrm>
        </p:grpSpPr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3259" y="1166"/>
              <a:ext cx="363" cy="290"/>
              <a:chOff x="4936" y="1159"/>
              <a:chExt cx="329" cy="263"/>
            </a:xfrm>
          </p:grpSpPr>
          <p:sp>
            <p:nvSpPr>
              <p:cNvPr id="18" name="Freeform 110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11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12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13"/>
            <p:cNvGrpSpPr>
              <a:grpSpLocks/>
            </p:cNvGrpSpPr>
            <p:nvPr/>
          </p:nvGrpSpPr>
          <p:grpSpPr bwMode="auto">
            <a:xfrm>
              <a:off x="3718" y="1166"/>
              <a:ext cx="362" cy="290"/>
              <a:chOff x="4936" y="1159"/>
              <a:chExt cx="329" cy="263"/>
            </a:xfrm>
          </p:grpSpPr>
          <p:sp>
            <p:nvSpPr>
              <p:cNvPr id="15" name="Freeform 114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15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16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148"/>
          <p:cNvGrpSpPr>
            <a:grpSpLocks/>
          </p:cNvGrpSpPr>
          <p:nvPr/>
        </p:nvGrpSpPr>
        <p:grpSpPr bwMode="auto">
          <a:xfrm>
            <a:off x="5030790" y="1511300"/>
            <a:ext cx="1252538" cy="654050"/>
            <a:chOff x="3169" y="952"/>
            <a:chExt cx="789" cy="412"/>
          </a:xfrm>
        </p:grpSpPr>
        <p:cxnSp>
          <p:nvCxnSpPr>
            <p:cNvPr id="22" name="AutoShape 118"/>
            <p:cNvCxnSpPr>
              <a:cxnSpLocks noChangeShapeType="1"/>
              <a:stCxn id="24" idx="2"/>
              <a:endCxn id="18" idx="9"/>
            </p:cNvCxnSpPr>
            <p:nvPr/>
          </p:nvCxnSpPr>
          <p:spPr bwMode="auto">
            <a:xfrm rot="5400000">
              <a:off x="3353" y="874"/>
              <a:ext cx="142" cy="509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119"/>
            <p:cNvCxnSpPr>
              <a:cxnSpLocks noChangeShapeType="1"/>
              <a:stCxn id="24" idx="2"/>
              <a:endCxn id="15" idx="27"/>
            </p:cNvCxnSpPr>
            <p:nvPr/>
          </p:nvCxnSpPr>
          <p:spPr bwMode="auto">
            <a:xfrm rot="5400000">
              <a:off x="3582" y="1104"/>
              <a:ext cx="142" cy="51"/>
            </a:xfrm>
            <a:prstGeom prst="curvedConnector4">
              <a:avLst>
                <a:gd name="adj1" fmla="val 49895"/>
                <a:gd name="adj2" fmla="val -890365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AutoShape 120"/>
            <p:cNvSpPr>
              <a:spLocks noChangeArrowheads="1"/>
            </p:cNvSpPr>
            <p:nvPr/>
          </p:nvSpPr>
          <p:spPr bwMode="auto">
            <a:xfrm>
              <a:off x="3618" y="952"/>
              <a:ext cx="120" cy="10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36"/>
            <p:cNvSpPr>
              <a:spLocks noChangeArrowheads="1"/>
            </p:cNvSpPr>
            <p:nvPr/>
          </p:nvSpPr>
          <p:spPr bwMode="auto">
            <a:xfrm>
              <a:off x="3382" y="1258"/>
              <a:ext cx="120" cy="10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137"/>
            <p:cNvSpPr>
              <a:spLocks noChangeArrowheads="1"/>
            </p:cNvSpPr>
            <p:nvPr/>
          </p:nvSpPr>
          <p:spPr bwMode="auto">
            <a:xfrm>
              <a:off x="3838" y="1258"/>
              <a:ext cx="120" cy="10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54"/>
          <p:cNvGrpSpPr>
            <a:grpSpLocks/>
          </p:cNvGrpSpPr>
          <p:nvPr/>
        </p:nvGrpSpPr>
        <p:grpSpPr bwMode="auto">
          <a:xfrm>
            <a:off x="5029200" y="3352800"/>
            <a:ext cx="1600200" cy="1981200"/>
            <a:chOff x="3168" y="2112"/>
            <a:chExt cx="1008" cy="1248"/>
          </a:xfrm>
        </p:grpSpPr>
        <p:sp>
          <p:nvSpPr>
            <p:cNvPr id="28" name="Rectangle 135"/>
            <p:cNvSpPr>
              <a:spLocks noChangeArrowheads="1"/>
            </p:cNvSpPr>
            <p:nvPr/>
          </p:nvSpPr>
          <p:spPr bwMode="auto">
            <a:xfrm>
              <a:off x="3168" y="2112"/>
              <a:ext cx="1008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40"/>
            <p:cNvSpPr txBox="1">
              <a:spLocks noChangeArrowheads="1"/>
            </p:cNvSpPr>
            <p:nvPr/>
          </p:nvSpPr>
          <p:spPr bwMode="auto">
            <a:xfrm>
              <a:off x="3168" y="3120"/>
              <a:ext cx="10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Ideas</a:t>
              </a:r>
            </a:p>
          </p:txBody>
        </p:sp>
      </p:grpSp>
      <p:pic>
        <p:nvPicPr>
          <p:cNvPr id="30" name="Picture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81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9" descr="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92550"/>
            <a:ext cx="762000" cy="603250"/>
          </a:xfrm>
          <a:prstGeom prst="rect">
            <a:avLst/>
          </a:prstGeom>
          <a:noFill/>
        </p:spPr>
      </p:pic>
      <p:sp>
        <p:nvSpPr>
          <p:cNvPr id="32" name="AutoShape 81"/>
          <p:cNvSpPr>
            <a:spLocks noChangeArrowheads="1"/>
          </p:cNvSpPr>
          <p:nvPr/>
        </p:nvSpPr>
        <p:spPr bwMode="auto">
          <a:xfrm>
            <a:off x="5562600" y="3962400"/>
            <a:ext cx="619125" cy="206375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151"/>
          <p:cNvGrpSpPr>
            <a:grpSpLocks/>
          </p:cNvGrpSpPr>
          <p:nvPr/>
        </p:nvGrpSpPr>
        <p:grpSpPr bwMode="auto">
          <a:xfrm>
            <a:off x="7086600" y="1447800"/>
            <a:ext cx="1600200" cy="911225"/>
            <a:chOff x="4464" y="912"/>
            <a:chExt cx="1008" cy="574"/>
          </a:xfrm>
        </p:grpSpPr>
        <p:graphicFrame>
          <p:nvGraphicFramePr>
            <p:cNvPr id="34" name="Object 84"/>
            <p:cNvGraphicFramePr>
              <a:graphicFrameLocks noChangeAspect="1"/>
            </p:cNvGraphicFramePr>
            <p:nvPr/>
          </p:nvGraphicFramePr>
          <p:xfrm>
            <a:off x="5088" y="912"/>
            <a:ext cx="384" cy="574"/>
          </p:xfrm>
          <a:graphic>
            <a:graphicData uri="http://schemas.openxmlformats.org/presentationml/2006/ole">
              <p:oleObj spid="_x0000_s1036" name="Image" r:id="rId5" imgW="3430992" imgH="2414402" progId="">
                <p:embed/>
              </p:oleObj>
            </a:graphicData>
          </a:graphic>
        </p:graphicFrame>
        <p:graphicFrame>
          <p:nvGraphicFramePr>
            <p:cNvPr id="35" name="Object 85"/>
            <p:cNvGraphicFramePr>
              <a:graphicFrameLocks noChangeAspect="1"/>
            </p:cNvGraphicFramePr>
            <p:nvPr/>
          </p:nvGraphicFramePr>
          <p:xfrm>
            <a:off x="4464" y="912"/>
            <a:ext cx="432" cy="574"/>
          </p:xfrm>
          <a:graphic>
            <a:graphicData uri="http://schemas.openxmlformats.org/presentationml/2006/ole">
              <p:oleObj spid="_x0000_s1037" name="Image" r:id="rId6" imgW="3430992" imgH="2414402" progId="">
                <p:embed/>
              </p:oleObj>
            </a:graphicData>
          </a:graphic>
        </p:graphicFrame>
      </p:grpSp>
      <p:sp>
        <p:nvSpPr>
          <p:cNvPr id="36" name="Line 86"/>
          <p:cNvSpPr>
            <a:spLocks noChangeShapeType="1"/>
          </p:cNvSpPr>
          <p:nvPr/>
        </p:nvSpPr>
        <p:spPr bwMode="auto">
          <a:xfrm>
            <a:off x="7086600" y="1752600"/>
            <a:ext cx="504825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45"/>
          <p:cNvSpPr>
            <a:spLocks noChangeShapeType="1"/>
          </p:cNvSpPr>
          <p:nvPr/>
        </p:nvSpPr>
        <p:spPr bwMode="auto">
          <a:xfrm flipH="1">
            <a:off x="8229600" y="2133600"/>
            <a:ext cx="4572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8" name="Group 152"/>
          <p:cNvGrpSpPr>
            <a:grpSpLocks/>
          </p:cNvGrpSpPr>
          <p:nvPr/>
        </p:nvGrpSpPr>
        <p:grpSpPr bwMode="auto">
          <a:xfrm>
            <a:off x="7086600" y="1066800"/>
            <a:ext cx="1600200" cy="1981200"/>
            <a:chOff x="4464" y="672"/>
            <a:chExt cx="1008" cy="1248"/>
          </a:xfrm>
        </p:grpSpPr>
        <p:sp>
          <p:nvSpPr>
            <p:cNvPr id="39" name="Text Box 138"/>
            <p:cNvSpPr txBox="1">
              <a:spLocks noChangeArrowheads="1"/>
            </p:cNvSpPr>
            <p:nvPr/>
          </p:nvSpPr>
          <p:spPr bwMode="auto">
            <a:xfrm>
              <a:off x="4464" y="1680"/>
              <a:ext cx="10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Trade</a:t>
              </a:r>
            </a:p>
          </p:txBody>
        </p:sp>
        <p:sp>
          <p:nvSpPr>
            <p:cNvPr id="40" name="Rectangle 133"/>
            <p:cNvSpPr>
              <a:spLocks noChangeArrowheads="1"/>
            </p:cNvSpPr>
            <p:nvPr/>
          </p:nvSpPr>
          <p:spPr bwMode="auto">
            <a:xfrm>
              <a:off x="4464" y="672"/>
              <a:ext cx="1008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153"/>
          <p:cNvGrpSpPr>
            <a:grpSpLocks/>
          </p:cNvGrpSpPr>
          <p:nvPr/>
        </p:nvGrpSpPr>
        <p:grpSpPr bwMode="auto">
          <a:xfrm>
            <a:off x="7086600" y="3352800"/>
            <a:ext cx="1600200" cy="1981200"/>
            <a:chOff x="3168" y="2112"/>
            <a:chExt cx="1008" cy="1248"/>
          </a:xfrm>
        </p:grpSpPr>
        <p:sp>
          <p:nvSpPr>
            <p:cNvPr id="42" name="Text Box 139"/>
            <p:cNvSpPr txBox="1">
              <a:spLocks noChangeArrowheads="1"/>
            </p:cNvSpPr>
            <p:nvPr/>
          </p:nvSpPr>
          <p:spPr bwMode="auto">
            <a:xfrm>
              <a:off x="3168" y="3120"/>
              <a:ext cx="10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CD7C1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Empires</a:t>
              </a:r>
            </a:p>
          </p:txBody>
        </p:sp>
        <p:sp>
          <p:nvSpPr>
            <p:cNvPr id="43" name="Rectangle 134"/>
            <p:cNvSpPr>
              <a:spLocks noChangeArrowheads="1"/>
            </p:cNvSpPr>
            <p:nvPr/>
          </p:nvSpPr>
          <p:spPr bwMode="auto">
            <a:xfrm>
              <a:off x="3168" y="2112"/>
              <a:ext cx="1008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" name="Picture 1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792538"/>
            <a:ext cx="685800" cy="627062"/>
          </a:xfrm>
          <a:prstGeom prst="rect">
            <a:avLst/>
          </a:prstGeom>
          <a:noFill/>
        </p:spPr>
      </p:pic>
      <p:pic>
        <p:nvPicPr>
          <p:cNvPr id="47" name="Picture 1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0900" y="3433763"/>
            <a:ext cx="495300" cy="452437"/>
          </a:xfrm>
          <a:prstGeom prst="rect">
            <a:avLst/>
          </a:prstGeom>
          <a:noFill/>
        </p:spPr>
      </p:pic>
      <p:pic>
        <p:nvPicPr>
          <p:cNvPr id="48" name="Picture 1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4332288"/>
            <a:ext cx="685800" cy="62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55EE1F6A-5C87-42CD-9779-E084C71DD1B4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2667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World population </a:t>
            </a:r>
            <a:b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grew from about </a:t>
            </a:r>
            <a:b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250 million to </a:t>
            </a:r>
            <a:b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460 million </a:t>
            </a:r>
            <a:b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between </a:t>
            </a:r>
          </a:p>
          <a:p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200 CE </a:t>
            </a:r>
            <a:b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sz="24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and 1500 CE.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3168" y="672"/>
            <a:chExt cx="1008" cy="1248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3168" y="672"/>
              <a:ext cx="1008" cy="1248"/>
              <a:chOff x="3168" y="672"/>
              <a:chExt cx="1008" cy="1248"/>
            </a:xfrm>
          </p:grpSpPr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3168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Population</a:t>
                </a:r>
              </a:p>
            </p:txBody>
          </p: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3168" y="672"/>
                <a:ext cx="1008" cy="10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3497" y="864"/>
              <a:ext cx="362" cy="290"/>
              <a:chOff x="4936" y="1159"/>
              <a:chExt cx="329" cy="263"/>
            </a:xfrm>
          </p:grpSpPr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259" y="1166"/>
              <a:ext cx="821" cy="290"/>
              <a:chOff x="3259" y="1166"/>
              <a:chExt cx="821" cy="290"/>
            </a:xfrm>
          </p:grpSpPr>
          <p:grpSp>
            <p:nvGrpSpPr>
              <p:cNvPr id="16" name="Group 21"/>
              <p:cNvGrpSpPr>
                <a:grpSpLocks/>
              </p:cNvGrpSpPr>
              <p:nvPr/>
            </p:nvGrpSpPr>
            <p:grpSpPr bwMode="auto">
              <a:xfrm>
                <a:off x="3259" y="1166"/>
                <a:ext cx="363" cy="290"/>
                <a:chOff x="4936" y="1159"/>
                <a:chExt cx="329" cy="263"/>
              </a:xfrm>
            </p:grpSpPr>
            <p:sp>
              <p:nvSpPr>
                <p:cNvPr id="21" name="Freeform 22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3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4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5"/>
              <p:cNvGrpSpPr>
                <a:grpSpLocks/>
              </p:cNvGrpSpPr>
              <p:nvPr/>
            </p:nvGrpSpPr>
            <p:grpSpPr bwMode="auto">
              <a:xfrm>
                <a:off x="3718" y="1166"/>
                <a:ext cx="362" cy="290"/>
                <a:chOff x="4936" y="1159"/>
                <a:chExt cx="329" cy="263"/>
              </a:xfrm>
            </p:grpSpPr>
            <p:sp>
              <p:nvSpPr>
                <p:cNvPr id="18" name="Freeform 26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7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8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382" y="952"/>
              <a:ext cx="576" cy="412"/>
              <a:chOff x="3382" y="952"/>
              <a:chExt cx="576" cy="412"/>
            </a:xfrm>
          </p:grpSpPr>
          <p:cxnSp>
            <p:nvCxnSpPr>
              <p:cNvPr id="11" name="AutoShape 30"/>
              <p:cNvCxnSpPr>
                <a:cxnSpLocks noChangeShapeType="1"/>
                <a:stCxn id="13" idx="2"/>
                <a:endCxn id="21" idx="9"/>
              </p:cNvCxnSpPr>
              <p:nvPr/>
            </p:nvCxnSpPr>
            <p:spPr bwMode="auto">
              <a:xfrm rot="5400000">
                <a:off x="3513" y="1089"/>
                <a:ext cx="195" cy="13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2" name="AutoShape 31"/>
              <p:cNvCxnSpPr>
                <a:cxnSpLocks noChangeShapeType="1"/>
                <a:stCxn id="13" idx="2"/>
                <a:endCxn id="18" idx="27"/>
              </p:cNvCxnSpPr>
              <p:nvPr/>
            </p:nvCxnSpPr>
            <p:spPr bwMode="auto">
              <a:xfrm rot="16200000" flipH="1">
                <a:off x="3639" y="1097"/>
                <a:ext cx="195" cy="118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3618" y="952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33"/>
              <p:cNvSpPr>
                <a:spLocks noChangeArrowheads="1"/>
              </p:cNvSpPr>
              <p:nvPr/>
            </p:nvSpPr>
            <p:spPr bwMode="auto">
              <a:xfrm>
                <a:off x="3382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34"/>
              <p:cNvSpPr>
                <a:spLocks noChangeArrowheads="1"/>
              </p:cNvSpPr>
              <p:nvPr/>
            </p:nvSpPr>
            <p:spPr bwMode="auto">
              <a:xfrm>
                <a:off x="3838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"/>
            <a:ext cx="6781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977EC624-9822-49A5-A484-B0EF1DA26F7F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219200" y="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Population growth in Afroeurasia affected </a:t>
            </a:r>
            <a:r>
              <a:rPr lang="en-US" sz="2400" b="1" i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environment</a:t>
            </a:r>
            <a:r>
              <a:rPr lang="en-US" sz="24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3429000" y="914400"/>
            <a:ext cx="3048000" cy="1828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0"/>
          <p:cNvSpPr>
            <a:spLocks noChangeArrowheads="1"/>
          </p:cNvSpPr>
          <p:nvPr/>
        </p:nvSpPr>
        <p:spPr bwMode="auto">
          <a:xfrm>
            <a:off x="3190875" y="3962400"/>
            <a:ext cx="3048000" cy="1828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0" y="5715000"/>
            <a:ext cx="923925" cy="1143000"/>
            <a:chOff x="3168" y="672"/>
            <a:chExt cx="1008" cy="1248"/>
          </a:xfrm>
        </p:grpSpPr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3168" y="672"/>
              <a:ext cx="1008" cy="1248"/>
              <a:chOff x="3168" y="672"/>
              <a:chExt cx="1008" cy="1248"/>
            </a:xfrm>
          </p:grpSpPr>
          <p:sp>
            <p:nvSpPr>
              <p:cNvPr id="29" name="Text Box 37"/>
              <p:cNvSpPr txBox="1">
                <a:spLocks noChangeArrowheads="1"/>
              </p:cNvSpPr>
              <p:nvPr/>
            </p:nvSpPr>
            <p:spPr bwMode="auto">
              <a:xfrm>
                <a:off x="3168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Population</a:t>
                </a:r>
              </a:p>
            </p:txBody>
          </p:sp>
          <p:sp>
            <p:nvSpPr>
              <p:cNvPr id="30" name="Rectangle 38"/>
              <p:cNvSpPr>
                <a:spLocks noChangeArrowheads="1"/>
              </p:cNvSpPr>
              <p:nvPr/>
            </p:nvSpPr>
            <p:spPr bwMode="auto">
              <a:xfrm>
                <a:off x="3168" y="672"/>
                <a:ext cx="1008" cy="10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3497" y="864"/>
              <a:ext cx="362" cy="290"/>
              <a:chOff x="4936" y="1159"/>
              <a:chExt cx="329" cy="263"/>
            </a:xfrm>
          </p:grpSpPr>
          <p:sp>
            <p:nvSpPr>
              <p:cNvPr id="26" name="Freeform 40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3259" y="1166"/>
              <a:ext cx="821" cy="290"/>
              <a:chOff x="3259" y="1166"/>
              <a:chExt cx="821" cy="290"/>
            </a:xfrm>
          </p:grpSpPr>
          <p:grpSp>
            <p:nvGrpSpPr>
              <p:cNvPr id="18" name="Group 44"/>
              <p:cNvGrpSpPr>
                <a:grpSpLocks/>
              </p:cNvGrpSpPr>
              <p:nvPr/>
            </p:nvGrpSpPr>
            <p:grpSpPr bwMode="auto">
              <a:xfrm>
                <a:off x="3259" y="1166"/>
                <a:ext cx="363" cy="290"/>
                <a:chOff x="4936" y="1159"/>
                <a:chExt cx="329" cy="263"/>
              </a:xfrm>
            </p:grpSpPr>
            <p:sp>
              <p:nvSpPr>
                <p:cNvPr id="23" name="Freeform 45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46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47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48"/>
              <p:cNvGrpSpPr>
                <a:grpSpLocks/>
              </p:cNvGrpSpPr>
              <p:nvPr/>
            </p:nvGrpSpPr>
            <p:grpSpPr bwMode="auto">
              <a:xfrm>
                <a:off x="3718" y="1166"/>
                <a:ext cx="362" cy="290"/>
                <a:chOff x="4936" y="1159"/>
                <a:chExt cx="329" cy="263"/>
              </a:xfrm>
            </p:grpSpPr>
            <p:sp>
              <p:nvSpPr>
                <p:cNvPr id="20" name="Freeform 49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50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51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3382" y="952"/>
              <a:ext cx="576" cy="412"/>
              <a:chOff x="3382" y="952"/>
              <a:chExt cx="576" cy="412"/>
            </a:xfrm>
          </p:grpSpPr>
          <p:cxnSp>
            <p:nvCxnSpPr>
              <p:cNvPr id="13" name="AutoShape 53"/>
              <p:cNvCxnSpPr>
                <a:cxnSpLocks noChangeShapeType="1"/>
                <a:stCxn id="15" idx="2"/>
                <a:endCxn id="23" idx="9"/>
              </p:cNvCxnSpPr>
              <p:nvPr/>
            </p:nvCxnSpPr>
            <p:spPr bwMode="auto">
              <a:xfrm rot="5400000">
                <a:off x="3513" y="1089"/>
                <a:ext cx="195" cy="13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4" name="AutoShape 54"/>
              <p:cNvCxnSpPr>
                <a:cxnSpLocks noChangeShapeType="1"/>
                <a:stCxn id="15" idx="2"/>
                <a:endCxn id="20" idx="27"/>
              </p:cNvCxnSpPr>
              <p:nvPr/>
            </p:nvCxnSpPr>
            <p:spPr bwMode="auto">
              <a:xfrm rot="16200000" flipH="1">
                <a:off x="3639" y="1097"/>
                <a:ext cx="195" cy="118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5" name="AutoShape 55"/>
              <p:cNvSpPr>
                <a:spLocks noChangeArrowheads="1"/>
              </p:cNvSpPr>
              <p:nvPr/>
            </p:nvSpPr>
            <p:spPr bwMode="auto">
              <a:xfrm>
                <a:off x="3618" y="952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56"/>
              <p:cNvSpPr>
                <a:spLocks noChangeArrowheads="1"/>
              </p:cNvSpPr>
              <p:nvPr/>
            </p:nvSpPr>
            <p:spPr bwMode="auto">
              <a:xfrm>
                <a:off x="3382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utoShape 57"/>
              <p:cNvSpPr>
                <a:spLocks noChangeArrowheads="1"/>
              </p:cNvSpPr>
              <p:nvPr/>
            </p:nvSpPr>
            <p:spPr bwMode="auto">
              <a:xfrm>
                <a:off x="3838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1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200400"/>
            <a:ext cx="2819400" cy="2695575"/>
          </a:xfrm>
          <a:prstGeom prst="rect">
            <a:avLst/>
          </a:prstGeom>
          <a:noFill/>
        </p:spPr>
      </p:pic>
      <p:pic>
        <p:nvPicPr>
          <p:cNvPr id="32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671763" cy="2562225"/>
          </a:xfrm>
          <a:prstGeom prst="rect">
            <a:avLst/>
          </a:prstGeom>
          <a:noFill/>
        </p:spPr>
      </p:pic>
      <p:pic>
        <p:nvPicPr>
          <p:cNvPr id="33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29000"/>
            <a:ext cx="2819400" cy="2579688"/>
          </a:xfrm>
          <a:prstGeom prst="rect">
            <a:avLst/>
          </a:prstGeom>
          <a:noFill/>
        </p:spPr>
      </p:pic>
      <p:pic>
        <p:nvPicPr>
          <p:cNvPr id="34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066800"/>
            <a:ext cx="2668588" cy="2449513"/>
          </a:xfrm>
          <a:prstGeom prst="rect">
            <a:avLst/>
          </a:prstGeom>
          <a:noFill/>
        </p:spPr>
      </p:pic>
      <p:pic>
        <p:nvPicPr>
          <p:cNvPr id="35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2667000" cy="2695575"/>
          </a:xfrm>
          <a:prstGeom prst="rect">
            <a:avLst/>
          </a:prstGeom>
          <a:noFill/>
        </p:spPr>
      </p:pic>
      <p:pic>
        <p:nvPicPr>
          <p:cNvPr id="36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209800"/>
            <a:ext cx="3081338" cy="1873250"/>
          </a:xfrm>
          <a:prstGeom prst="rect">
            <a:avLst/>
          </a:prstGeom>
          <a:noFill/>
        </p:spPr>
      </p:pic>
      <p:pic>
        <p:nvPicPr>
          <p:cNvPr id="37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86200"/>
            <a:ext cx="3081338" cy="1873250"/>
          </a:xfrm>
          <a:prstGeom prst="rect">
            <a:avLst/>
          </a:prstGeom>
          <a:noFill/>
        </p:spPr>
      </p:pic>
      <p:pic>
        <p:nvPicPr>
          <p:cNvPr id="38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2524125" cy="2562225"/>
          </a:xfrm>
          <a:prstGeom prst="rect">
            <a:avLst/>
          </a:prstGeom>
          <a:noFill/>
        </p:spPr>
      </p:pic>
      <p:pic>
        <p:nvPicPr>
          <p:cNvPr id="39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828800"/>
            <a:ext cx="1808163" cy="1141413"/>
          </a:xfrm>
          <a:prstGeom prst="rect">
            <a:avLst/>
          </a:prstGeom>
          <a:noFill/>
        </p:spPr>
      </p:pic>
      <p:pic>
        <p:nvPicPr>
          <p:cNvPr id="40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648200"/>
            <a:ext cx="1808163" cy="1141413"/>
          </a:xfrm>
          <a:prstGeom prst="rect">
            <a:avLst/>
          </a:prstGeom>
          <a:noFill/>
        </p:spPr>
      </p:pic>
      <p:pic>
        <p:nvPicPr>
          <p:cNvPr id="41" name="Picture 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981200"/>
            <a:ext cx="1808163" cy="1141413"/>
          </a:xfrm>
          <a:prstGeom prst="rect">
            <a:avLst/>
          </a:prstGeom>
          <a:noFill/>
        </p:spPr>
      </p:pic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2133600" y="6019800"/>
            <a:ext cx="464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Deforestation happened when cities and farming expanded</a:t>
            </a:r>
            <a:r>
              <a:rPr lang="en-US" sz="2000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.  (SLASH AND BURN)</a:t>
            </a:r>
            <a:endParaRPr lang="en-US" sz="2000" b="1" dirty="0">
              <a:solidFill>
                <a:srgbClr val="CD7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dirty="0" smtClean="0"/>
              <a:t>Due to higher population, land was destroyed causing groups to migrate (move)</a:t>
            </a: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Migrating groups introduced new plants and animals into their new homes.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Technologies for farming, warfare, and </a:t>
            </a: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crafts spread as people moved.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</a:t>
            </a:r>
            <a:r>
              <a:rPr lang="en-US" b="1" dirty="0" smtClean="0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anguages, styles of living, and arts also spread.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34150"/>
            <a:ext cx="2133600" cy="476250"/>
          </a:xfrm>
        </p:spPr>
        <p:txBody>
          <a:bodyPr/>
          <a:lstStyle/>
          <a:p>
            <a:fld id="{54F2E031-682C-44F0-B4EF-CAB080D72C9D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slide0069_image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"/>
            <a:ext cx="6400800" cy="4489450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5103813"/>
            <a:ext cx="5486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D7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People migrated to new places in (and out) of Afroeurasia.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038600" y="3276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97275" y="730250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Vikings</a:t>
            </a:r>
          </a:p>
        </p:txBody>
      </p:sp>
      <p:pic>
        <p:nvPicPr>
          <p:cNvPr id="9" name="Picture 6" descr="vi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669925"/>
            <a:ext cx="11207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bant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0275" y="3017838"/>
            <a:ext cx="568325" cy="687387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14800" y="3338513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Bantu-Speaking People of Africa</a:t>
            </a:r>
          </a:p>
        </p:txBody>
      </p:sp>
      <p:pic>
        <p:nvPicPr>
          <p:cNvPr id="12" name="Picture 9" descr="mongol 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9463" y="520700"/>
            <a:ext cx="960437" cy="852488"/>
          </a:xfrm>
          <a:prstGeom prst="rect">
            <a:avLst/>
          </a:prstGeom>
          <a:noFill/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53200" y="133985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Mongols</a:t>
            </a:r>
          </a:p>
        </p:txBody>
      </p:sp>
      <p:pic>
        <p:nvPicPr>
          <p:cNvPr id="14" name="Picture 11" descr="turkic horse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143000"/>
            <a:ext cx="933450" cy="865188"/>
          </a:xfrm>
          <a:prstGeom prst="rect">
            <a:avLst/>
          </a:prstGeom>
          <a:noFill/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105400" y="1905000"/>
            <a:ext cx="1012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Turkic Groups</a:t>
            </a:r>
          </a:p>
        </p:txBody>
      </p:sp>
      <p:pic>
        <p:nvPicPr>
          <p:cNvPr id="16" name="Picture 13" descr="oceania bo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667000"/>
            <a:ext cx="1273175" cy="825500"/>
          </a:xfrm>
          <a:prstGeom prst="rect">
            <a:avLst/>
          </a:prstGeom>
          <a:noFill/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873875" y="3454400"/>
            <a:ext cx="1758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People of Oceania</a:t>
            </a:r>
          </a:p>
        </p:txBody>
      </p:sp>
      <p:pic>
        <p:nvPicPr>
          <p:cNvPr id="18" name="Picture 15" descr="germani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8825" y="1417638"/>
            <a:ext cx="439738" cy="800100"/>
          </a:xfrm>
          <a:prstGeom prst="rect">
            <a:avLst/>
          </a:prstGeom>
          <a:noFill/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2339975" y="723900"/>
            <a:ext cx="1663700" cy="1023938"/>
            <a:chOff x="1474" y="456"/>
            <a:chExt cx="1048" cy="645"/>
          </a:xfrm>
        </p:grpSpPr>
        <p:sp>
          <p:nvSpPr>
            <p:cNvPr id="20" name="Freeform 17"/>
            <p:cNvSpPr>
              <a:spLocks/>
            </p:cNvSpPr>
            <p:nvPr/>
          </p:nvSpPr>
          <p:spPr bwMode="auto">
            <a:xfrm rot="3590528" flipH="1" flipV="1">
              <a:off x="2320" y="651"/>
              <a:ext cx="230" cy="1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20672826" flipV="1">
              <a:off x="1474" y="456"/>
              <a:ext cx="229" cy="174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 rot="2326952" flipH="1">
              <a:off x="1810" y="926"/>
              <a:ext cx="229" cy="1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5965825" y="1257300"/>
            <a:ext cx="693738" cy="428625"/>
            <a:chOff x="3758" y="792"/>
            <a:chExt cx="437" cy="270"/>
          </a:xfrm>
        </p:grpSpPr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758" y="792"/>
              <a:ext cx="230" cy="174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 rot="-3410864">
              <a:off x="3993" y="860"/>
              <a:ext cx="230" cy="174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2925763" y="1684338"/>
            <a:ext cx="1217612" cy="382587"/>
            <a:chOff x="1843" y="1061"/>
            <a:chExt cx="767" cy="241"/>
          </a:xfrm>
        </p:grpSpPr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843" y="1128"/>
              <a:ext cx="230" cy="174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381" y="1061"/>
              <a:ext cx="229" cy="174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" name="Picture 26" descr="arab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3350" y="2111375"/>
            <a:ext cx="877888" cy="927100"/>
          </a:xfrm>
          <a:prstGeom prst="rect">
            <a:avLst/>
          </a:prstGeom>
          <a:noFill/>
        </p:spPr>
      </p:pic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724400" y="2667000"/>
            <a:ext cx="944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Arabs</a:t>
            </a:r>
          </a:p>
        </p:txBody>
      </p: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565525" y="2374900"/>
            <a:ext cx="1438275" cy="203200"/>
            <a:chOff x="2246" y="1496"/>
            <a:chExt cx="906" cy="128"/>
          </a:xfrm>
        </p:grpSpPr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2246" y="1531"/>
              <a:ext cx="294" cy="93"/>
            </a:xfrm>
            <a:custGeom>
              <a:avLst/>
              <a:gdLst/>
              <a:ahLst/>
              <a:cxnLst>
                <a:cxn ang="0">
                  <a:pos x="420" y="86"/>
                </a:cxn>
                <a:cxn ang="0">
                  <a:pos x="231" y="102"/>
                </a:cxn>
                <a:cxn ang="0">
                  <a:pos x="25" y="31"/>
                </a:cxn>
                <a:cxn ang="0">
                  <a:pos x="10" y="7"/>
                </a:cxn>
                <a:cxn ang="0">
                  <a:pos x="2" y="31"/>
                </a:cxn>
                <a:cxn ang="0">
                  <a:pos x="2" y="63"/>
                </a:cxn>
                <a:cxn ang="0">
                  <a:pos x="10" y="7"/>
                </a:cxn>
                <a:cxn ang="0">
                  <a:pos x="33" y="15"/>
                </a:cxn>
                <a:cxn ang="0">
                  <a:pos x="104" y="0"/>
                </a:cxn>
              </a:cxnLst>
              <a:rect l="0" t="0" r="r" b="b"/>
              <a:pathLst>
                <a:path w="420" h="133">
                  <a:moveTo>
                    <a:pt x="420" y="86"/>
                  </a:moveTo>
                  <a:cubicBezTo>
                    <a:pt x="361" y="125"/>
                    <a:pt x="301" y="107"/>
                    <a:pt x="231" y="102"/>
                  </a:cubicBezTo>
                  <a:cubicBezTo>
                    <a:pt x="162" y="85"/>
                    <a:pt x="85" y="71"/>
                    <a:pt x="25" y="31"/>
                  </a:cubicBezTo>
                  <a:cubicBezTo>
                    <a:pt x="20" y="23"/>
                    <a:pt x="19" y="7"/>
                    <a:pt x="10" y="7"/>
                  </a:cubicBezTo>
                  <a:cubicBezTo>
                    <a:pt x="2" y="7"/>
                    <a:pt x="2" y="23"/>
                    <a:pt x="2" y="31"/>
                  </a:cubicBezTo>
                  <a:cubicBezTo>
                    <a:pt x="2" y="68"/>
                    <a:pt x="20" y="133"/>
                    <a:pt x="2" y="63"/>
                  </a:cubicBezTo>
                  <a:cubicBezTo>
                    <a:pt x="5" y="44"/>
                    <a:pt x="0" y="23"/>
                    <a:pt x="10" y="7"/>
                  </a:cubicBezTo>
                  <a:cubicBezTo>
                    <a:pt x="14" y="0"/>
                    <a:pt x="25" y="15"/>
                    <a:pt x="33" y="15"/>
                  </a:cubicBezTo>
                  <a:cubicBezTo>
                    <a:pt x="56" y="15"/>
                    <a:pt x="79" y="0"/>
                    <a:pt x="104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958" y="1496"/>
              <a:ext cx="194" cy="73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74" y="64"/>
                </a:cxn>
                <a:cxn ang="0">
                  <a:pos x="221" y="49"/>
                </a:cxn>
                <a:cxn ang="0">
                  <a:pos x="245" y="41"/>
                </a:cxn>
                <a:cxn ang="0">
                  <a:pos x="221" y="25"/>
                </a:cxn>
                <a:cxn ang="0">
                  <a:pos x="174" y="9"/>
                </a:cxn>
                <a:cxn ang="0">
                  <a:pos x="197" y="25"/>
                </a:cxn>
                <a:cxn ang="0">
                  <a:pos x="245" y="41"/>
                </a:cxn>
                <a:cxn ang="0">
                  <a:pos x="268" y="33"/>
                </a:cxn>
                <a:cxn ang="0">
                  <a:pos x="229" y="104"/>
                </a:cxn>
              </a:cxnLst>
              <a:rect l="0" t="0" r="r" b="b"/>
              <a:pathLst>
                <a:path w="277" h="104">
                  <a:moveTo>
                    <a:pt x="0" y="104"/>
                  </a:moveTo>
                  <a:cubicBezTo>
                    <a:pt x="62" y="96"/>
                    <a:pt x="114" y="83"/>
                    <a:pt x="174" y="64"/>
                  </a:cubicBezTo>
                  <a:cubicBezTo>
                    <a:pt x="237" y="44"/>
                    <a:pt x="155" y="71"/>
                    <a:pt x="221" y="49"/>
                  </a:cubicBezTo>
                  <a:cubicBezTo>
                    <a:pt x="229" y="46"/>
                    <a:pt x="245" y="41"/>
                    <a:pt x="245" y="41"/>
                  </a:cubicBezTo>
                  <a:cubicBezTo>
                    <a:pt x="237" y="36"/>
                    <a:pt x="230" y="29"/>
                    <a:pt x="221" y="25"/>
                  </a:cubicBezTo>
                  <a:cubicBezTo>
                    <a:pt x="206" y="18"/>
                    <a:pt x="160" y="0"/>
                    <a:pt x="174" y="9"/>
                  </a:cubicBezTo>
                  <a:cubicBezTo>
                    <a:pt x="182" y="14"/>
                    <a:pt x="188" y="21"/>
                    <a:pt x="197" y="25"/>
                  </a:cubicBezTo>
                  <a:cubicBezTo>
                    <a:pt x="212" y="32"/>
                    <a:pt x="245" y="41"/>
                    <a:pt x="245" y="41"/>
                  </a:cubicBezTo>
                  <a:cubicBezTo>
                    <a:pt x="253" y="38"/>
                    <a:pt x="264" y="26"/>
                    <a:pt x="268" y="33"/>
                  </a:cubicBezTo>
                  <a:cubicBezTo>
                    <a:pt x="277" y="50"/>
                    <a:pt x="184" y="104"/>
                    <a:pt x="229" y="10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8077200" y="2971800"/>
            <a:ext cx="471488" cy="544513"/>
            <a:chOff x="4901" y="1867"/>
            <a:chExt cx="297" cy="343"/>
          </a:xfrm>
        </p:grpSpPr>
        <p:sp>
          <p:nvSpPr>
            <p:cNvPr id="35" name="Freeform 32"/>
            <p:cNvSpPr>
              <a:spLocks/>
            </p:cNvSpPr>
            <p:nvPr/>
          </p:nvSpPr>
          <p:spPr bwMode="auto">
            <a:xfrm rot="927174" flipH="1" flipV="1">
              <a:off x="4901" y="1867"/>
              <a:ext cx="229" cy="1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 rot="20672826" flipH="1">
              <a:off x="4968" y="2035"/>
              <a:ext cx="230" cy="1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Freeform 34"/>
          <p:cNvSpPr>
            <a:spLocks/>
          </p:cNvSpPr>
          <p:nvPr/>
        </p:nvSpPr>
        <p:spPr bwMode="auto">
          <a:xfrm>
            <a:off x="2979738" y="2324100"/>
            <a:ext cx="466725" cy="147638"/>
          </a:xfrm>
          <a:custGeom>
            <a:avLst/>
            <a:gdLst/>
            <a:ahLst/>
            <a:cxnLst>
              <a:cxn ang="0">
                <a:pos x="420" y="86"/>
              </a:cxn>
              <a:cxn ang="0">
                <a:pos x="231" y="102"/>
              </a:cxn>
              <a:cxn ang="0">
                <a:pos x="25" y="31"/>
              </a:cxn>
              <a:cxn ang="0">
                <a:pos x="10" y="7"/>
              </a:cxn>
              <a:cxn ang="0">
                <a:pos x="2" y="31"/>
              </a:cxn>
              <a:cxn ang="0">
                <a:pos x="2" y="63"/>
              </a:cxn>
              <a:cxn ang="0">
                <a:pos x="10" y="7"/>
              </a:cxn>
              <a:cxn ang="0">
                <a:pos x="33" y="15"/>
              </a:cxn>
              <a:cxn ang="0">
                <a:pos x="104" y="0"/>
              </a:cxn>
            </a:cxnLst>
            <a:rect l="0" t="0" r="r" b="b"/>
            <a:pathLst>
              <a:path w="420" h="133">
                <a:moveTo>
                  <a:pt x="420" y="86"/>
                </a:moveTo>
                <a:cubicBezTo>
                  <a:pt x="361" y="125"/>
                  <a:pt x="301" y="107"/>
                  <a:pt x="231" y="102"/>
                </a:cubicBezTo>
                <a:cubicBezTo>
                  <a:pt x="162" y="85"/>
                  <a:pt x="85" y="71"/>
                  <a:pt x="25" y="31"/>
                </a:cubicBezTo>
                <a:cubicBezTo>
                  <a:pt x="20" y="23"/>
                  <a:pt x="19" y="7"/>
                  <a:pt x="10" y="7"/>
                </a:cubicBezTo>
                <a:cubicBezTo>
                  <a:pt x="2" y="7"/>
                  <a:pt x="2" y="23"/>
                  <a:pt x="2" y="31"/>
                </a:cubicBezTo>
                <a:cubicBezTo>
                  <a:pt x="2" y="68"/>
                  <a:pt x="20" y="133"/>
                  <a:pt x="2" y="63"/>
                </a:cubicBezTo>
                <a:cubicBezTo>
                  <a:pt x="5" y="44"/>
                  <a:pt x="0" y="23"/>
                  <a:pt x="10" y="7"/>
                </a:cubicBezTo>
                <a:cubicBezTo>
                  <a:pt x="14" y="0"/>
                  <a:pt x="25" y="15"/>
                  <a:pt x="33" y="15"/>
                </a:cubicBezTo>
                <a:cubicBezTo>
                  <a:pt x="56" y="15"/>
                  <a:pt x="79" y="0"/>
                  <a:pt x="104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641725" y="1417638"/>
            <a:ext cx="1311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b="1"/>
              <a:t>Germanic Tribes</a:t>
            </a:r>
          </a:p>
        </p:txBody>
      </p:sp>
      <p:pic>
        <p:nvPicPr>
          <p:cNvPr id="39" name="Picture 36" descr="tang peasan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11850" y="1676400"/>
            <a:ext cx="1022350" cy="1143000"/>
          </a:xfrm>
          <a:prstGeom prst="rect">
            <a:avLst/>
          </a:prstGeom>
          <a:noFill/>
        </p:spPr>
      </p:pic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6629400" y="233045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Chinese</a:t>
            </a:r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6096000" y="2667000"/>
            <a:ext cx="322263" cy="27622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187" y="24"/>
              </a:cxn>
              <a:cxn ang="0">
                <a:pos x="140" y="40"/>
              </a:cxn>
              <a:cxn ang="0">
                <a:pos x="93" y="71"/>
              </a:cxn>
              <a:cxn ang="0">
                <a:pos x="61" y="118"/>
              </a:cxn>
              <a:cxn ang="0">
                <a:pos x="45" y="166"/>
              </a:cxn>
              <a:cxn ang="0">
                <a:pos x="22" y="118"/>
              </a:cxn>
              <a:cxn ang="0">
                <a:pos x="30" y="142"/>
              </a:cxn>
              <a:cxn ang="0">
                <a:pos x="61" y="174"/>
              </a:cxn>
              <a:cxn ang="0">
                <a:pos x="108" y="150"/>
              </a:cxn>
              <a:cxn ang="0">
                <a:pos x="140" y="142"/>
              </a:cxn>
              <a:cxn ang="0">
                <a:pos x="69" y="158"/>
              </a:cxn>
              <a:cxn ang="0">
                <a:pos x="30" y="118"/>
              </a:cxn>
              <a:cxn ang="0">
                <a:pos x="6" y="103"/>
              </a:cxn>
              <a:cxn ang="0">
                <a:pos x="14" y="103"/>
              </a:cxn>
            </a:cxnLst>
            <a:rect l="0" t="0" r="r" b="b"/>
            <a:pathLst>
              <a:path w="203" h="174">
                <a:moveTo>
                  <a:pt x="203" y="0"/>
                </a:moveTo>
                <a:cubicBezTo>
                  <a:pt x="198" y="8"/>
                  <a:pt x="195" y="19"/>
                  <a:pt x="187" y="24"/>
                </a:cubicBezTo>
                <a:cubicBezTo>
                  <a:pt x="173" y="33"/>
                  <a:pt x="156" y="35"/>
                  <a:pt x="140" y="40"/>
                </a:cubicBezTo>
                <a:cubicBezTo>
                  <a:pt x="134" y="42"/>
                  <a:pt x="98" y="67"/>
                  <a:pt x="93" y="71"/>
                </a:cubicBezTo>
                <a:cubicBezTo>
                  <a:pt x="82" y="87"/>
                  <a:pt x="67" y="100"/>
                  <a:pt x="61" y="118"/>
                </a:cubicBezTo>
                <a:cubicBezTo>
                  <a:pt x="56" y="134"/>
                  <a:pt x="45" y="166"/>
                  <a:pt x="45" y="166"/>
                </a:cubicBezTo>
                <a:cubicBezTo>
                  <a:pt x="43" y="161"/>
                  <a:pt x="31" y="118"/>
                  <a:pt x="22" y="118"/>
                </a:cubicBezTo>
                <a:cubicBezTo>
                  <a:pt x="14" y="118"/>
                  <a:pt x="27" y="134"/>
                  <a:pt x="30" y="142"/>
                </a:cubicBezTo>
                <a:cubicBezTo>
                  <a:pt x="40" y="174"/>
                  <a:pt x="28" y="163"/>
                  <a:pt x="61" y="174"/>
                </a:cubicBezTo>
                <a:cubicBezTo>
                  <a:pt x="86" y="157"/>
                  <a:pt x="81" y="158"/>
                  <a:pt x="108" y="150"/>
                </a:cubicBezTo>
                <a:cubicBezTo>
                  <a:pt x="119" y="147"/>
                  <a:pt x="151" y="142"/>
                  <a:pt x="140" y="142"/>
                </a:cubicBezTo>
                <a:cubicBezTo>
                  <a:pt x="113" y="142"/>
                  <a:pt x="93" y="150"/>
                  <a:pt x="69" y="158"/>
                </a:cubicBezTo>
                <a:cubicBezTo>
                  <a:pt x="0" y="112"/>
                  <a:pt x="86" y="174"/>
                  <a:pt x="30" y="118"/>
                </a:cubicBezTo>
                <a:cubicBezTo>
                  <a:pt x="23" y="111"/>
                  <a:pt x="13" y="109"/>
                  <a:pt x="6" y="103"/>
                </a:cubicBezTo>
                <a:cubicBezTo>
                  <a:pt x="4" y="101"/>
                  <a:pt x="11" y="103"/>
                  <a:pt x="14" y="10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2" name="Group 39"/>
          <p:cNvGrpSpPr>
            <a:grpSpLocks/>
          </p:cNvGrpSpPr>
          <p:nvPr/>
        </p:nvGrpSpPr>
        <p:grpSpPr bwMode="auto">
          <a:xfrm>
            <a:off x="457200" y="457200"/>
            <a:ext cx="923925" cy="1143000"/>
            <a:chOff x="3168" y="672"/>
            <a:chExt cx="1008" cy="1248"/>
          </a:xfrm>
        </p:grpSpPr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3168" y="672"/>
              <a:ext cx="1008" cy="1248"/>
              <a:chOff x="3168" y="672"/>
              <a:chExt cx="1008" cy="1248"/>
            </a:xfrm>
          </p:grpSpPr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3168" y="1680"/>
                <a:ext cx="100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1">
                    <a:solidFill>
                      <a:srgbClr val="CD7C1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Population</a:t>
                </a: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3168" y="672"/>
                <a:ext cx="1008" cy="10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3497" y="864"/>
              <a:ext cx="362" cy="290"/>
              <a:chOff x="4936" y="1159"/>
              <a:chExt cx="329" cy="263"/>
            </a:xfrm>
          </p:grpSpPr>
          <p:sp>
            <p:nvSpPr>
              <p:cNvPr id="60" name="Freeform 44"/>
              <p:cNvSpPr>
                <a:spLocks/>
              </p:cNvSpPr>
              <p:nvPr/>
            </p:nvSpPr>
            <p:spPr bwMode="auto">
              <a:xfrm>
                <a:off x="4936" y="1159"/>
                <a:ext cx="329" cy="263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871" y="0"/>
                  </a:cxn>
                  <a:cxn ang="0">
                    <a:pos x="989" y="101"/>
                  </a:cxn>
                  <a:cxn ang="0">
                    <a:pos x="1105" y="0"/>
                  </a:cxn>
                  <a:cxn ang="0">
                    <a:pos x="1264" y="0"/>
                  </a:cxn>
                  <a:cxn ang="0">
                    <a:pos x="1093" y="193"/>
                  </a:cxn>
                  <a:cxn ang="0">
                    <a:pos x="1342" y="402"/>
                  </a:cxn>
                  <a:cxn ang="0">
                    <a:pos x="1813" y="0"/>
                  </a:cxn>
                  <a:cxn ang="0">
                    <a:pos x="1975" y="0"/>
                  </a:cxn>
                  <a:cxn ang="0">
                    <a:pos x="1551" y="474"/>
                  </a:cxn>
                  <a:cxn ang="0">
                    <a:pos x="1551" y="958"/>
                  </a:cxn>
                  <a:cxn ang="0">
                    <a:pos x="1627" y="1576"/>
                  </a:cxn>
                  <a:cxn ang="0">
                    <a:pos x="1464" y="1576"/>
                  </a:cxn>
                  <a:cxn ang="0">
                    <a:pos x="1342" y="959"/>
                  </a:cxn>
                  <a:cxn ang="0">
                    <a:pos x="1234" y="1576"/>
                  </a:cxn>
                  <a:cxn ang="0">
                    <a:pos x="1074" y="1576"/>
                  </a:cxn>
                  <a:cxn ang="0">
                    <a:pos x="1132" y="958"/>
                  </a:cxn>
                  <a:cxn ang="0">
                    <a:pos x="1132" y="474"/>
                  </a:cxn>
                  <a:cxn ang="0">
                    <a:pos x="989" y="310"/>
                  </a:cxn>
                  <a:cxn ang="0">
                    <a:pos x="839" y="474"/>
                  </a:cxn>
                  <a:cxn ang="0">
                    <a:pos x="839" y="958"/>
                  </a:cxn>
                  <a:cxn ang="0">
                    <a:pos x="916" y="1576"/>
                  </a:cxn>
                  <a:cxn ang="0">
                    <a:pos x="759" y="1576"/>
                  </a:cxn>
                  <a:cxn ang="0">
                    <a:pos x="632" y="959"/>
                  </a:cxn>
                  <a:cxn ang="0">
                    <a:pos x="525" y="1576"/>
                  </a:cxn>
                  <a:cxn ang="0">
                    <a:pos x="366" y="1576"/>
                  </a:cxn>
                  <a:cxn ang="0">
                    <a:pos x="426" y="958"/>
                  </a:cxn>
                  <a:cxn ang="0">
                    <a:pos x="426" y="474"/>
                  </a:cxn>
                  <a:cxn ang="0">
                    <a:pos x="0" y="0"/>
                  </a:cxn>
                  <a:cxn ang="0">
                    <a:pos x="162" y="0"/>
                  </a:cxn>
                  <a:cxn ang="0">
                    <a:pos x="632" y="402"/>
                  </a:cxn>
                  <a:cxn ang="0">
                    <a:pos x="881" y="193"/>
                  </a:cxn>
                  <a:cxn ang="0">
                    <a:pos x="711" y="0"/>
                  </a:cxn>
                </a:cxnLst>
                <a:rect l="0" t="0" r="r" b="b"/>
                <a:pathLst>
                  <a:path w="1975" h="1576">
                    <a:moveTo>
                      <a:pt x="711" y="0"/>
                    </a:moveTo>
                    <a:lnTo>
                      <a:pt x="871" y="0"/>
                    </a:lnTo>
                    <a:lnTo>
                      <a:pt x="989" y="101"/>
                    </a:lnTo>
                    <a:lnTo>
                      <a:pt x="1105" y="0"/>
                    </a:lnTo>
                    <a:lnTo>
                      <a:pt x="1264" y="0"/>
                    </a:lnTo>
                    <a:lnTo>
                      <a:pt x="1093" y="193"/>
                    </a:lnTo>
                    <a:lnTo>
                      <a:pt x="1342" y="402"/>
                    </a:lnTo>
                    <a:lnTo>
                      <a:pt x="1813" y="0"/>
                    </a:lnTo>
                    <a:lnTo>
                      <a:pt x="1975" y="0"/>
                    </a:lnTo>
                    <a:lnTo>
                      <a:pt x="1551" y="474"/>
                    </a:lnTo>
                    <a:lnTo>
                      <a:pt x="1551" y="958"/>
                    </a:lnTo>
                    <a:lnTo>
                      <a:pt x="1627" y="1576"/>
                    </a:lnTo>
                    <a:lnTo>
                      <a:pt x="1464" y="1576"/>
                    </a:lnTo>
                    <a:lnTo>
                      <a:pt x="1342" y="959"/>
                    </a:lnTo>
                    <a:lnTo>
                      <a:pt x="1234" y="1576"/>
                    </a:lnTo>
                    <a:lnTo>
                      <a:pt x="1074" y="1576"/>
                    </a:lnTo>
                    <a:lnTo>
                      <a:pt x="1132" y="958"/>
                    </a:lnTo>
                    <a:lnTo>
                      <a:pt x="1132" y="474"/>
                    </a:lnTo>
                    <a:lnTo>
                      <a:pt x="989" y="310"/>
                    </a:lnTo>
                    <a:lnTo>
                      <a:pt x="839" y="474"/>
                    </a:lnTo>
                    <a:lnTo>
                      <a:pt x="839" y="958"/>
                    </a:lnTo>
                    <a:lnTo>
                      <a:pt x="916" y="1576"/>
                    </a:lnTo>
                    <a:lnTo>
                      <a:pt x="759" y="1576"/>
                    </a:lnTo>
                    <a:lnTo>
                      <a:pt x="632" y="959"/>
                    </a:lnTo>
                    <a:lnTo>
                      <a:pt x="525" y="1576"/>
                    </a:lnTo>
                    <a:lnTo>
                      <a:pt x="366" y="1576"/>
                    </a:lnTo>
                    <a:lnTo>
                      <a:pt x="426" y="958"/>
                    </a:lnTo>
                    <a:lnTo>
                      <a:pt x="426" y="474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632" y="402"/>
                    </a:lnTo>
                    <a:lnTo>
                      <a:pt x="881" y="19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45"/>
              <p:cNvSpPr>
                <a:spLocks/>
              </p:cNvSpPr>
              <p:nvPr/>
            </p:nvSpPr>
            <p:spPr bwMode="auto">
              <a:xfrm>
                <a:off x="5018" y="1171"/>
                <a:ext cx="45" cy="40"/>
              </a:xfrm>
              <a:custGeom>
                <a:avLst/>
                <a:gdLst/>
                <a:ahLst/>
                <a:cxnLst>
                  <a:cxn ang="0">
                    <a:pos x="272" y="123"/>
                  </a:cxn>
                  <a:cxn ang="0">
                    <a:pos x="261" y="74"/>
                  </a:cxn>
                  <a:cxn ang="0">
                    <a:pos x="231" y="36"/>
                  </a:cxn>
                  <a:cxn ang="0">
                    <a:pos x="184" y="9"/>
                  </a:cxn>
                  <a:cxn ang="0">
                    <a:pos x="130" y="0"/>
                  </a:cxn>
                  <a:cxn ang="0">
                    <a:pos x="78" y="14"/>
                  </a:cxn>
                  <a:cxn ang="0">
                    <a:pos x="33" y="42"/>
                  </a:cxn>
                  <a:cxn ang="0">
                    <a:pos x="5" y="85"/>
                  </a:cxn>
                  <a:cxn ang="0">
                    <a:pos x="0" y="133"/>
                  </a:cxn>
                  <a:cxn ang="0">
                    <a:pos x="14" y="182"/>
                  </a:cxn>
                  <a:cxn ang="0">
                    <a:pos x="50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4" y="229"/>
                  </a:cxn>
                  <a:cxn ang="0">
                    <a:pos x="246" y="195"/>
                  </a:cxn>
                  <a:cxn ang="0">
                    <a:pos x="268" y="150"/>
                  </a:cxn>
                  <a:cxn ang="0">
                    <a:pos x="272" y="123"/>
                  </a:cxn>
                </a:cxnLst>
                <a:rect l="0" t="0" r="r" b="b"/>
                <a:pathLst>
                  <a:path w="272" h="244">
                    <a:moveTo>
                      <a:pt x="272" y="123"/>
                    </a:moveTo>
                    <a:lnTo>
                      <a:pt x="261" y="74"/>
                    </a:lnTo>
                    <a:lnTo>
                      <a:pt x="231" y="36"/>
                    </a:lnTo>
                    <a:lnTo>
                      <a:pt x="184" y="9"/>
                    </a:lnTo>
                    <a:lnTo>
                      <a:pt x="130" y="0"/>
                    </a:lnTo>
                    <a:lnTo>
                      <a:pt x="78" y="14"/>
                    </a:lnTo>
                    <a:lnTo>
                      <a:pt x="33" y="42"/>
                    </a:lnTo>
                    <a:lnTo>
                      <a:pt x="5" y="85"/>
                    </a:lnTo>
                    <a:lnTo>
                      <a:pt x="0" y="133"/>
                    </a:lnTo>
                    <a:lnTo>
                      <a:pt x="14" y="182"/>
                    </a:lnTo>
                    <a:lnTo>
                      <a:pt x="50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4" y="229"/>
                    </a:lnTo>
                    <a:lnTo>
                      <a:pt x="246" y="195"/>
                    </a:lnTo>
                    <a:lnTo>
                      <a:pt x="268" y="150"/>
                    </a:lnTo>
                    <a:lnTo>
                      <a:pt x="272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46"/>
              <p:cNvSpPr>
                <a:spLocks/>
              </p:cNvSpPr>
              <p:nvPr/>
            </p:nvSpPr>
            <p:spPr bwMode="auto">
              <a:xfrm>
                <a:off x="5137" y="1171"/>
                <a:ext cx="45" cy="40"/>
              </a:xfrm>
              <a:custGeom>
                <a:avLst/>
                <a:gdLst/>
                <a:ahLst/>
                <a:cxnLst>
                  <a:cxn ang="0">
                    <a:pos x="271" y="123"/>
                  </a:cxn>
                  <a:cxn ang="0">
                    <a:pos x="261" y="74"/>
                  </a:cxn>
                  <a:cxn ang="0">
                    <a:pos x="229" y="36"/>
                  </a:cxn>
                  <a:cxn ang="0">
                    <a:pos x="184" y="9"/>
                  </a:cxn>
                  <a:cxn ang="0">
                    <a:pos x="129" y="0"/>
                  </a:cxn>
                  <a:cxn ang="0">
                    <a:pos x="74" y="14"/>
                  </a:cxn>
                  <a:cxn ang="0">
                    <a:pos x="32" y="42"/>
                  </a:cxn>
                  <a:cxn ang="0">
                    <a:pos x="6" y="85"/>
                  </a:cxn>
                  <a:cxn ang="0">
                    <a:pos x="0" y="133"/>
                  </a:cxn>
                  <a:cxn ang="0">
                    <a:pos x="15" y="182"/>
                  </a:cxn>
                  <a:cxn ang="0">
                    <a:pos x="48" y="218"/>
                  </a:cxn>
                  <a:cxn ang="0">
                    <a:pos x="98" y="240"/>
                  </a:cxn>
                  <a:cxn ang="0">
                    <a:pos x="153" y="244"/>
                  </a:cxn>
                  <a:cxn ang="0">
                    <a:pos x="205" y="229"/>
                  </a:cxn>
                  <a:cxn ang="0">
                    <a:pos x="244" y="195"/>
                  </a:cxn>
                  <a:cxn ang="0">
                    <a:pos x="268" y="150"/>
                  </a:cxn>
                  <a:cxn ang="0">
                    <a:pos x="271" y="123"/>
                  </a:cxn>
                </a:cxnLst>
                <a:rect l="0" t="0" r="r" b="b"/>
                <a:pathLst>
                  <a:path w="271" h="244">
                    <a:moveTo>
                      <a:pt x="271" y="123"/>
                    </a:moveTo>
                    <a:lnTo>
                      <a:pt x="261" y="74"/>
                    </a:lnTo>
                    <a:lnTo>
                      <a:pt x="229" y="36"/>
                    </a:lnTo>
                    <a:lnTo>
                      <a:pt x="184" y="9"/>
                    </a:lnTo>
                    <a:lnTo>
                      <a:pt x="129" y="0"/>
                    </a:lnTo>
                    <a:lnTo>
                      <a:pt x="74" y="14"/>
                    </a:lnTo>
                    <a:lnTo>
                      <a:pt x="32" y="42"/>
                    </a:lnTo>
                    <a:lnTo>
                      <a:pt x="6" y="85"/>
                    </a:lnTo>
                    <a:lnTo>
                      <a:pt x="0" y="133"/>
                    </a:lnTo>
                    <a:lnTo>
                      <a:pt x="15" y="182"/>
                    </a:lnTo>
                    <a:lnTo>
                      <a:pt x="48" y="218"/>
                    </a:lnTo>
                    <a:lnTo>
                      <a:pt x="98" y="240"/>
                    </a:lnTo>
                    <a:lnTo>
                      <a:pt x="153" y="244"/>
                    </a:lnTo>
                    <a:lnTo>
                      <a:pt x="205" y="229"/>
                    </a:lnTo>
                    <a:lnTo>
                      <a:pt x="244" y="195"/>
                    </a:lnTo>
                    <a:lnTo>
                      <a:pt x="268" y="150"/>
                    </a:lnTo>
                    <a:lnTo>
                      <a:pt x="271" y="123"/>
                    </a:lnTo>
                    <a:close/>
                  </a:path>
                </a:pathLst>
              </a:cu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47"/>
            <p:cNvGrpSpPr>
              <a:grpSpLocks/>
            </p:cNvGrpSpPr>
            <p:nvPr/>
          </p:nvGrpSpPr>
          <p:grpSpPr bwMode="auto">
            <a:xfrm>
              <a:off x="3259" y="1166"/>
              <a:ext cx="821" cy="290"/>
              <a:chOff x="3259" y="1166"/>
              <a:chExt cx="821" cy="290"/>
            </a:xfrm>
          </p:grpSpPr>
          <p:grpSp>
            <p:nvGrpSpPr>
              <p:cNvPr id="52" name="Group 48"/>
              <p:cNvGrpSpPr>
                <a:grpSpLocks/>
              </p:cNvGrpSpPr>
              <p:nvPr/>
            </p:nvGrpSpPr>
            <p:grpSpPr bwMode="auto">
              <a:xfrm>
                <a:off x="3259" y="1166"/>
                <a:ext cx="363" cy="290"/>
                <a:chOff x="4936" y="1159"/>
                <a:chExt cx="329" cy="263"/>
              </a:xfrm>
            </p:grpSpPr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50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51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>
                <a:off x="3718" y="1166"/>
                <a:ext cx="362" cy="290"/>
                <a:chOff x="4936" y="1159"/>
                <a:chExt cx="329" cy="263"/>
              </a:xfrm>
            </p:grpSpPr>
            <p:sp>
              <p:nvSpPr>
                <p:cNvPr id="54" name="Freeform 53"/>
                <p:cNvSpPr>
                  <a:spLocks/>
                </p:cNvSpPr>
                <p:nvPr/>
              </p:nvSpPr>
              <p:spPr bwMode="auto">
                <a:xfrm>
                  <a:off x="4936" y="1159"/>
                  <a:ext cx="329" cy="263"/>
                </a:xfrm>
                <a:custGeom>
                  <a:avLst/>
                  <a:gdLst/>
                  <a:ahLst/>
                  <a:cxnLst>
                    <a:cxn ang="0">
                      <a:pos x="711" y="0"/>
                    </a:cxn>
                    <a:cxn ang="0">
                      <a:pos x="871" y="0"/>
                    </a:cxn>
                    <a:cxn ang="0">
                      <a:pos x="989" y="101"/>
                    </a:cxn>
                    <a:cxn ang="0">
                      <a:pos x="1105" y="0"/>
                    </a:cxn>
                    <a:cxn ang="0">
                      <a:pos x="1264" y="0"/>
                    </a:cxn>
                    <a:cxn ang="0">
                      <a:pos x="1093" y="193"/>
                    </a:cxn>
                    <a:cxn ang="0">
                      <a:pos x="1342" y="402"/>
                    </a:cxn>
                    <a:cxn ang="0">
                      <a:pos x="1813" y="0"/>
                    </a:cxn>
                    <a:cxn ang="0">
                      <a:pos x="1975" y="0"/>
                    </a:cxn>
                    <a:cxn ang="0">
                      <a:pos x="1551" y="474"/>
                    </a:cxn>
                    <a:cxn ang="0">
                      <a:pos x="1551" y="958"/>
                    </a:cxn>
                    <a:cxn ang="0">
                      <a:pos x="1627" y="1576"/>
                    </a:cxn>
                    <a:cxn ang="0">
                      <a:pos x="1464" y="1576"/>
                    </a:cxn>
                    <a:cxn ang="0">
                      <a:pos x="1342" y="959"/>
                    </a:cxn>
                    <a:cxn ang="0">
                      <a:pos x="1234" y="1576"/>
                    </a:cxn>
                    <a:cxn ang="0">
                      <a:pos x="1074" y="1576"/>
                    </a:cxn>
                    <a:cxn ang="0">
                      <a:pos x="1132" y="958"/>
                    </a:cxn>
                    <a:cxn ang="0">
                      <a:pos x="1132" y="474"/>
                    </a:cxn>
                    <a:cxn ang="0">
                      <a:pos x="989" y="310"/>
                    </a:cxn>
                    <a:cxn ang="0">
                      <a:pos x="839" y="474"/>
                    </a:cxn>
                    <a:cxn ang="0">
                      <a:pos x="839" y="958"/>
                    </a:cxn>
                    <a:cxn ang="0">
                      <a:pos x="916" y="1576"/>
                    </a:cxn>
                    <a:cxn ang="0">
                      <a:pos x="759" y="1576"/>
                    </a:cxn>
                    <a:cxn ang="0">
                      <a:pos x="632" y="959"/>
                    </a:cxn>
                    <a:cxn ang="0">
                      <a:pos x="525" y="1576"/>
                    </a:cxn>
                    <a:cxn ang="0">
                      <a:pos x="366" y="1576"/>
                    </a:cxn>
                    <a:cxn ang="0">
                      <a:pos x="426" y="958"/>
                    </a:cxn>
                    <a:cxn ang="0">
                      <a:pos x="426" y="474"/>
                    </a:cxn>
                    <a:cxn ang="0">
                      <a:pos x="0" y="0"/>
                    </a:cxn>
                    <a:cxn ang="0">
                      <a:pos x="162" y="0"/>
                    </a:cxn>
                    <a:cxn ang="0">
                      <a:pos x="632" y="402"/>
                    </a:cxn>
                    <a:cxn ang="0">
                      <a:pos x="881" y="193"/>
                    </a:cxn>
                    <a:cxn ang="0">
                      <a:pos x="711" y="0"/>
                    </a:cxn>
                  </a:cxnLst>
                  <a:rect l="0" t="0" r="r" b="b"/>
                  <a:pathLst>
                    <a:path w="1975" h="1576">
                      <a:moveTo>
                        <a:pt x="711" y="0"/>
                      </a:moveTo>
                      <a:lnTo>
                        <a:pt x="871" y="0"/>
                      </a:lnTo>
                      <a:lnTo>
                        <a:pt x="989" y="101"/>
                      </a:lnTo>
                      <a:lnTo>
                        <a:pt x="1105" y="0"/>
                      </a:lnTo>
                      <a:lnTo>
                        <a:pt x="1264" y="0"/>
                      </a:lnTo>
                      <a:lnTo>
                        <a:pt x="1093" y="193"/>
                      </a:lnTo>
                      <a:lnTo>
                        <a:pt x="1342" y="402"/>
                      </a:lnTo>
                      <a:lnTo>
                        <a:pt x="1813" y="0"/>
                      </a:lnTo>
                      <a:lnTo>
                        <a:pt x="1975" y="0"/>
                      </a:lnTo>
                      <a:lnTo>
                        <a:pt x="1551" y="474"/>
                      </a:lnTo>
                      <a:lnTo>
                        <a:pt x="1551" y="958"/>
                      </a:lnTo>
                      <a:lnTo>
                        <a:pt x="1627" y="1576"/>
                      </a:lnTo>
                      <a:lnTo>
                        <a:pt x="1464" y="1576"/>
                      </a:lnTo>
                      <a:lnTo>
                        <a:pt x="1342" y="959"/>
                      </a:lnTo>
                      <a:lnTo>
                        <a:pt x="1234" y="1576"/>
                      </a:lnTo>
                      <a:lnTo>
                        <a:pt x="1074" y="1576"/>
                      </a:lnTo>
                      <a:lnTo>
                        <a:pt x="1132" y="958"/>
                      </a:lnTo>
                      <a:lnTo>
                        <a:pt x="1132" y="474"/>
                      </a:lnTo>
                      <a:lnTo>
                        <a:pt x="989" y="310"/>
                      </a:lnTo>
                      <a:lnTo>
                        <a:pt x="839" y="474"/>
                      </a:lnTo>
                      <a:lnTo>
                        <a:pt x="839" y="958"/>
                      </a:lnTo>
                      <a:lnTo>
                        <a:pt x="916" y="1576"/>
                      </a:lnTo>
                      <a:lnTo>
                        <a:pt x="759" y="1576"/>
                      </a:lnTo>
                      <a:lnTo>
                        <a:pt x="632" y="959"/>
                      </a:lnTo>
                      <a:lnTo>
                        <a:pt x="525" y="1576"/>
                      </a:lnTo>
                      <a:lnTo>
                        <a:pt x="366" y="1576"/>
                      </a:lnTo>
                      <a:lnTo>
                        <a:pt x="426" y="958"/>
                      </a:lnTo>
                      <a:lnTo>
                        <a:pt x="426" y="474"/>
                      </a:lnTo>
                      <a:lnTo>
                        <a:pt x="0" y="0"/>
                      </a:lnTo>
                      <a:lnTo>
                        <a:pt x="162" y="0"/>
                      </a:lnTo>
                      <a:lnTo>
                        <a:pt x="632" y="402"/>
                      </a:lnTo>
                      <a:lnTo>
                        <a:pt x="881" y="193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54"/>
                <p:cNvSpPr>
                  <a:spLocks/>
                </p:cNvSpPr>
                <p:nvPr/>
              </p:nvSpPr>
              <p:spPr bwMode="auto">
                <a:xfrm>
                  <a:off x="5018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2" y="123"/>
                    </a:cxn>
                    <a:cxn ang="0">
                      <a:pos x="261" y="74"/>
                    </a:cxn>
                    <a:cxn ang="0">
                      <a:pos x="231" y="36"/>
                    </a:cxn>
                    <a:cxn ang="0">
                      <a:pos x="184" y="9"/>
                    </a:cxn>
                    <a:cxn ang="0">
                      <a:pos x="130" y="0"/>
                    </a:cxn>
                    <a:cxn ang="0">
                      <a:pos x="78" y="14"/>
                    </a:cxn>
                    <a:cxn ang="0">
                      <a:pos x="33" y="42"/>
                    </a:cxn>
                    <a:cxn ang="0">
                      <a:pos x="5" y="85"/>
                    </a:cxn>
                    <a:cxn ang="0">
                      <a:pos x="0" y="133"/>
                    </a:cxn>
                    <a:cxn ang="0">
                      <a:pos x="14" y="182"/>
                    </a:cxn>
                    <a:cxn ang="0">
                      <a:pos x="50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4" y="229"/>
                    </a:cxn>
                    <a:cxn ang="0">
                      <a:pos x="246" y="195"/>
                    </a:cxn>
                    <a:cxn ang="0">
                      <a:pos x="268" y="150"/>
                    </a:cxn>
                    <a:cxn ang="0">
                      <a:pos x="272" y="123"/>
                    </a:cxn>
                  </a:cxnLst>
                  <a:rect l="0" t="0" r="r" b="b"/>
                  <a:pathLst>
                    <a:path w="272" h="244">
                      <a:moveTo>
                        <a:pt x="272" y="123"/>
                      </a:moveTo>
                      <a:lnTo>
                        <a:pt x="261" y="74"/>
                      </a:lnTo>
                      <a:lnTo>
                        <a:pt x="231" y="36"/>
                      </a:lnTo>
                      <a:lnTo>
                        <a:pt x="184" y="9"/>
                      </a:lnTo>
                      <a:lnTo>
                        <a:pt x="130" y="0"/>
                      </a:lnTo>
                      <a:lnTo>
                        <a:pt x="78" y="14"/>
                      </a:lnTo>
                      <a:lnTo>
                        <a:pt x="33" y="42"/>
                      </a:lnTo>
                      <a:lnTo>
                        <a:pt x="5" y="85"/>
                      </a:lnTo>
                      <a:lnTo>
                        <a:pt x="0" y="133"/>
                      </a:lnTo>
                      <a:lnTo>
                        <a:pt x="14" y="182"/>
                      </a:lnTo>
                      <a:lnTo>
                        <a:pt x="50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4" y="229"/>
                      </a:lnTo>
                      <a:lnTo>
                        <a:pt x="246" y="195"/>
                      </a:lnTo>
                      <a:lnTo>
                        <a:pt x="268" y="150"/>
                      </a:lnTo>
                      <a:lnTo>
                        <a:pt x="272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5137" y="1171"/>
                  <a:ext cx="45" cy="40"/>
                </a:xfrm>
                <a:custGeom>
                  <a:avLst/>
                  <a:gdLst/>
                  <a:ahLst/>
                  <a:cxnLst>
                    <a:cxn ang="0">
                      <a:pos x="271" y="123"/>
                    </a:cxn>
                    <a:cxn ang="0">
                      <a:pos x="261" y="74"/>
                    </a:cxn>
                    <a:cxn ang="0">
                      <a:pos x="229" y="36"/>
                    </a:cxn>
                    <a:cxn ang="0">
                      <a:pos x="184" y="9"/>
                    </a:cxn>
                    <a:cxn ang="0">
                      <a:pos x="129" y="0"/>
                    </a:cxn>
                    <a:cxn ang="0">
                      <a:pos x="74" y="14"/>
                    </a:cxn>
                    <a:cxn ang="0">
                      <a:pos x="32" y="42"/>
                    </a:cxn>
                    <a:cxn ang="0">
                      <a:pos x="6" y="85"/>
                    </a:cxn>
                    <a:cxn ang="0">
                      <a:pos x="0" y="133"/>
                    </a:cxn>
                    <a:cxn ang="0">
                      <a:pos x="15" y="182"/>
                    </a:cxn>
                    <a:cxn ang="0">
                      <a:pos x="48" y="218"/>
                    </a:cxn>
                    <a:cxn ang="0">
                      <a:pos x="98" y="240"/>
                    </a:cxn>
                    <a:cxn ang="0">
                      <a:pos x="153" y="244"/>
                    </a:cxn>
                    <a:cxn ang="0">
                      <a:pos x="205" y="229"/>
                    </a:cxn>
                    <a:cxn ang="0">
                      <a:pos x="244" y="195"/>
                    </a:cxn>
                    <a:cxn ang="0">
                      <a:pos x="268" y="150"/>
                    </a:cxn>
                    <a:cxn ang="0">
                      <a:pos x="271" y="123"/>
                    </a:cxn>
                  </a:cxnLst>
                  <a:rect l="0" t="0" r="r" b="b"/>
                  <a:pathLst>
                    <a:path w="271" h="244">
                      <a:moveTo>
                        <a:pt x="271" y="123"/>
                      </a:moveTo>
                      <a:lnTo>
                        <a:pt x="261" y="74"/>
                      </a:lnTo>
                      <a:lnTo>
                        <a:pt x="229" y="36"/>
                      </a:lnTo>
                      <a:lnTo>
                        <a:pt x="184" y="9"/>
                      </a:lnTo>
                      <a:lnTo>
                        <a:pt x="129" y="0"/>
                      </a:lnTo>
                      <a:lnTo>
                        <a:pt x="74" y="14"/>
                      </a:lnTo>
                      <a:lnTo>
                        <a:pt x="32" y="42"/>
                      </a:lnTo>
                      <a:lnTo>
                        <a:pt x="6" y="85"/>
                      </a:lnTo>
                      <a:lnTo>
                        <a:pt x="0" y="133"/>
                      </a:lnTo>
                      <a:lnTo>
                        <a:pt x="15" y="182"/>
                      </a:lnTo>
                      <a:lnTo>
                        <a:pt x="48" y="218"/>
                      </a:lnTo>
                      <a:lnTo>
                        <a:pt x="98" y="240"/>
                      </a:lnTo>
                      <a:lnTo>
                        <a:pt x="153" y="244"/>
                      </a:lnTo>
                      <a:lnTo>
                        <a:pt x="205" y="229"/>
                      </a:lnTo>
                      <a:lnTo>
                        <a:pt x="244" y="195"/>
                      </a:lnTo>
                      <a:lnTo>
                        <a:pt x="268" y="150"/>
                      </a:lnTo>
                      <a:lnTo>
                        <a:pt x="271" y="123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" name="Group 56"/>
            <p:cNvGrpSpPr>
              <a:grpSpLocks/>
            </p:cNvGrpSpPr>
            <p:nvPr/>
          </p:nvGrpSpPr>
          <p:grpSpPr bwMode="auto">
            <a:xfrm>
              <a:off x="3382" y="952"/>
              <a:ext cx="576" cy="412"/>
              <a:chOff x="3382" y="952"/>
              <a:chExt cx="576" cy="412"/>
            </a:xfrm>
          </p:grpSpPr>
          <p:cxnSp>
            <p:nvCxnSpPr>
              <p:cNvPr id="47" name="AutoShape 57"/>
              <p:cNvCxnSpPr>
                <a:cxnSpLocks noChangeShapeType="1"/>
                <a:stCxn id="49" idx="2"/>
                <a:endCxn id="57" idx="9"/>
              </p:cNvCxnSpPr>
              <p:nvPr/>
            </p:nvCxnSpPr>
            <p:spPr bwMode="auto">
              <a:xfrm rot="5400000">
                <a:off x="3513" y="1089"/>
                <a:ext cx="195" cy="134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8" name="AutoShape 58"/>
              <p:cNvCxnSpPr>
                <a:cxnSpLocks noChangeShapeType="1"/>
                <a:stCxn id="49" idx="2"/>
                <a:endCxn id="54" idx="27"/>
              </p:cNvCxnSpPr>
              <p:nvPr/>
            </p:nvCxnSpPr>
            <p:spPr bwMode="auto">
              <a:xfrm rot="16200000" flipH="1">
                <a:off x="3639" y="1097"/>
                <a:ext cx="195" cy="118"/>
              </a:xfrm>
              <a:prstGeom prst="curvedConnector2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9" name="AutoShape 59"/>
              <p:cNvSpPr>
                <a:spLocks noChangeArrowheads="1"/>
              </p:cNvSpPr>
              <p:nvPr/>
            </p:nvSpPr>
            <p:spPr bwMode="auto">
              <a:xfrm>
                <a:off x="3618" y="952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60"/>
              <p:cNvSpPr>
                <a:spLocks noChangeArrowheads="1"/>
              </p:cNvSpPr>
              <p:nvPr/>
            </p:nvSpPr>
            <p:spPr bwMode="auto">
              <a:xfrm>
                <a:off x="3382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61"/>
              <p:cNvSpPr>
                <a:spLocks noChangeArrowheads="1"/>
              </p:cNvSpPr>
              <p:nvPr/>
            </p:nvSpPr>
            <p:spPr bwMode="auto">
              <a:xfrm>
                <a:off x="3838" y="1258"/>
                <a:ext cx="120" cy="10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3733800" y="3810000"/>
            <a:ext cx="228600" cy="381000"/>
            <a:chOff x="2352" y="2400"/>
            <a:chExt cx="162" cy="259"/>
          </a:xfrm>
        </p:grpSpPr>
        <p:sp>
          <p:nvSpPr>
            <p:cNvPr id="66" name="Freeform 63"/>
            <p:cNvSpPr>
              <a:spLocks/>
            </p:cNvSpPr>
            <p:nvPr/>
          </p:nvSpPr>
          <p:spPr bwMode="auto">
            <a:xfrm rot="877201" flipH="1">
              <a:off x="2352" y="2400"/>
              <a:ext cx="162" cy="107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 rot="2930228" flipH="1">
              <a:off x="2307" y="2541"/>
              <a:ext cx="163" cy="73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65"/>
          <p:cNvGrpSpPr>
            <a:grpSpLocks/>
          </p:cNvGrpSpPr>
          <p:nvPr/>
        </p:nvGrpSpPr>
        <p:grpSpPr bwMode="auto">
          <a:xfrm>
            <a:off x="4648200" y="1600200"/>
            <a:ext cx="577850" cy="673100"/>
            <a:chOff x="2952" y="1027"/>
            <a:chExt cx="364" cy="424"/>
          </a:xfrm>
        </p:grpSpPr>
        <p:grpSp>
          <p:nvGrpSpPr>
            <p:cNvPr id="69" name="Group 68"/>
            <p:cNvGrpSpPr>
              <a:grpSpLocks/>
            </p:cNvGrpSpPr>
            <p:nvPr/>
          </p:nvGrpSpPr>
          <p:grpSpPr bwMode="auto">
            <a:xfrm>
              <a:off x="2952" y="1027"/>
              <a:ext cx="364" cy="309"/>
              <a:chOff x="2952" y="1027"/>
              <a:chExt cx="364" cy="309"/>
            </a:xfrm>
          </p:grpSpPr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3086" y="1162"/>
                <a:ext cx="230" cy="174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239" y="97"/>
                  </a:cxn>
                  <a:cxn ang="0">
                    <a:pos x="150" y="170"/>
                  </a:cxn>
                  <a:cxn ang="0">
                    <a:pos x="4" y="227"/>
                  </a:cxn>
                  <a:cxn ang="0">
                    <a:pos x="44" y="179"/>
                  </a:cxn>
                  <a:cxn ang="0">
                    <a:pos x="52" y="154"/>
                  </a:cxn>
                  <a:cxn ang="0">
                    <a:pos x="36" y="179"/>
                  </a:cxn>
                  <a:cxn ang="0">
                    <a:pos x="12" y="195"/>
                  </a:cxn>
                  <a:cxn ang="0">
                    <a:pos x="4" y="219"/>
                  </a:cxn>
                  <a:cxn ang="0">
                    <a:pos x="28" y="227"/>
                  </a:cxn>
                  <a:cxn ang="0">
                    <a:pos x="77" y="235"/>
                  </a:cxn>
                  <a:cxn ang="0">
                    <a:pos x="109" y="235"/>
                  </a:cxn>
                </a:cxnLst>
                <a:rect l="0" t="0" r="r" b="b"/>
                <a:pathLst>
                  <a:path w="328" h="249">
                    <a:moveTo>
                      <a:pt x="328" y="0"/>
                    </a:moveTo>
                    <a:cubicBezTo>
                      <a:pt x="312" y="48"/>
                      <a:pt x="274" y="67"/>
                      <a:pt x="239" y="97"/>
                    </a:cubicBezTo>
                    <a:cubicBezTo>
                      <a:pt x="152" y="173"/>
                      <a:pt x="246" y="106"/>
                      <a:pt x="150" y="170"/>
                    </a:cubicBezTo>
                    <a:cubicBezTo>
                      <a:pt x="107" y="199"/>
                      <a:pt x="48" y="197"/>
                      <a:pt x="4" y="227"/>
                    </a:cubicBezTo>
                    <a:cubicBezTo>
                      <a:pt x="16" y="210"/>
                      <a:pt x="33" y="196"/>
                      <a:pt x="44" y="179"/>
                    </a:cubicBezTo>
                    <a:cubicBezTo>
                      <a:pt x="49" y="172"/>
                      <a:pt x="61" y="154"/>
                      <a:pt x="52" y="154"/>
                    </a:cubicBezTo>
                    <a:cubicBezTo>
                      <a:pt x="42" y="154"/>
                      <a:pt x="43" y="172"/>
                      <a:pt x="36" y="179"/>
                    </a:cubicBezTo>
                    <a:cubicBezTo>
                      <a:pt x="29" y="186"/>
                      <a:pt x="20" y="190"/>
                      <a:pt x="12" y="195"/>
                    </a:cubicBezTo>
                    <a:cubicBezTo>
                      <a:pt x="9" y="203"/>
                      <a:pt x="0" y="211"/>
                      <a:pt x="4" y="219"/>
                    </a:cubicBezTo>
                    <a:cubicBezTo>
                      <a:pt x="8" y="227"/>
                      <a:pt x="20" y="225"/>
                      <a:pt x="28" y="227"/>
                    </a:cubicBezTo>
                    <a:cubicBezTo>
                      <a:pt x="44" y="231"/>
                      <a:pt x="61" y="232"/>
                      <a:pt x="77" y="235"/>
                    </a:cubicBezTo>
                    <a:cubicBezTo>
                      <a:pt x="105" y="244"/>
                      <a:pt x="95" y="249"/>
                      <a:pt x="109" y="235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2952" y="1027"/>
                <a:ext cx="230" cy="175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239" y="97"/>
                  </a:cxn>
                  <a:cxn ang="0">
                    <a:pos x="150" y="170"/>
                  </a:cxn>
                  <a:cxn ang="0">
                    <a:pos x="4" y="227"/>
                  </a:cxn>
                  <a:cxn ang="0">
                    <a:pos x="44" y="179"/>
                  </a:cxn>
                  <a:cxn ang="0">
                    <a:pos x="52" y="154"/>
                  </a:cxn>
                  <a:cxn ang="0">
                    <a:pos x="36" y="179"/>
                  </a:cxn>
                  <a:cxn ang="0">
                    <a:pos x="12" y="195"/>
                  </a:cxn>
                  <a:cxn ang="0">
                    <a:pos x="4" y="219"/>
                  </a:cxn>
                  <a:cxn ang="0">
                    <a:pos x="28" y="227"/>
                  </a:cxn>
                  <a:cxn ang="0">
                    <a:pos x="77" y="235"/>
                  </a:cxn>
                  <a:cxn ang="0">
                    <a:pos x="109" y="235"/>
                  </a:cxn>
                </a:cxnLst>
                <a:rect l="0" t="0" r="r" b="b"/>
                <a:pathLst>
                  <a:path w="328" h="249">
                    <a:moveTo>
                      <a:pt x="328" y="0"/>
                    </a:moveTo>
                    <a:cubicBezTo>
                      <a:pt x="312" y="48"/>
                      <a:pt x="274" y="67"/>
                      <a:pt x="239" y="97"/>
                    </a:cubicBezTo>
                    <a:cubicBezTo>
                      <a:pt x="152" y="173"/>
                      <a:pt x="246" y="106"/>
                      <a:pt x="150" y="170"/>
                    </a:cubicBezTo>
                    <a:cubicBezTo>
                      <a:pt x="107" y="199"/>
                      <a:pt x="48" y="197"/>
                      <a:pt x="4" y="227"/>
                    </a:cubicBezTo>
                    <a:cubicBezTo>
                      <a:pt x="16" y="210"/>
                      <a:pt x="33" y="196"/>
                      <a:pt x="44" y="179"/>
                    </a:cubicBezTo>
                    <a:cubicBezTo>
                      <a:pt x="49" y="172"/>
                      <a:pt x="61" y="154"/>
                      <a:pt x="52" y="154"/>
                    </a:cubicBezTo>
                    <a:cubicBezTo>
                      <a:pt x="42" y="154"/>
                      <a:pt x="43" y="172"/>
                      <a:pt x="36" y="179"/>
                    </a:cubicBezTo>
                    <a:cubicBezTo>
                      <a:pt x="29" y="186"/>
                      <a:pt x="20" y="190"/>
                      <a:pt x="12" y="195"/>
                    </a:cubicBezTo>
                    <a:cubicBezTo>
                      <a:pt x="9" y="203"/>
                      <a:pt x="0" y="211"/>
                      <a:pt x="4" y="219"/>
                    </a:cubicBezTo>
                    <a:cubicBezTo>
                      <a:pt x="8" y="227"/>
                      <a:pt x="20" y="225"/>
                      <a:pt x="28" y="227"/>
                    </a:cubicBezTo>
                    <a:cubicBezTo>
                      <a:pt x="44" y="231"/>
                      <a:pt x="61" y="232"/>
                      <a:pt x="77" y="235"/>
                    </a:cubicBezTo>
                    <a:cubicBezTo>
                      <a:pt x="105" y="244"/>
                      <a:pt x="95" y="249"/>
                      <a:pt x="109" y="235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Freeform 69"/>
            <p:cNvSpPr>
              <a:spLocks/>
            </p:cNvSpPr>
            <p:nvPr/>
          </p:nvSpPr>
          <p:spPr bwMode="auto">
            <a:xfrm rot="877201" flipH="1">
              <a:off x="3072" y="1344"/>
              <a:ext cx="162" cy="107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239" y="97"/>
                </a:cxn>
                <a:cxn ang="0">
                  <a:pos x="150" y="170"/>
                </a:cxn>
                <a:cxn ang="0">
                  <a:pos x="4" y="227"/>
                </a:cxn>
                <a:cxn ang="0">
                  <a:pos x="44" y="179"/>
                </a:cxn>
                <a:cxn ang="0">
                  <a:pos x="52" y="154"/>
                </a:cxn>
                <a:cxn ang="0">
                  <a:pos x="36" y="179"/>
                </a:cxn>
                <a:cxn ang="0">
                  <a:pos x="12" y="195"/>
                </a:cxn>
                <a:cxn ang="0">
                  <a:pos x="4" y="219"/>
                </a:cxn>
                <a:cxn ang="0">
                  <a:pos x="28" y="227"/>
                </a:cxn>
                <a:cxn ang="0">
                  <a:pos x="77" y="235"/>
                </a:cxn>
                <a:cxn ang="0">
                  <a:pos x="109" y="235"/>
                </a:cxn>
              </a:cxnLst>
              <a:rect l="0" t="0" r="r" b="b"/>
              <a:pathLst>
                <a:path w="328" h="249">
                  <a:moveTo>
                    <a:pt x="328" y="0"/>
                  </a:moveTo>
                  <a:cubicBezTo>
                    <a:pt x="312" y="48"/>
                    <a:pt x="274" y="67"/>
                    <a:pt x="239" y="97"/>
                  </a:cubicBezTo>
                  <a:cubicBezTo>
                    <a:pt x="152" y="173"/>
                    <a:pt x="246" y="106"/>
                    <a:pt x="150" y="170"/>
                  </a:cubicBezTo>
                  <a:cubicBezTo>
                    <a:pt x="107" y="199"/>
                    <a:pt x="48" y="197"/>
                    <a:pt x="4" y="227"/>
                  </a:cubicBezTo>
                  <a:cubicBezTo>
                    <a:pt x="16" y="210"/>
                    <a:pt x="33" y="196"/>
                    <a:pt x="44" y="179"/>
                  </a:cubicBezTo>
                  <a:cubicBezTo>
                    <a:pt x="49" y="172"/>
                    <a:pt x="61" y="154"/>
                    <a:pt x="52" y="154"/>
                  </a:cubicBezTo>
                  <a:cubicBezTo>
                    <a:pt x="42" y="154"/>
                    <a:pt x="43" y="172"/>
                    <a:pt x="36" y="179"/>
                  </a:cubicBezTo>
                  <a:cubicBezTo>
                    <a:pt x="29" y="186"/>
                    <a:pt x="20" y="190"/>
                    <a:pt x="12" y="195"/>
                  </a:cubicBezTo>
                  <a:cubicBezTo>
                    <a:pt x="9" y="203"/>
                    <a:pt x="0" y="211"/>
                    <a:pt x="4" y="219"/>
                  </a:cubicBezTo>
                  <a:cubicBezTo>
                    <a:pt x="8" y="227"/>
                    <a:pt x="20" y="225"/>
                    <a:pt x="28" y="227"/>
                  </a:cubicBezTo>
                  <a:cubicBezTo>
                    <a:pt x="44" y="231"/>
                    <a:pt x="61" y="232"/>
                    <a:pt x="77" y="235"/>
                  </a:cubicBezTo>
                  <a:cubicBezTo>
                    <a:pt x="105" y="244"/>
                    <a:pt x="95" y="249"/>
                    <a:pt x="109" y="23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5" grpId="0"/>
      <p:bldP spid="15" grpId="1"/>
      <p:bldP spid="17" grpId="0"/>
      <p:bldP spid="30" grpId="0"/>
      <p:bldP spid="37" grpId="0" animBg="1"/>
      <p:bldP spid="38" grpId="0"/>
      <p:bldP spid="40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88" y="1673097"/>
            <a:ext cx="8735712" cy="5227169"/>
          </a:xfrm>
        </p:spPr>
        <p:txBody>
          <a:bodyPr/>
          <a:lstStyle/>
          <a:p>
            <a:r>
              <a:rPr lang="en-US" dirty="0" smtClean="0"/>
              <a:t>Disease!!!!</a:t>
            </a:r>
          </a:p>
          <a:p>
            <a:r>
              <a:rPr lang="en-US" dirty="0" smtClean="0"/>
              <a:t>Thanks to the Mongols trading and conquering they help spread the deadly disease, The Black Plague, that wiped out at least 1/3 of the world’s population!!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people came in contact they also spread</a:t>
            </a:r>
            <a:endParaRPr lang="en-US" dirty="0"/>
          </a:p>
        </p:txBody>
      </p:sp>
      <p:pic>
        <p:nvPicPr>
          <p:cNvPr id="15363" name="Picture 3" descr="C:\Users\rmajews\AppData\Local\Microsoft\Windows\Temporary Internet Files\Content.IE5\V0Y6SCG2\MC9001389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038600"/>
            <a:ext cx="2590800" cy="2819400"/>
          </a:xfrm>
          <a:prstGeom prst="rect">
            <a:avLst/>
          </a:prstGeom>
          <a:noFill/>
        </p:spPr>
      </p:pic>
      <p:pic>
        <p:nvPicPr>
          <p:cNvPr id="15364" name="Picture 4" descr="C:\Users\rmajews\AppData\Local\Microsoft\Windows\Temporary Internet Files\Content.IE5\9C6YYZGK\MC9003244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" y="5211763"/>
            <a:ext cx="1836738" cy="1131887"/>
          </a:xfrm>
          <a:prstGeom prst="rect">
            <a:avLst/>
          </a:prstGeom>
          <a:noFill/>
        </p:spPr>
      </p:pic>
      <p:pic>
        <p:nvPicPr>
          <p:cNvPr id="15365" name="Picture 5" descr="C:\Users\rmajews\AppData\Local\Microsoft\Windows\Temporary Internet Files\Content.IE5\9C6YYZGK\MC90043639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938" y="4529138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2879</TotalTime>
  <Words>999</Words>
  <Application>Microsoft Office PowerPoint</Application>
  <PresentationFormat>On-screen Show (4:3)</PresentationFormat>
  <Paragraphs>237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Concourse</vt:lpstr>
      <vt:lpstr>Image</vt:lpstr>
      <vt:lpstr>How and to what effect did interregional contact and exchange  increase during this era?</vt:lpstr>
      <vt:lpstr>Slide 2</vt:lpstr>
      <vt:lpstr>Slide 3</vt:lpstr>
      <vt:lpstr>Slide 4</vt:lpstr>
      <vt:lpstr>Slide 5</vt:lpstr>
      <vt:lpstr>Slide 6</vt:lpstr>
      <vt:lpstr>Slide 7</vt:lpstr>
      <vt:lpstr>Slide 8</vt:lpstr>
      <vt:lpstr>When people came in contact they also spread</vt:lpstr>
      <vt:lpstr>Slide 10</vt:lpstr>
      <vt:lpstr>Slide 11</vt:lpstr>
      <vt:lpstr>Slide 12</vt:lpstr>
      <vt:lpstr>Slide 13</vt:lpstr>
      <vt:lpstr>Slide 14</vt:lpstr>
      <vt:lpstr>How did states and empires stimulate cultural exchanges in Afroeurasia? </vt:lpstr>
      <vt:lpstr>Slide 16</vt:lpstr>
      <vt:lpstr>Slide 17</vt:lpstr>
      <vt:lpstr>          How did expanding trade networks bring about cultural exchanges in Afroeurasia? </vt:lpstr>
      <vt:lpstr>Slide 19</vt:lpstr>
      <vt:lpstr>Slide 20</vt:lpstr>
      <vt:lpstr>Slide 21</vt:lpstr>
      <vt:lpstr>Slide 22</vt:lpstr>
      <vt:lpstr>Slide 23</vt:lpstr>
      <vt:lpstr>Slide 24</vt:lpstr>
      <vt:lpstr>Crops also spread across Afroeurasia. Travelers and migrants introduced plants into new regions. People began to grow, eat, and sell these crops</vt:lpstr>
      <vt:lpstr>Due to Increased Trade</vt:lpstr>
      <vt:lpstr>Silk Road Video</vt:lpstr>
      <vt:lpstr>Thinking about today’s notes</vt:lpstr>
      <vt:lpstr>Class 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and to what effect did interregional contact and exchange  increase during this era?</dc:title>
  <dc:creator>opsd</dc:creator>
  <cp:lastModifiedBy>opsd</cp:lastModifiedBy>
  <cp:revision>9</cp:revision>
  <dcterms:created xsi:type="dcterms:W3CDTF">2014-10-22T12:47:49Z</dcterms:created>
  <dcterms:modified xsi:type="dcterms:W3CDTF">2014-11-06T14:07:21Z</dcterms:modified>
</cp:coreProperties>
</file>