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5" r:id="rId6"/>
    <p:sldId id="260" r:id="rId7"/>
    <p:sldId id="266" r:id="rId8"/>
    <p:sldId id="267" r:id="rId9"/>
    <p:sldId id="268" r:id="rId10"/>
    <p:sldId id="269" r:id="rId11"/>
    <p:sldId id="270" r:id="rId12"/>
    <p:sldId id="273" r:id="rId13"/>
    <p:sldId id="261" r:id="rId14"/>
    <p:sldId id="262" r:id="rId15"/>
    <p:sldId id="263" r:id="rId16"/>
    <p:sldId id="264"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EFAB0D25-A4EE-4A3E-AB82-DCA38E34E268}"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AB0D25-A4EE-4A3E-AB82-DCA38E34E26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AB0D25-A4EE-4A3E-AB82-DCA38E34E26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AB0D25-A4EE-4A3E-AB82-DCA38E34E26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EFAB0D25-A4EE-4A3E-AB82-DCA38E34E26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AB0D25-A4EE-4A3E-AB82-DCA38E34E26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AB0D25-A4EE-4A3E-AB82-DCA38E34E26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AB0D25-A4EE-4A3E-AB82-DCA38E34E26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AB0D25-A4EE-4A3E-AB82-DCA38E34E26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AB0D25-A4EE-4A3E-AB82-DCA38E34E26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EAB48A-DC53-4375-913E-EA5163286A34}" type="datetimeFigureOut">
              <a:rPr lang="en-US" smtClean="0"/>
              <a:pPr/>
              <a:t>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AB0D25-A4EE-4A3E-AB82-DCA38E34E26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3EAB48A-DC53-4375-913E-EA5163286A34}" type="datetimeFigureOut">
              <a:rPr lang="en-US" smtClean="0"/>
              <a:pPr/>
              <a:t>2/5/2013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FAB0D25-A4EE-4A3E-AB82-DCA38E34E26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3.jpg"/>
          <p:cNvPicPr>
            <a:picLocks noChangeAspect="1"/>
          </p:cNvPicPr>
          <p:nvPr/>
        </p:nvPicPr>
        <p:blipFill>
          <a:blip r:embed="rId2" cstate="print">
            <a:duotone>
              <a:prstClr val="black"/>
              <a:srgbClr val="D9C3A5">
                <a:tint val="50000"/>
                <a:satMod val="180000"/>
              </a:srgbClr>
            </a:duotone>
          </a:blip>
          <a:stretch>
            <a:fillRect/>
          </a:stretch>
        </p:blipFill>
        <p:spPr>
          <a:xfrm>
            <a:off x="381000" y="3886200"/>
            <a:ext cx="8458200" cy="2362200"/>
          </a:xfrm>
          <a:prstGeom prst="rect">
            <a:avLst/>
          </a:prstGeom>
          <a:gradFill>
            <a:gsLst>
              <a:gs pos="0">
                <a:schemeClr val="accent1">
                  <a:tint val="66000"/>
                  <a:satMod val="160000"/>
                  <a:alpha val="48000"/>
                </a:schemeClr>
              </a:gs>
              <a:gs pos="50000">
                <a:schemeClr val="accent1">
                  <a:tint val="44500"/>
                  <a:satMod val="160000"/>
                </a:schemeClr>
              </a:gs>
              <a:gs pos="100000">
                <a:schemeClr val="accent1">
                  <a:tint val="23500"/>
                  <a:satMod val="160000"/>
                </a:schemeClr>
              </a:gs>
            </a:gsLst>
            <a:lin ang="5400000" scaled="0"/>
          </a:gradFill>
        </p:spPr>
      </p:pic>
      <p:sp>
        <p:nvSpPr>
          <p:cNvPr id="2" name="Title 1"/>
          <p:cNvSpPr>
            <a:spLocks noGrp="1"/>
          </p:cNvSpPr>
          <p:nvPr>
            <p:ph type="ctrTitle"/>
          </p:nvPr>
        </p:nvSpPr>
        <p:spPr>
          <a:xfrm>
            <a:off x="762000" y="838200"/>
            <a:ext cx="7772400" cy="1470025"/>
          </a:xfrm>
        </p:spPr>
        <p:txBody>
          <a:bodyPr/>
          <a:lstStyle/>
          <a:p>
            <a:r>
              <a:rPr lang="en-US" dirty="0" smtClean="0"/>
              <a:t>Industrial Revolution</a:t>
            </a:r>
            <a:endParaRPr lang="en-US" dirty="0"/>
          </a:p>
        </p:txBody>
      </p:sp>
      <p:sp>
        <p:nvSpPr>
          <p:cNvPr id="3" name="Subtitle 2"/>
          <p:cNvSpPr>
            <a:spLocks noGrp="1"/>
          </p:cNvSpPr>
          <p:nvPr>
            <p:ph type="subTitle" idx="1"/>
          </p:nvPr>
        </p:nvSpPr>
        <p:spPr>
          <a:xfrm>
            <a:off x="1447800" y="2286000"/>
            <a:ext cx="6400800" cy="1752600"/>
          </a:xfrm>
        </p:spPr>
        <p:txBody>
          <a:bodyPr/>
          <a:lstStyle/>
          <a:p>
            <a:r>
              <a:rPr lang="en-US" dirty="0" smtClean="0"/>
              <a:t>How the Industrial Revolution changed the world we live in today!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dn.dipity.com/uploads/events/6d06ea24305121a175a7f4fb773bb773_1M.png"/>
          <p:cNvPicPr>
            <a:picLocks noChangeAspect="1" noChangeArrowheads="1"/>
          </p:cNvPicPr>
          <p:nvPr/>
        </p:nvPicPr>
        <p:blipFill>
          <a:blip r:embed="rId2" cstate="print"/>
          <a:srcRect/>
          <a:stretch>
            <a:fillRect/>
          </a:stretch>
        </p:blipFill>
        <p:spPr bwMode="auto">
          <a:xfrm>
            <a:off x="609600" y="457200"/>
            <a:ext cx="7696200" cy="57791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bor3.jpg"/>
          <p:cNvPicPr>
            <a:picLocks noGrp="1" noChangeAspect="1"/>
          </p:cNvPicPr>
          <p:nvPr>
            <p:ph idx="1"/>
          </p:nvPr>
        </p:nvPicPr>
        <p:blipFill>
          <a:blip r:embed="rId2" cstate="print"/>
          <a:stretch>
            <a:fillRect/>
          </a:stretch>
        </p:blipFill>
        <p:spPr>
          <a:xfrm>
            <a:off x="381000" y="228600"/>
            <a:ext cx="8305801" cy="62293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filipspagnoli.files.wordpress.com/2008/05/child_labor2.jpg"/>
          <p:cNvPicPr>
            <a:picLocks noChangeAspect="1" noChangeArrowheads="1"/>
          </p:cNvPicPr>
          <p:nvPr/>
        </p:nvPicPr>
        <p:blipFill>
          <a:blip r:embed="rId2" cstate="print"/>
          <a:srcRect/>
          <a:stretch>
            <a:fillRect/>
          </a:stretch>
        </p:blipFill>
        <p:spPr bwMode="auto">
          <a:xfrm>
            <a:off x="1066800" y="381000"/>
            <a:ext cx="6781800" cy="593407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And positive</a:t>
            </a:r>
            <a:endParaRPr lang="en-US" dirty="0"/>
          </a:p>
        </p:txBody>
      </p:sp>
      <p:sp>
        <p:nvSpPr>
          <p:cNvPr id="3" name="Content Placeholder 2"/>
          <p:cNvSpPr>
            <a:spLocks noGrp="1"/>
          </p:cNvSpPr>
          <p:nvPr>
            <p:ph idx="1"/>
          </p:nvPr>
        </p:nvSpPr>
        <p:spPr>
          <a:xfrm>
            <a:off x="457200" y="1447800"/>
            <a:ext cx="8229600" cy="2971800"/>
          </a:xfrm>
        </p:spPr>
        <p:txBody>
          <a:bodyPr>
            <a:normAutofit/>
          </a:bodyPr>
          <a:lstStyle/>
          <a:p>
            <a:r>
              <a:rPr lang="en-US" dirty="0" smtClean="0"/>
              <a:t>Created jobs, added to nations wealth, increased inventions, raised the standard of living, and provided the hope one could improve their life! Also the creation of labor unions that fought for better wages, hours etc!</a:t>
            </a:r>
          </a:p>
          <a:p>
            <a:endParaRPr lang="en-US" dirty="0"/>
          </a:p>
          <a:p>
            <a:endParaRPr lang="en-US" dirty="0" smtClean="0"/>
          </a:p>
          <a:p>
            <a:endParaRPr lang="en-US" dirty="0"/>
          </a:p>
          <a:p>
            <a:pPr>
              <a:buNone/>
            </a:pPr>
            <a:endParaRPr lang="en-US" dirty="0"/>
          </a:p>
        </p:txBody>
      </p:sp>
      <p:pic>
        <p:nvPicPr>
          <p:cNvPr id="18434" name="Picture 2" descr="http://wanderingstan.com/files/make-myspace-a-union-town-f.jpg"/>
          <p:cNvPicPr>
            <a:picLocks noChangeAspect="1" noChangeArrowheads="1"/>
          </p:cNvPicPr>
          <p:nvPr/>
        </p:nvPicPr>
        <p:blipFill>
          <a:blip r:embed="rId2" cstate="print"/>
          <a:srcRect/>
          <a:stretch>
            <a:fillRect/>
          </a:stretch>
        </p:blipFill>
        <p:spPr bwMode="auto">
          <a:xfrm>
            <a:off x="2590800" y="3886200"/>
            <a:ext cx="4286250" cy="27146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Spreading…..</a:t>
            </a:r>
            <a:endParaRPr lang="en-US" dirty="0"/>
          </a:p>
        </p:txBody>
      </p:sp>
      <p:sp>
        <p:nvSpPr>
          <p:cNvPr id="3" name="Content Placeholder 2"/>
          <p:cNvSpPr>
            <a:spLocks noGrp="1"/>
          </p:cNvSpPr>
          <p:nvPr>
            <p:ph idx="1"/>
          </p:nvPr>
        </p:nvSpPr>
        <p:spPr>
          <a:xfrm>
            <a:off x="457200" y="1600200"/>
            <a:ext cx="5105400" cy="4876800"/>
          </a:xfrm>
        </p:spPr>
        <p:txBody>
          <a:bodyPr>
            <a:normAutofit fontScale="92500" lnSpcReduction="10000"/>
          </a:bodyPr>
          <a:lstStyle/>
          <a:p>
            <a:r>
              <a:rPr lang="en-US" dirty="0" smtClean="0"/>
              <a:t>It of course spreads to America and throughout Europe.</a:t>
            </a:r>
          </a:p>
          <a:p>
            <a:r>
              <a:rPr lang="en-US" dirty="0" smtClean="0"/>
              <a:t>In fact this time period is sometimes referred to as the European movement because it increased their population so much between 1800-1914 and their wealth</a:t>
            </a:r>
          </a:p>
          <a:p>
            <a:r>
              <a:rPr lang="en-US" dirty="0" smtClean="0"/>
              <a:t>Bringing with it the birth of a corporation and buying stocks. </a:t>
            </a:r>
          </a:p>
          <a:p>
            <a:endParaRPr lang="en-US" dirty="0"/>
          </a:p>
        </p:txBody>
      </p:sp>
      <p:pic>
        <p:nvPicPr>
          <p:cNvPr id="17410" name="Picture 2" descr="http://flatrock.org.nz/static/frontpage/assets/history/living_in_cities_1850.jpg"/>
          <p:cNvPicPr>
            <a:picLocks noChangeAspect="1" noChangeArrowheads="1"/>
          </p:cNvPicPr>
          <p:nvPr/>
        </p:nvPicPr>
        <p:blipFill>
          <a:blip r:embed="rId2" cstate="print"/>
          <a:srcRect r="25991"/>
          <a:stretch>
            <a:fillRect/>
          </a:stretch>
        </p:blipFill>
        <p:spPr bwMode="auto">
          <a:xfrm>
            <a:off x="5562600" y="2057400"/>
            <a:ext cx="3276600" cy="34099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However….</a:t>
            </a:r>
            <a:endParaRPr lang="en-US" dirty="0"/>
          </a:p>
        </p:txBody>
      </p:sp>
      <p:sp>
        <p:nvSpPr>
          <p:cNvPr id="3" name="Content Placeholder 2"/>
          <p:cNvSpPr>
            <a:spLocks noGrp="1"/>
          </p:cNvSpPr>
          <p:nvPr>
            <p:ph idx="1"/>
          </p:nvPr>
        </p:nvSpPr>
        <p:spPr>
          <a:xfrm>
            <a:off x="3352800" y="1676400"/>
            <a:ext cx="5791200" cy="4830763"/>
          </a:xfrm>
        </p:spPr>
        <p:txBody>
          <a:bodyPr/>
          <a:lstStyle/>
          <a:p>
            <a:r>
              <a:rPr lang="en-US" dirty="0" smtClean="0"/>
              <a:t>With industries growing and producing this leads to huge global inequality, not to mention the need for more raw materials (resources)</a:t>
            </a:r>
          </a:p>
          <a:p>
            <a:endParaRPr lang="en-US" dirty="0"/>
          </a:p>
          <a:p>
            <a:r>
              <a:rPr lang="en-US" dirty="0" smtClean="0"/>
              <a:t>Hmmmmmmm who has lost of nice natural resources….</a:t>
            </a:r>
            <a:endParaRPr lang="en-US" dirty="0"/>
          </a:p>
        </p:txBody>
      </p:sp>
      <p:pic>
        <p:nvPicPr>
          <p:cNvPr id="4" name="Picture 3" descr="imper1.jpg"/>
          <p:cNvPicPr>
            <a:picLocks noChangeAspect="1"/>
          </p:cNvPicPr>
          <p:nvPr/>
        </p:nvPicPr>
        <p:blipFill>
          <a:blip r:embed="rId2" cstate="print"/>
          <a:stretch>
            <a:fillRect/>
          </a:stretch>
        </p:blipFill>
        <p:spPr>
          <a:xfrm>
            <a:off x="228600" y="2286000"/>
            <a:ext cx="3352800" cy="2743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Enter Imperialism!!</a:t>
            </a:r>
            <a:endParaRPr lang="en-US" dirty="0"/>
          </a:p>
        </p:txBody>
      </p:sp>
      <p:sp>
        <p:nvSpPr>
          <p:cNvPr id="3" name="Content Placeholder 2"/>
          <p:cNvSpPr>
            <a:spLocks noGrp="1"/>
          </p:cNvSpPr>
          <p:nvPr>
            <p:ph idx="1"/>
          </p:nvPr>
        </p:nvSpPr>
        <p:spPr>
          <a:xfrm>
            <a:off x="4724400" y="1905000"/>
            <a:ext cx="4267200" cy="4800600"/>
          </a:xfrm>
        </p:spPr>
        <p:txBody>
          <a:bodyPr>
            <a:normAutofit/>
          </a:bodyPr>
          <a:lstStyle/>
          <a:p>
            <a:r>
              <a:rPr lang="en-US" dirty="0" smtClean="0"/>
              <a:t>Industrialism creates imperialism</a:t>
            </a:r>
          </a:p>
          <a:p>
            <a:endParaRPr lang="en-US" dirty="0"/>
          </a:p>
          <a:p>
            <a:r>
              <a:rPr lang="en-US" dirty="0" smtClean="0"/>
              <a:t>Imperialism- seizure of a country or territory by a stronger country</a:t>
            </a:r>
            <a:endParaRPr lang="en-US" dirty="0"/>
          </a:p>
        </p:txBody>
      </p:sp>
      <p:pic>
        <p:nvPicPr>
          <p:cNvPr id="15362" name="Picture 2" descr="http://images.fineartamerica.com/images-medium-large/imperialism-cartoon-1876-granger.jpg"/>
          <p:cNvPicPr>
            <a:picLocks noChangeAspect="1" noChangeArrowheads="1"/>
          </p:cNvPicPr>
          <p:nvPr/>
        </p:nvPicPr>
        <p:blipFill>
          <a:blip r:embed="rId2" cstate="print"/>
          <a:srcRect/>
          <a:stretch>
            <a:fillRect/>
          </a:stretch>
        </p:blipFill>
        <p:spPr bwMode="auto">
          <a:xfrm>
            <a:off x="381000" y="1905000"/>
            <a:ext cx="3959937" cy="4191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sers.erols.com/mwhite28/images/1907-flg.gif"/>
          <p:cNvPicPr>
            <a:picLocks noChangeAspect="1" noChangeArrowheads="1"/>
          </p:cNvPicPr>
          <p:nvPr/>
        </p:nvPicPr>
        <p:blipFill>
          <a:blip r:embed="rId2" cstate="print"/>
          <a:srcRect/>
          <a:stretch>
            <a:fillRect/>
          </a:stretch>
        </p:blipFill>
        <p:spPr bwMode="auto">
          <a:xfrm>
            <a:off x="457200" y="457200"/>
            <a:ext cx="8065091" cy="5715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edarlounge.files.wordpress.com/2012/01/imperialst-africa1914.jpg"/>
          <p:cNvPicPr>
            <a:picLocks noChangeAspect="1" noChangeArrowheads="1"/>
          </p:cNvPicPr>
          <p:nvPr/>
        </p:nvPicPr>
        <p:blipFill>
          <a:blip r:embed="rId2" cstate="print"/>
          <a:srcRect/>
          <a:stretch>
            <a:fillRect/>
          </a:stretch>
        </p:blipFill>
        <p:spPr bwMode="auto">
          <a:xfrm>
            <a:off x="1600200" y="304800"/>
            <a:ext cx="5715000" cy="624966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Beginnings</a:t>
            </a:r>
            <a:endParaRPr lang="en-US" dirty="0"/>
          </a:p>
        </p:txBody>
      </p:sp>
      <p:sp>
        <p:nvSpPr>
          <p:cNvPr id="3" name="Content Placeholder 2"/>
          <p:cNvSpPr>
            <a:spLocks noGrp="1"/>
          </p:cNvSpPr>
          <p:nvPr>
            <p:ph idx="1"/>
          </p:nvPr>
        </p:nvSpPr>
        <p:spPr>
          <a:xfrm>
            <a:off x="457200" y="1600200"/>
            <a:ext cx="4419600" cy="4953000"/>
          </a:xfrm>
        </p:spPr>
        <p:txBody>
          <a:bodyPr>
            <a:normAutofit fontScale="92500" lnSpcReduction="10000"/>
          </a:bodyPr>
          <a:lstStyle/>
          <a:p>
            <a:r>
              <a:rPr lang="en-US" dirty="0" smtClean="0"/>
              <a:t>Began in England due to the increase of output due to machines.</a:t>
            </a:r>
          </a:p>
          <a:p>
            <a:endParaRPr lang="en-US" dirty="0" smtClean="0"/>
          </a:p>
          <a:p>
            <a:r>
              <a:rPr lang="en-US" dirty="0" smtClean="0"/>
              <a:t>A change in lifestyle</a:t>
            </a:r>
          </a:p>
          <a:p>
            <a:pPr lvl="1"/>
            <a:r>
              <a:rPr lang="en-US" dirty="0" smtClean="0"/>
              <a:t>From farms to factories</a:t>
            </a:r>
          </a:p>
          <a:p>
            <a:endParaRPr lang="en-US" dirty="0"/>
          </a:p>
          <a:p>
            <a:r>
              <a:rPr lang="en-US" dirty="0" smtClean="0"/>
              <a:t>It started in England because that had a small island with lots of natural resources ( water, coal, iron ore etc) </a:t>
            </a:r>
          </a:p>
          <a:p>
            <a:endParaRPr lang="en-US" dirty="0"/>
          </a:p>
        </p:txBody>
      </p:sp>
      <p:pic>
        <p:nvPicPr>
          <p:cNvPr id="28674" name="Picture 2" descr="http://t0.gstatic.com/images?q=tbn:ANd9GcQjLgEy9Z_el0Q0LyRqh1v6LYeidDecVsooy9weuz9c1Bw5pjiS"/>
          <p:cNvPicPr>
            <a:picLocks noChangeAspect="1" noChangeArrowheads="1"/>
          </p:cNvPicPr>
          <p:nvPr/>
        </p:nvPicPr>
        <p:blipFill>
          <a:blip r:embed="rId2" cstate="print"/>
          <a:srcRect/>
          <a:stretch>
            <a:fillRect/>
          </a:stretch>
        </p:blipFill>
        <p:spPr bwMode="auto">
          <a:xfrm>
            <a:off x="5486400" y="3352800"/>
            <a:ext cx="3124200" cy="2922204"/>
          </a:xfrm>
          <a:prstGeom prst="rect">
            <a:avLst/>
          </a:prstGeom>
          <a:noFill/>
        </p:spPr>
      </p:pic>
      <p:pic>
        <p:nvPicPr>
          <p:cNvPr id="28676" name="Picture 4" descr="http://mahmoodayashaddadalsaadi.wikispaces.com/file/view/agriculture_england2.jpg/177752283/agriculture_england2.jpg"/>
          <p:cNvPicPr>
            <a:picLocks noChangeAspect="1" noChangeArrowheads="1"/>
          </p:cNvPicPr>
          <p:nvPr/>
        </p:nvPicPr>
        <p:blipFill>
          <a:blip r:embed="rId3" cstate="print"/>
          <a:srcRect/>
          <a:stretch>
            <a:fillRect/>
          </a:stretch>
        </p:blipFill>
        <p:spPr bwMode="auto">
          <a:xfrm>
            <a:off x="5029200" y="685800"/>
            <a:ext cx="3810000" cy="229819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a:t>I</a:t>
            </a:r>
            <a:r>
              <a:rPr lang="en-US" dirty="0" smtClean="0"/>
              <a:t>ncreases</a:t>
            </a:r>
            <a:endParaRPr lang="en-US" dirty="0"/>
          </a:p>
        </p:txBody>
      </p:sp>
      <p:sp>
        <p:nvSpPr>
          <p:cNvPr id="3" name="Content Placeholder 2"/>
          <p:cNvSpPr>
            <a:spLocks noGrp="1"/>
          </p:cNvSpPr>
          <p:nvPr>
            <p:ph idx="1"/>
          </p:nvPr>
        </p:nvSpPr>
        <p:spPr>
          <a:xfrm>
            <a:off x="457200" y="1143000"/>
            <a:ext cx="8229600" cy="2286000"/>
          </a:xfrm>
        </p:spPr>
        <p:txBody>
          <a:bodyPr>
            <a:normAutofit/>
          </a:bodyPr>
          <a:lstStyle/>
          <a:p>
            <a:pPr algn="ctr">
              <a:buNone/>
            </a:pPr>
            <a:r>
              <a:rPr lang="en-US" dirty="0" smtClean="0"/>
              <a:t>So because England had the factors of production (land, labor and capital </a:t>
            </a:r>
            <a:r>
              <a:rPr lang="en-US" dirty="0" smtClean="0">
                <a:sym typeface="Wingdings" pitchFamily="2" charset="2"/>
              </a:rPr>
              <a:t> ) this spurred people to be creativity and make more money by creating new inventions  to make items quicker = more $$$</a:t>
            </a:r>
            <a:endParaRPr lang="en-US" dirty="0"/>
          </a:p>
        </p:txBody>
      </p:sp>
      <p:pic>
        <p:nvPicPr>
          <p:cNvPr id="27650" name="Picture 2" descr="http://industrialrevolutionresearch.com/images/train.jpg"/>
          <p:cNvPicPr>
            <a:picLocks noChangeAspect="1" noChangeArrowheads="1"/>
          </p:cNvPicPr>
          <p:nvPr/>
        </p:nvPicPr>
        <p:blipFill>
          <a:blip r:embed="rId2" cstate="print"/>
          <a:srcRect/>
          <a:stretch>
            <a:fillRect/>
          </a:stretch>
        </p:blipFill>
        <p:spPr bwMode="auto">
          <a:xfrm>
            <a:off x="2362200" y="3581400"/>
            <a:ext cx="4867275" cy="29813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Innovation</a:t>
            </a:r>
            <a:endParaRPr lang="en-US" dirty="0"/>
          </a:p>
        </p:txBody>
      </p:sp>
      <p:sp>
        <p:nvSpPr>
          <p:cNvPr id="3" name="Content Placeholder 2"/>
          <p:cNvSpPr>
            <a:spLocks noGrp="1"/>
          </p:cNvSpPr>
          <p:nvPr>
            <p:ph idx="1"/>
          </p:nvPr>
        </p:nvSpPr>
        <p:spPr>
          <a:xfrm>
            <a:off x="4648200" y="1371600"/>
            <a:ext cx="4724400" cy="5059363"/>
          </a:xfrm>
        </p:spPr>
        <p:txBody>
          <a:bodyPr>
            <a:normAutofit fontScale="92500" lnSpcReduction="10000"/>
          </a:bodyPr>
          <a:lstStyle/>
          <a:p>
            <a:r>
              <a:rPr lang="en-US" dirty="0" smtClean="0"/>
              <a:t>This leads to more inventions in transportation to make more $</a:t>
            </a:r>
          </a:p>
          <a:p>
            <a:r>
              <a:rPr lang="en-US" dirty="0" smtClean="0"/>
              <a:t>Steam Engine </a:t>
            </a:r>
          </a:p>
          <a:p>
            <a:r>
              <a:rPr lang="en-US" dirty="0" smtClean="0"/>
              <a:t>Steam boats</a:t>
            </a:r>
          </a:p>
          <a:p>
            <a:r>
              <a:rPr lang="en-US" dirty="0" smtClean="0"/>
              <a:t>Building Roads </a:t>
            </a:r>
          </a:p>
          <a:p>
            <a:r>
              <a:rPr lang="en-US" dirty="0" smtClean="0"/>
              <a:t>Railroads = get goods someplace quicker and allowed people living in the country to go to the city for work</a:t>
            </a:r>
            <a:endParaRPr lang="en-US" dirty="0"/>
          </a:p>
        </p:txBody>
      </p:sp>
      <p:pic>
        <p:nvPicPr>
          <p:cNvPr id="26626" name="Picture 2" descr="http://images.fineartamerica.com/images-medium-large/steam-engine-1893-granger.jpg"/>
          <p:cNvPicPr>
            <a:picLocks noChangeAspect="1" noChangeArrowheads="1"/>
          </p:cNvPicPr>
          <p:nvPr/>
        </p:nvPicPr>
        <p:blipFill>
          <a:blip r:embed="rId2" cstate="print"/>
          <a:srcRect/>
          <a:stretch>
            <a:fillRect/>
          </a:stretch>
        </p:blipFill>
        <p:spPr bwMode="auto">
          <a:xfrm>
            <a:off x="304800" y="1447800"/>
            <a:ext cx="4200525" cy="50101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ustrialism_Expanded_Unit_Map.jpg"/>
          <p:cNvPicPr>
            <a:picLocks noGrp="1" noChangeAspect="1"/>
          </p:cNvPicPr>
          <p:nvPr>
            <p:ph idx="1"/>
          </p:nvPr>
        </p:nvPicPr>
        <p:blipFill>
          <a:blip r:embed="rId2" cstate="print"/>
          <a:stretch>
            <a:fillRect/>
          </a:stretch>
        </p:blipFill>
        <p:spPr>
          <a:xfrm>
            <a:off x="0" y="0"/>
            <a:ext cx="9144000" cy="6858000"/>
          </a:xfrm>
          <a:solidFill>
            <a:schemeClr val="accent1"/>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This all leads to lots of negative effects!!</a:t>
            </a:r>
            <a:endParaRPr lang="en-US" dirty="0"/>
          </a:p>
        </p:txBody>
      </p:sp>
      <p:sp>
        <p:nvSpPr>
          <p:cNvPr id="3" name="Content Placeholder 2"/>
          <p:cNvSpPr>
            <a:spLocks noGrp="1"/>
          </p:cNvSpPr>
          <p:nvPr>
            <p:ph idx="1"/>
          </p:nvPr>
        </p:nvSpPr>
        <p:spPr>
          <a:xfrm>
            <a:off x="5181600" y="1676400"/>
            <a:ext cx="3505200" cy="4449763"/>
          </a:xfrm>
        </p:spPr>
        <p:txBody>
          <a:bodyPr>
            <a:normAutofit fontScale="92500" lnSpcReduction="20000"/>
          </a:bodyPr>
          <a:lstStyle/>
          <a:p>
            <a:r>
              <a:rPr lang="en-US" sz="2800" dirty="0" smtClean="0"/>
              <a:t>Urbanization – city building and moving to the cities quickly</a:t>
            </a:r>
          </a:p>
          <a:p>
            <a:r>
              <a:rPr lang="en-US" sz="2800" dirty="0" smtClean="0"/>
              <a:t>unhealthy working conditions, pollution, child labor and class tension between the working class and the middle class</a:t>
            </a:r>
            <a:endParaRPr lang="en-US" sz="2800" dirty="0"/>
          </a:p>
        </p:txBody>
      </p:sp>
      <p:pic>
        <p:nvPicPr>
          <p:cNvPr id="24578" name="Picture 2" descr="https://my.bhsonline.org/groups/hoeffnere/wiki/d2b3a/images/90d18.jpg"/>
          <p:cNvPicPr>
            <a:picLocks noChangeAspect="1" noChangeArrowheads="1"/>
          </p:cNvPicPr>
          <p:nvPr/>
        </p:nvPicPr>
        <p:blipFill>
          <a:blip r:embed="rId2" cstate="print"/>
          <a:srcRect/>
          <a:stretch>
            <a:fillRect/>
          </a:stretch>
        </p:blipFill>
        <p:spPr bwMode="auto">
          <a:xfrm>
            <a:off x="304800" y="2133600"/>
            <a:ext cx="4917169" cy="3657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du6.jpg"/>
          <p:cNvPicPr>
            <a:picLocks noGrp="1" noChangeAspect="1"/>
          </p:cNvPicPr>
          <p:nvPr>
            <p:ph idx="1"/>
          </p:nvPr>
        </p:nvPicPr>
        <p:blipFill>
          <a:blip r:embed="rId2" cstate="print"/>
          <a:stretch>
            <a:fillRect/>
          </a:stretch>
        </p:blipFill>
        <p:spPr>
          <a:xfrm>
            <a:off x="304800" y="5019675"/>
            <a:ext cx="8382000" cy="1838325"/>
          </a:xfrm>
        </p:spPr>
      </p:pic>
      <p:pic>
        <p:nvPicPr>
          <p:cNvPr id="6" name="Picture 5" descr="indu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youtube.com/vi/kKcFDUDlRCE/0.jpg"/>
          <p:cNvPicPr>
            <a:picLocks noChangeAspect="1" noChangeArrowheads="1"/>
          </p:cNvPicPr>
          <p:nvPr/>
        </p:nvPicPr>
        <p:blipFill>
          <a:blip r:embed="rId2" cstate="print"/>
          <a:srcRect/>
          <a:stretch>
            <a:fillRect/>
          </a:stretch>
        </p:blipFill>
        <p:spPr bwMode="auto">
          <a:xfrm>
            <a:off x="685800" y="457200"/>
            <a:ext cx="7696200" cy="57721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questgarden.com/111/40/6/101026140543/images/Child%20Labor.jpg"/>
          <p:cNvPicPr>
            <a:picLocks noChangeAspect="1" noChangeArrowheads="1"/>
          </p:cNvPicPr>
          <p:nvPr/>
        </p:nvPicPr>
        <p:blipFill>
          <a:blip r:embed="rId2" cstate="print"/>
          <a:srcRect/>
          <a:stretch>
            <a:fillRect/>
          </a:stretch>
        </p:blipFill>
        <p:spPr bwMode="auto">
          <a:xfrm>
            <a:off x="685800" y="609600"/>
            <a:ext cx="7728857" cy="5410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1145</TotalTime>
  <Words>319</Words>
  <Application>Microsoft Office PowerPoint</Application>
  <PresentationFormat>On-screen Show (4:3)</PresentationFormat>
  <Paragraphs>36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Industrial Revolution</vt:lpstr>
      <vt:lpstr>Beginnings</vt:lpstr>
      <vt:lpstr>Increases</vt:lpstr>
      <vt:lpstr>Innovation</vt:lpstr>
      <vt:lpstr>Slide 5</vt:lpstr>
      <vt:lpstr>This all leads to lots of negative effects!!</vt:lpstr>
      <vt:lpstr>Slide 7</vt:lpstr>
      <vt:lpstr>Slide 8</vt:lpstr>
      <vt:lpstr>Slide 9</vt:lpstr>
      <vt:lpstr>Slide 10</vt:lpstr>
      <vt:lpstr>Slide 11</vt:lpstr>
      <vt:lpstr>Slide 12</vt:lpstr>
      <vt:lpstr>And positive</vt:lpstr>
      <vt:lpstr>Spreading…..</vt:lpstr>
      <vt:lpstr>However….</vt:lpstr>
      <vt:lpstr>Enter Imperialism!!</vt:lpstr>
      <vt:lpstr>Slide 17</vt:lpstr>
      <vt:lpstr>Slide 18</vt:lpstr>
    </vt:vector>
  </TitlesOfParts>
  <Company>OPSD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dc:title>
  <dc:creator>zangle</dc:creator>
  <cp:lastModifiedBy>zangle</cp:lastModifiedBy>
  <cp:revision>21</cp:revision>
  <dcterms:created xsi:type="dcterms:W3CDTF">2013-01-31T20:25:16Z</dcterms:created>
  <dcterms:modified xsi:type="dcterms:W3CDTF">2013-02-05T15:44:58Z</dcterms:modified>
</cp:coreProperties>
</file>