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>
      <p:cViewPr varScale="1">
        <p:scale>
          <a:sx n="58" d="100"/>
          <a:sy n="58" d="100"/>
        </p:scale>
        <p:origin x="-84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5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119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8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243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410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027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0963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5477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4785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5970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088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740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4059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07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507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713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4415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60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BA00842-EE1F-463D-87D0-A8EDB38E384D}" type="datetimeFigureOut">
              <a:rPr lang="en-US" smtClean="0"/>
              <a:pPr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86463-A7D2-4FFE-886F-FF45818B7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7325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562100"/>
            <a:ext cx="8825658" cy="3329581"/>
          </a:xfrm>
        </p:spPr>
        <p:txBody>
          <a:bodyPr/>
          <a:lstStyle/>
          <a:p>
            <a:r>
              <a:rPr lang="en-US" dirty="0" smtClean="0"/>
              <a:t>Feudalism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7/7a/Les_Tr%C3%A8s_Riches_Heures_du_duc_de_Berry_ma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03372" y="7704"/>
            <a:ext cx="4242955" cy="68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650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Feudalism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4736379" cy="4195481"/>
          </a:xfrm>
        </p:spPr>
        <p:txBody>
          <a:bodyPr/>
          <a:lstStyle/>
          <a:p>
            <a:r>
              <a:rPr lang="en-US" dirty="0" smtClean="0"/>
              <a:t>European society thrown into chaos due to constant invasions</a:t>
            </a:r>
          </a:p>
          <a:p>
            <a:pPr lvl="1"/>
            <a:r>
              <a:rPr lang="en-US" u="sng" dirty="0" smtClean="0"/>
              <a:t>Muslims</a:t>
            </a:r>
            <a:r>
              <a:rPr lang="en-US" dirty="0" smtClean="0"/>
              <a:t> from the South</a:t>
            </a:r>
          </a:p>
          <a:p>
            <a:pPr lvl="1"/>
            <a:r>
              <a:rPr lang="en-US" u="sng" dirty="0" smtClean="0"/>
              <a:t>Magyars</a:t>
            </a:r>
            <a:r>
              <a:rPr lang="en-US" dirty="0" smtClean="0"/>
              <a:t> from the East</a:t>
            </a:r>
          </a:p>
          <a:p>
            <a:pPr lvl="1"/>
            <a:r>
              <a:rPr lang="en-US" u="sng" dirty="0" smtClean="0"/>
              <a:t>Vikings</a:t>
            </a:r>
            <a:r>
              <a:rPr lang="en-US" dirty="0" smtClean="0"/>
              <a:t> from the North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http://www.hist.umn.edu/hist3611/moved/protected/week4/images/invasion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9788" y="1646042"/>
            <a:ext cx="6416348" cy="50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etc.usf.edu/clipart/14200/14248/viking-ship_14248_l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7257" y="4150658"/>
            <a:ext cx="3261323" cy="2500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6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 of Feudalism,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Constant invasions weakened the power of central leaders</a:t>
            </a:r>
          </a:p>
          <a:p>
            <a:r>
              <a:rPr lang="en-US" dirty="0" smtClean="0"/>
              <a:t>A new, decentralized system known as </a:t>
            </a:r>
            <a:r>
              <a:rPr lang="en-US" u="sng" dirty="0" smtClean="0"/>
              <a:t>feudalism</a:t>
            </a:r>
            <a:r>
              <a:rPr lang="en-US" dirty="0"/>
              <a:t> </a:t>
            </a:r>
            <a:r>
              <a:rPr lang="en-US" dirty="0" smtClean="0"/>
              <a:t>emerged</a:t>
            </a:r>
          </a:p>
          <a:p>
            <a:r>
              <a:rPr lang="en-US" dirty="0" smtClean="0"/>
              <a:t>Feudalism is a political system based around </a:t>
            </a:r>
            <a:r>
              <a:rPr lang="en-US" u="sng" dirty="0" smtClean="0"/>
              <a:t>land ownership</a:t>
            </a:r>
            <a:r>
              <a:rPr lang="en-US" dirty="0" smtClean="0"/>
              <a:t> and protective alliances</a:t>
            </a:r>
          </a:p>
          <a:p>
            <a:r>
              <a:rPr lang="en-US" dirty="0" smtClean="0"/>
              <a:t>Feudalism is </a:t>
            </a:r>
            <a:r>
              <a:rPr lang="en-US" u="sng" dirty="0" smtClean="0"/>
              <a:t>hierarchical</a:t>
            </a:r>
            <a:r>
              <a:rPr lang="en-US" dirty="0" smtClean="0"/>
              <a:t>, meaning that feudal society was divided into social classes with unequal power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i="1" dirty="0" smtClean="0"/>
              <a:t>Hierarchy: Any system of persons or things ranked one above another.</a:t>
            </a:r>
          </a:p>
        </p:txBody>
      </p:sp>
    </p:spTree>
    <p:extLst>
      <p:ext uri="{BB962C8B-B14F-4D97-AF65-F5344CB8AC3E}">
        <p14:creationId xmlns:p14="http://schemas.microsoft.com/office/powerpoint/2010/main" xmlns="" val="394531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6870" y="0"/>
            <a:ext cx="8871962" cy="6831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6870" y="0"/>
            <a:ext cx="9404723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Feudal Society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552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Kings and Nobles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Kings</a:t>
            </a:r>
            <a:r>
              <a:rPr lang="en-US" dirty="0" smtClean="0"/>
              <a:t> struggled to maintain control over their land</a:t>
            </a:r>
          </a:p>
          <a:p>
            <a:r>
              <a:rPr lang="en-US" dirty="0" smtClean="0"/>
              <a:t>Kings granted land to </a:t>
            </a:r>
            <a:r>
              <a:rPr lang="en-US" u="sng" dirty="0" smtClean="0"/>
              <a:t>nobles</a:t>
            </a:r>
            <a:r>
              <a:rPr lang="en-US" dirty="0" smtClean="0"/>
              <a:t> in exchange for protecting the land and paying </a:t>
            </a:r>
            <a:r>
              <a:rPr lang="en-US" u="sng" dirty="0" smtClean="0"/>
              <a:t>tribute</a:t>
            </a:r>
          </a:p>
          <a:p>
            <a:pPr lvl="1"/>
            <a:r>
              <a:rPr lang="en-US" dirty="0" smtClean="0"/>
              <a:t>The person granting the land was called a </a:t>
            </a:r>
            <a:r>
              <a:rPr lang="en-US" u="sng" dirty="0" smtClean="0"/>
              <a:t>lord</a:t>
            </a:r>
          </a:p>
          <a:p>
            <a:pPr lvl="1"/>
            <a:r>
              <a:rPr lang="en-US" dirty="0" smtClean="0"/>
              <a:t>The person receiving the land was called a </a:t>
            </a:r>
            <a:r>
              <a:rPr lang="en-US" u="sng" dirty="0" smtClean="0"/>
              <a:t>vassal</a:t>
            </a:r>
          </a:p>
          <a:p>
            <a:pPr lvl="1"/>
            <a:r>
              <a:rPr lang="en-US" dirty="0" smtClean="0"/>
              <a:t>The land granted was called a </a:t>
            </a:r>
            <a:r>
              <a:rPr lang="en-US" u="sng" dirty="0" smtClean="0"/>
              <a:t>fief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xmlns="" val="341001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Knights and Serfs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noble, in return, allowed </a:t>
            </a:r>
            <a:r>
              <a:rPr lang="en-US" u="sng" dirty="0" smtClean="0"/>
              <a:t>knights</a:t>
            </a:r>
            <a:r>
              <a:rPr lang="en-US" dirty="0" smtClean="0"/>
              <a:t> to stay on their land in return for military protection</a:t>
            </a:r>
          </a:p>
          <a:p>
            <a:r>
              <a:rPr lang="en-US" dirty="0" smtClean="0"/>
              <a:t>Landless peasants, or </a:t>
            </a:r>
            <a:r>
              <a:rPr lang="en-US" u="sng" dirty="0" smtClean="0"/>
              <a:t>serfs</a:t>
            </a:r>
            <a:r>
              <a:rPr lang="en-US" dirty="0" smtClean="0"/>
              <a:t>, farmed the noble’s land in exchange for shelter and protection</a:t>
            </a:r>
          </a:p>
          <a:p>
            <a:pPr lvl="1"/>
            <a:r>
              <a:rPr lang="en-US" dirty="0" smtClean="0"/>
              <a:t>Not allowed to leave the noble’s land</a:t>
            </a:r>
          </a:p>
          <a:p>
            <a:pPr lvl="1"/>
            <a:r>
              <a:rPr lang="en-US" dirty="0" smtClean="0"/>
              <a:t>Had to give up a portion of their crops to the noble</a:t>
            </a:r>
          </a:p>
          <a:p>
            <a:pPr lvl="1"/>
            <a:r>
              <a:rPr lang="en-US" dirty="0" smtClean="0"/>
              <a:t>In addition, they had to give up 10% of their income to the Church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346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Knight’s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218907" cy="4195481"/>
          </a:xfrm>
        </p:spPr>
        <p:txBody>
          <a:bodyPr/>
          <a:lstStyle/>
          <a:p>
            <a:r>
              <a:rPr lang="en-US" dirty="0" smtClean="0"/>
              <a:t>Knights followed a code of conduct known as </a:t>
            </a:r>
            <a:r>
              <a:rPr lang="en-US" u="sng" dirty="0" smtClean="0"/>
              <a:t>chivalry</a:t>
            </a:r>
          </a:p>
          <a:p>
            <a:pPr lvl="1"/>
            <a:r>
              <a:rPr lang="en-US" dirty="0" smtClean="0"/>
              <a:t>Emphasized traits such as loyalty, honor, and bravery</a:t>
            </a:r>
          </a:p>
          <a:p>
            <a:pPr lvl="1"/>
            <a:r>
              <a:rPr lang="en-US" dirty="0" smtClean="0"/>
              <a:t>Inspiration for literature, love poems, and songs</a:t>
            </a:r>
          </a:p>
          <a:p>
            <a:r>
              <a:rPr lang="en-US" dirty="0" smtClean="0"/>
              <a:t>Training to become a knight</a:t>
            </a:r>
          </a:p>
          <a:p>
            <a:pPr lvl="1"/>
            <a:r>
              <a:rPr lang="en-US" dirty="0" smtClean="0"/>
              <a:t>Age 7: Sent to train at another castle</a:t>
            </a:r>
          </a:p>
          <a:p>
            <a:pPr lvl="1"/>
            <a:r>
              <a:rPr lang="en-US" dirty="0" smtClean="0"/>
              <a:t>Age 14: Became a squire (servant to a knight)</a:t>
            </a:r>
          </a:p>
          <a:p>
            <a:pPr lvl="1"/>
            <a:r>
              <a:rPr lang="en-US" dirty="0" smtClean="0"/>
              <a:t>Age 21: Became a knight</a:t>
            </a:r>
          </a:p>
          <a:p>
            <a:pPr lvl="1"/>
            <a:r>
              <a:rPr lang="en-US" dirty="0" smtClean="0"/>
              <a:t>Practiced combat in tournaments</a:t>
            </a:r>
          </a:p>
        </p:txBody>
      </p:sp>
      <p:pic>
        <p:nvPicPr>
          <p:cNvPr id="3074" name="Picture 2" descr="http://upload.wikimedia.org/wikipedia/commons/1/16/Meister_der_Manessischen_Liederhandschrift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2219" y="1152983"/>
            <a:ext cx="386978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53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257</TotalTime>
  <Words>280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</vt:lpstr>
      <vt:lpstr>Feudalism</vt:lpstr>
      <vt:lpstr>Origins of Feudalism</vt:lpstr>
      <vt:lpstr>Origins of Feudalism, cont.</vt:lpstr>
      <vt:lpstr>Feudal Society</vt:lpstr>
      <vt:lpstr>Kings and Nobles</vt:lpstr>
      <vt:lpstr>Knights and Serfs</vt:lpstr>
      <vt:lpstr>A Knight’s Life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Feudalism</dc:title>
  <dc:creator>Marie Colombo</dc:creator>
  <cp:lastModifiedBy>opsd</cp:lastModifiedBy>
  <cp:revision>10</cp:revision>
  <dcterms:created xsi:type="dcterms:W3CDTF">2014-11-05T00:49:17Z</dcterms:created>
  <dcterms:modified xsi:type="dcterms:W3CDTF">2014-11-14T19:53:08Z</dcterms:modified>
</cp:coreProperties>
</file>