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smtClean="0"/>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2/8/2017</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2/8/2017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2/8/2017</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2/8/2017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2/8/2017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2/8/2017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2/8/2017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2/8/2017</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Black history month</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633902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Global Context</a:t>
            </a:r>
            <a:endParaRPr lang="en-US" dirty="0"/>
          </a:p>
        </p:txBody>
      </p:sp>
      <p:sp>
        <p:nvSpPr>
          <p:cNvPr id="3" name="Content Placeholder 2"/>
          <p:cNvSpPr>
            <a:spLocks noGrp="1"/>
          </p:cNvSpPr>
          <p:nvPr>
            <p:ph idx="1"/>
          </p:nvPr>
        </p:nvSpPr>
        <p:spPr/>
        <p:txBody>
          <a:bodyPr/>
          <a:lstStyle/>
          <a:p>
            <a:r>
              <a:rPr lang="en-US" sz="3600" dirty="0" smtClean="0"/>
              <a:t>How does your country fit into the global TRENDS of y0ur unit</a:t>
            </a:r>
            <a:r>
              <a:rPr lang="en-US" dirty="0" smtClean="0"/>
              <a:t>? </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4758" y="3373821"/>
            <a:ext cx="10305557" cy="3062842"/>
          </a:xfrm>
          <a:prstGeom prst="rect">
            <a:avLst/>
          </a:prstGeom>
        </p:spPr>
      </p:pic>
    </p:spTree>
    <p:extLst>
      <p:ext uri="{BB962C8B-B14F-4D97-AF65-F5344CB8AC3E}">
        <p14:creationId xmlns:p14="http://schemas.microsoft.com/office/powerpoint/2010/main" val="2172998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a region of the World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55685" y="2011363"/>
            <a:ext cx="9279043" cy="4206875"/>
          </a:xfrm>
        </p:spPr>
      </p:pic>
    </p:spTree>
    <p:extLst>
      <p:ext uri="{BB962C8B-B14F-4D97-AF65-F5344CB8AC3E}">
        <p14:creationId xmlns:p14="http://schemas.microsoft.com/office/powerpoint/2010/main" val="408788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 an  Eras/Time periods </a:t>
            </a:r>
            <a:endParaRPr lang="en-US" dirty="0"/>
          </a:p>
        </p:txBody>
      </p:sp>
      <p:sp>
        <p:nvSpPr>
          <p:cNvPr id="3" name="Content Placeholder 2"/>
          <p:cNvSpPr>
            <a:spLocks noGrp="1"/>
          </p:cNvSpPr>
          <p:nvPr>
            <p:ph idx="1"/>
          </p:nvPr>
        </p:nvSpPr>
        <p:spPr/>
        <p:txBody>
          <a:bodyPr/>
          <a:lstStyle/>
          <a:p>
            <a:r>
              <a:rPr lang="en-US" dirty="0" smtClean="0"/>
              <a:t>Era 1: 80,000 BC to 500BC agricultural revolution to civilizations </a:t>
            </a:r>
          </a:p>
          <a:p>
            <a:r>
              <a:rPr lang="en-US" dirty="0" smtClean="0"/>
              <a:t>ERa2 500BC-500 CE classical empire</a:t>
            </a:r>
          </a:p>
          <a:p>
            <a:r>
              <a:rPr lang="en-US" dirty="0" smtClean="0"/>
              <a:t>Era 3 500 ce-1450 CE post classical empire</a:t>
            </a:r>
          </a:p>
          <a:p>
            <a:r>
              <a:rPr lang="en-US" dirty="0" smtClean="0"/>
              <a:t>Era 5 1450-Bc to 1750: early modern world  Columbian exchange</a:t>
            </a:r>
          </a:p>
          <a:p>
            <a:r>
              <a:rPr lang="en-US" dirty="0" smtClean="0"/>
              <a:t>Era 6 1750-1914: industrial revolution (European moment)</a:t>
            </a:r>
          </a:p>
          <a:p>
            <a:r>
              <a:rPr lang="en-US" dirty="0" smtClean="0"/>
              <a:t>Era 7 1914-1945 world at wars</a:t>
            </a:r>
          </a:p>
          <a:p>
            <a:r>
              <a:rPr lang="en-US" dirty="0" smtClean="0"/>
              <a:t>Era8 1945-present Post war/cold war to present</a:t>
            </a:r>
            <a:endParaRPr lang="en-US" dirty="0"/>
          </a:p>
        </p:txBody>
      </p:sp>
    </p:spTree>
    <p:extLst>
      <p:ext uri="{BB962C8B-B14F-4D97-AF65-F5344CB8AC3E}">
        <p14:creationId xmlns:p14="http://schemas.microsoft.com/office/powerpoint/2010/main" val="2000275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Social </a:t>
            </a:r>
            <a:r>
              <a:rPr lang="en-US" b="1" dirty="0"/>
              <a:t>(Development and transformation of social structures)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sz="9300" dirty="0" smtClean="0"/>
              <a:t>Examples : Gender </a:t>
            </a:r>
            <a:r>
              <a:rPr lang="en-US" sz="9300" dirty="0"/>
              <a:t>roles</a:t>
            </a:r>
            <a:br>
              <a:rPr lang="en-US" sz="9300" dirty="0"/>
            </a:br>
            <a:r>
              <a:rPr lang="en-US" sz="9300" dirty="0"/>
              <a:t>Family and kinship</a:t>
            </a:r>
            <a:br>
              <a:rPr lang="en-US" sz="9300" dirty="0"/>
            </a:br>
            <a:r>
              <a:rPr lang="en-US" sz="9300" dirty="0"/>
              <a:t>Race/ethnicity</a:t>
            </a:r>
            <a:br>
              <a:rPr lang="en-US" sz="9300" dirty="0"/>
            </a:br>
            <a:r>
              <a:rPr lang="en-US" sz="9300" dirty="0"/>
              <a:t>Social </a:t>
            </a:r>
            <a:r>
              <a:rPr lang="en-US" sz="9300" dirty="0" smtClean="0"/>
              <a:t>classes</a:t>
            </a:r>
          </a:p>
          <a:p>
            <a:r>
              <a:rPr lang="en-US" sz="3600" dirty="0"/>
              <a:t>This theme is about relations among human beings.  All human societies develop ways of grouping their members, as well as norms that govern interactions between individuals and social groups.  Social stratification comprises distinctions based on kinship systems, ethnic associations, and hierarchies of gender, race, wealth, and class.  The study of world history requires analysis of the processes through which social categories, roles, and practices were created, maintained, and transformed.  It also involved analysis of the connections between changes in social structures and other historical shifts, especially trends in political economy, cultural expression, and human ecology.</a:t>
            </a:r>
            <a:endParaRPr lang="en-US" sz="4000" dirty="0"/>
          </a:p>
        </p:txBody>
      </p:sp>
    </p:spTree>
    <p:extLst>
      <p:ext uri="{BB962C8B-B14F-4D97-AF65-F5344CB8AC3E}">
        <p14:creationId xmlns:p14="http://schemas.microsoft.com/office/powerpoint/2010/main" val="60761612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Political </a:t>
            </a:r>
            <a:br>
              <a:rPr lang="en-US" b="1" dirty="0"/>
            </a:br>
            <a:r>
              <a:rPr lang="en-US" b="1" dirty="0"/>
              <a:t>(State-building, expansion and conflict)</a:t>
            </a:r>
            <a:endParaRPr lang="en-US" dirty="0"/>
          </a:p>
        </p:txBody>
      </p:sp>
      <p:sp>
        <p:nvSpPr>
          <p:cNvPr id="3" name="Content Placeholder 2"/>
          <p:cNvSpPr>
            <a:spLocks noGrp="1"/>
          </p:cNvSpPr>
          <p:nvPr>
            <p:ph idx="1"/>
          </p:nvPr>
        </p:nvSpPr>
        <p:spPr>
          <a:xfrm>
            <a:off x="1202919" y="2011679"/>
            <a:ext cx="9784080" cy="4562541"/>
          </a:xfrm>
        </p:spPr>
        <p:txBody>
          <a:bodyPr>
            <a:normAutofit fontScale="77500" lnSpcReduction="20000"/>
          </a:bodyPr>
          <a:lstStyle/>
          <a:p>
            <a:r>
              <a:rPr lang="en-US" sz="4200" dirty="0" smtClean="0"/>
              <a:t>Examples </a:t>
            </a:r>
            <a:r>
              <a:rPr lang="en-US" sz="4200" dirty="0"/>
              <a:t>Political structures </a:t>
            </a:r>
            <a:br>
              <a:rPr lang="en-US" sz="4200" dirty="0"/>
            </a:br>
            <a:r>
              <a:rPr lang="en-US" sz="4200" dirty="0"/>
              <a:t>Forms of governance</a:t>
            </a:r>
            <a:br>
              <a:rPr lang="en-US" sz="4200" dirty="0"/>
            </a:br>
            <a:r>
              <a:rPr lang="en-US" sz="4200" dirty="0"/>
              <a:t>Empires</a:t>
            </a:r>
            <a:br>
              <a:rPr lang="en-US" sz="4200" dirty="0"/>
            </a:br>
            <a:r>
              <a:rPr lang="en-US" sz="4200" dirty="0"/>
              <a:t>Nations/nationalism</a:t>
            </a:r>
            <a:br>
              <a:rPr lang="en-US" sz="4200" dirty="0"/>
            </a:br>
            <a:r>
              <a:rPr lang="en-US" sz="4200" dirty="0" smtClean="0"/>
              <a:t>Revolts/revolutions</a:t>
            </a:r>
          </a:p>
          <a:p>
            <a:r>
              <a:rPr lang="en-US" dirty="0"/>
              <a:t>This theme refers to the processes by which hierarchical systems of rule have been constructed and maintained and to the conflicts generated through those processes.  In particular, this theme encourages the comparative study of different state forms (for example, kingdoms, empires, nation-states) across time and space, and the interactions among them.  Continuity and change are also embedded in this theme through attention to the organizational and cultural foundations of long-term stability on one hand, and to internal and external causes of conflict on the other.  Students should examine and compare various forms of state development and expansion in the context of various productive strategies (for example, agrarian, pastoral, mercantile), various cultural and ideological foundations (for example, religions, philosophies, ideas of nationalism), various social and gender structures, and in different environmental contexts.  This theme also discusses different types of states, such as autocracies and constitutional democracies.  Finally, this theme encourages students to explore interstate relations, including warfare, diplomacy, commercial and cultural exchange, and the formation of international organizations.</a:t>
            </a:r>
          </a:p>
        </p:txBody>
      </p:sp>
    </p:spTree>
    <p:extLst>
      <p:ext uri="{BB962C8B-B14F-4D97-AF65-F5344CB8AC3E}">
        <p14:creationId xmlns:p14="http://schemas.microsoft.com/office/powerpoint/2010/main" val="30404470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Interaction between humans and the environment</a:t>
            </a:r>
            <a:endParaRPr lang="en-US" dirty="0"/>
          </a:p>
        </p:txBody>
      </p:sp>
      <p:sp>
        <p:nvSpPr>
          <p:cNvPr id="3" name="Content Placeholder 2"/>
          <p:cNvSpPr>
            <a:spLocks noGrp="1"/>
          </p:cNvSpPr>
          <p:nvPr>
            <p:ph idx="1"/>
          </p:nvPr>
        </p:nvSpPr>
        <p:spPr>
          <a:xfrm>
            <a:off x="1202919" y="2011680"/>
            <a:ext cx="9784080" cy="4467948"/>
          </a:xfrm>
        </p:spPr>
        <p:txBody>
          <a:bodyPr>
            <a:normAutofit fontScale="70000" lnSpcReduction="20000"/>
          </a:bodyPr>
          <a:lstStyle/>
          <a:p>
            <a:r>
              <a:rPr lang="en-US" sz="4600" dirty="0"/>
              <a:t>Demography</a:t>
            </a:r>
            <a:br>
              <a:rPr lang="en-US" sz="4600" dirty="0"/>
            </a:br>
            <a:r>
              <a:rPr lang="en-US" sz="4600" dirty="0"/>
              <a:t>Disease</a:t>
            </a:r>
            <a:br>
              <a:rPr lang="en-US" sz="4600" dirty="0"/>
            </a:br>
            <a:r>
              <a:rPr lang="en-US" sz="4600" dirty="0"/>
              <a:t>Migration</a:t>
            </a:r>
            <a:br>
              <a:rPr lang="en-US" sz="4600" dirty="0"/>
            </a:br>
            <a:r>
              <a:rPr lang="en-US" sz="4600" dirty="0"/>
              <a:t>Patterns of settlement</a:t>
            </a:r>
            <a:br>
              <a:rPr lang="en-US" sz="4600" dirty="0"/>
            </a:br>
            <a:r>
              <a:rPr lang="en-US" sz="4600" dirty="0" smtClean="0"/>
              <a:t>Technology</a:t>
            </a:r>
          </a:p>
          <a:p>
            <a:r>
              <a:rPr lang="en-US" dirty="0"/>
              <a:t>The interaction between humans and the environment is a fundamental theme for world history.  The environment shaped human societies, but, increasingly, human societies also affected the environment.  During prehistory, humans interacted with the environment as hunters, fishers and foragers, and human migrations led to the peopling of the earth.  As the Neolithic revolution began, humans exploited their environments intensively, either as farmers or pastoralists.  Environmental factors such as rainfall patterns, climate, and available flora and fauna shaped the methods and exploitation used in different regions.  Human exploitation of the environment intensified as populations grew and as people migrated into new regions.  As people flocked into cities or established trade networks, new diseases emerged and spread, sometimes devastating an entire region.  During the Industrial Revolution, environmental exploitation increased exponentially.  In recent centuries, human effects on the environment - and the ability to master and exploit it - increased with the development of more sophisticated technologies, the exploitation of new energy sources and a rapid increase in human populations. By the twentieth century, large numbers of humans had begun to recognize their effect on the environment and took steps toward a "green" movement to protect and work with the natural world, instead of exploiting it.</a:t>
            </a:r>
          </a:p>
        </p:txBody>
      </p:sp>
    </p:spTree>
    <p:extLst>
      <p:ext uri="{BB962C8B-B14F-4D97-AF65-F5344CB8AC3E}">
        <p14:creationId xmlns:p14="http://schemas.microsoft.com/office/powerpoint/2010/main" val="32881974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Cultural </a:t>
            </a:r>
            <a:r>
              <a:rPr lang="en-US" b="1" dirty="0"/>
              <a:t>(Development and interaction of cultures)</a:t>
            </a:r>
            <a:endParaRPr lang="en-US" dirty="0"/>
          </a:p>
        </p:txBody>
      </p:sp>
      <p:sp>
        <p:nvSpPr>
          <p:cNvPr id="3" name="Content Placeholder 2"/>
          <p:cNvSpPr>
            <a:spLocks noGrp="1"/>
          </p:cNvSpPr>
          <p:nvPr>
            <p:ph idx="1"/>
          </p:nvPr>
        </p:nvSpPr>
        <p:spPr/>
        <p:txBody>
          <a:bodyPr>
            <a:normAutofit fontScale="85000" lnSpcReduction="20000"/>
          </a:bodyPr>
          <a:lstStyle/>
          <a:p>
            <a:r>
              <a:rPr lang="en-US" sz="3900" dirty="0"/>
              <a:t>Religions</a:t>
            </a:r>
            <a:br>
              <a:rPr lang="en-US" sz="3900" dirty="0"/>
            </a:br>
            <a:r>
              <a:rPr lang="en-US" sz="3900" dirty="0"/>
              <a:t>Belief systems Philosophies</a:t>
            </a:r>
            <a:br>
              <a:rPr lang="en-US" sz="3900" dirty="0"/>
            </a:br>
            <a:r>
              <a:rPr lang="en-US" sz="3900" dirty="0"/>
              <a:t>Ideologies</a:t>
            </a:r>
            <a:br>
              <a:rPr lang="en-US" sz="3900" dirty="0"/>
            </a:br>
            <a:r>
              <a:rPr lang="en-US" sz="3900" dirty="0"/>
              <a:t>Science/technology</a:t>
            </a:r>
            <a:br>
              <a:rPr lang="en-US" sz="3900" dirty="0"/>
            </a:br>
            <a:r>
              <a:rPr lang="en-US" sz="3900" dirty="0"/>
              <a:t>Arts and </a:t>
            </a:r>
            <a:r>
              <a:rPr lang="en-US" sz="3900" dirty="0" smtClean="0"/>
              <a:t>architecture</a:t>
            </a:r>
          </a:p>
          <a:p>
            <a:r>
              <a:rPr lang="en-US" dirty="0"/>
              <a:t>This theme explores the origins, uses, dissemination, and adaptation of ideas, beliefs, and knowledge within and between societies.  Studying the dominant belief system(s) or religions, philosophical interests, and technical and artistic approaches can reveal how major groups in society view themselves and others, and how they respond to multiple challenges.  When people of different societies interact, they often share components of their cultures, deliberately or not.  The processes of adopting or adapting new belief and knowledge systems are complex and often lead to historically novel cultural blends.  A society's culture may be investigated and compared with other societies' cultures as a way to reveal both what is unique to a culture and what is shares with other cultures.  It is also possible to analyze and trace particular cultural trends or ideas across human societies.</a:t>
            </a:r>
          </a:p>
        </p:txBody>
      </p:sp>
    </p:spTree>
    <p:extLst>
      <p:ext uri="{BB962C8B-B14F-4D97-AF65-F5344CB8AC3E}">
        <p14:creationId xmlns:p14="http://schemas.microsoft.com/office/powerpoint/2010/main" val="10124534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Economics </a:t>
            </a:r>
            <a:r>
              <a:rPr lang="en-US" b="1" dirty="0"/>
              <a:t>(Creation, expansions and interactions of economic systems)</a:t>
            </a:r>
            <a:endParaRPr lang="en-US" dirty="0"/>
          </a:p>
        </p:txBody>
      </p:sp>
      <p:sp>
        <p:nvSpPr>
          <p:cNvPr id="3" name="Content Placeholder 2"/>
          <p:cNvSpPr>
            <a:spLocks noGrp="1"/>
          </p:cNvSpPr>
          <p:nvPr>
            <p:ph idx="1"/>
          </p:nvPr>
        </p:nvSpPr>
        <p:spPr>
          <a:xfrm>
            <a:off x="1202919" y="2011680"/>
            <a:ext cx="9784080" cy="4578306"/>
          </a:xfrm>
        </p:spPr>
        <p:txBody>
          <a:bodyPr>
            <a:normAutofit fontScale="77500" lnSpcReduction="20000"/>
          </a:bodyPr>
          <a:lstStyle/>
          <a:p>
            <a:r>
              <a:rPr lang="en-US" sz="3800" dirty="0"/>
              <a:t>Agriculture </a:t>
            </a:r>
            <a:br>
              <a:rPr lang="en-US" sz="3800" dirty="0"/>
            </a:br>
            <a:r>
              <a:rPr lang="en-US" sz="3800" dirty="0"/>
              <a:t>Pastoral production</a:t>
            </a:r>
            <a:br>
              <a:rPr lang="en-US" sz="3800" dirty="0"/>
            </a:br>
            <a:r>
              <a:rPr lang="en-US" sz="3800" dirty="0"/>
              <a:t>Trade and commerce</a:t>
            </a:r>
            <a:br>
              <a:rPr lang="en-US" sz="3800" dirty="0"/>
            </a:br>
            <a:r>
              <a:rPr lang="en-US" sz="3800" dirty="0"/>
              <a:t>Labor systems</a:t>
            </a:r>
            <a:br>
              <a:rPr lang="en-US" sz="3800" dirty="0"/>
            </a:br>
            <a:r>
              <a:rPr lang="en-US" sz="3800" dirty="0"/>
              <a:t>Industrialization</a:t>
            </a:r>
            <a:br>
              <a:rPr lang="en-US" sz="3800" dirty="0"/>
            </a:br>
            <a:r>
              <a:rPr lang="en-US" sz="3800" dirty="0" smtClean="0"/>
              <a:t>Capitalism/Socialism</a:t>
            </a:r>
          </a:p>
          <a:p>
            <a:r>
              <a:rPr lang="en-US" dirty="0"/>
              <a:t/>
            </a:r>
            <a:br>
              <a:rPr lang="en-US" dirty="0"/>
            </a:br>
            <a:r>
              <a:rPr lang="en-US" dirty="0"/>
              <a:t>This theme surveys the diverse patterns and systems that human societies have developed as they exploit their environments to produce, distribute, and consume desired goods and services across time and space.  It stresses major transitions in human economic activity, such as the growth and spread of agricultural, pastoral, and industrial production; the development of various labor systems associated with these economic systems (including different forms of household management and the use of coerced or free labor); and the ideologies, values, and institutions (such as capitalism and socialism) that sustained them.  This theme also calls attention to patterns of trade and commerce between various societies, with particular attention to the relationship between regional and global networks of communication and exchange, and their effects on economic growth and decline.  These webs of interaction strongly influence cultural and technological diffusion, migration, state formation, social classes, and human interaction with the environment.</a:t>
            </a:r>
          </a:p>
        </p:txBody>
      </p:sp>
    </p:spTree>
    <p:extLst>
      <p:ext uri="{BB962C8B-B14F-4D97-AF65-F5344CB8AC3E}">
        <p14:creationId xmlns:p14="http://schemas.microsoft.com/office/powerpoint/2010/main" val="3018373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Points of PRIDE</a:t>
            </a:r>
            <a:endParaRPr lang="en-US" dirty="0"/>
          </a:p>
        </p:txBody>
      </p:sp>
      <p:sp>
        <p:nvSpPr>
          <p:cNvPr id="3" name="Content Placeholder 2"/>
          <p:cNvSpPr>
            <a:spLocks noGrp="1"/>
          </p:cNvSpPr>
          <p:nvPr>
            <p:ph idx="1"/>
          </p:nvPr>
        </p:nvSpPr>
        <p:spPr/>
        <p:txBody>
          <a:bodyPr>
            <a:normAutofit/>
          </a:bodyPr>
          <a:lstStyle/>
          <a:p>
            <a:r>
              <a:rPr lang="en-US" sz="3600" dirty="0" smtClean="0"/>
              <a:t>What are the amazing things that happened in your area that everyone walking down OPHS A wing should know about?</a:t>
            </a:r>
          </a:p>
          <a:p>
            <a:endParaRPr lang="en-US" sz="36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79986" y="3689130"/>
            <a:ext cx="7010400" cy="3042745"/>
          </a:xfrm>
          <a:prstGeom prst="rect">
            <a:avLst/>
          </a:prstGeom>
        </p:spPr>
      </p:pic>
    </p:spTree>
    <p:extLst>
      <p:ext uri="{BB962C8B-B14F-4D97-AF65-F5344CB8AC3E}">
        <p14:creationId xmlns:p14="http://schemas.microsoft.com/office/powerpoint/2010/main" val="36072440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docProps/app.xml><?xml version="1.0" encoding="utf-8"?>
<Properties xmlns="http://schemas.openxmlformats.org/officeDocument/2006/extended-properties" xmlns:vt="http://schemas.openxmlformats.org/officeDocument/2006/docPropsVTypes">
  <Template>Banded</Template>
  <TotalTime>25</TotalTime>
  <Words>156</Words>
  <Application>Microsoft Office PowerPoint</Application>
  <PresentationFormat>Widescreen</PresentationFormat>
  <Paragraphs>29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Corbel</vt:lpstr>
      <vt:lpstr>Wingdings</vt:lpstr>
      <vt:lpstr>Banded</vt:lpstr>
      <vt:lpstr>A.P Black history month</vt:lpstr>
      <vt:lpstr>Select a region of the World</vt:lpstr>
      <vt:lpstr>Select an  Eras/Time periods </vt:lpstr>
      <vt:lpstr>Social (Development and transformation of social structures)</vt:lpstr>
      <vt:lpstr>Political  (State-building, expansion and conflict)</vt:lpstr>
      <vt:lpstr>Interaction between humans and the environment</vt:lpstr>
      <vt:lpstr>Cultural (Development and interaction of cultures)</vt:lpstr>
      <vt:lpstr>Economics (Creation, expansions and interactions of economic systems)</vt:lpstr>
      <vt:lpstr>Points of PRIDE</vt:lpstr>
      <vt:lpstr>Global Context</vt:lpstr>
    </vt:vector>
  </TitlesOfParts>
  <Company>OPSD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 Black history month</dc:title>
  <dc:creator>Majewski, Rosemary</dc:creator>
  <cp:lastModifiedBy>Majewski, Rosemary</cp:lastModifiedBy>
  <cp:revision>3</cp:revision>
  <dcterms:created xsi:type="dcterms:W3CDTF">2017-02-08T19:32:09Z</dcterms:created>
  <dcterms:modified xsi:type="dcterms:W3CDTF">2017-02-08T19:57:32Z</dcterms:modified>
</cp:coreProperties>
</file>