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76" r:id="rId9"/>
    <p:sldId id="277" r:id="rId10"/>
    <p:sldId id="260" r:id="rId11"/>
    <p:sldId id="264" r:id="rId12"/>
    <p:sldId id="261" r:id="rId13"/>
    <p:sldId id="262" r:id="rId14"/>
    <p:sldId id="278" r:id="rId15"/>
    <p:sldId id="263" r:id="rId16"/>
    <p:sldId id="265" r:id="rId17"/>
    <p:sldId id="279" r:id="rId18"/>
    <p:sldId id="266" r:id="rId19"/>
    <p:sldId id="267" r:id="rId20"/>
    <p:sldId id="284" r:id="rId21"/>
    <p:sldId id="286" r:id="rId22"/>
    <p:sldId id="287" r:id="rId23"/>
    <p:sldId id="285" r:id="rId24"/>
    <p:sldId id="268" r:id="rId25"/>
    <p:sldId id="269" r:id="rId26"/>
    <p:sldId id="270" r:id="rId27"/>
    <p:sldId id="28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CC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8" autoAdjust="0"/>
    <p:restoredTop sz="94634" autoAdjust="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A28EA7-E663-496E-8678-1FFB09B89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DCC17-42E3-46C7-B31E-81ACF8BA56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6AFCB-748E-4428-9121-999494A9A12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E5C73-B6D3-44B3-AB99-F8DC2A19EAA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6ED08-7542-4179-BCC7-A3DD0E16A01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84828-97CF-4E54-BCDB-0E204077D1C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F893A-CB17-415C-8EA5-775F1EC8C5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F0D84-AAD2-4E93-A5F3-ADA31B0495C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DEF56-B527-4A36-ACCB-9FEBD1AD361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767D6-1FC5-4157-AFF8-DB858A48D5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C37D3-C2A0-4847-887D-45961EF415F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E5849-AE2E-4564-87A3-6CFCFB13C1A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FBE91-6344-4D90-94CB-14F985FF7D3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393C2-D229-4B85-A45A-C7D5800F6EB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1FE5E-6533-4F2B-96FA-38E5905E24F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1EA6E-7CC5-4905-B3A5-6052BCFF058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560A2-CCFE-48C4-A624-28D85B9A940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6B14F-DE5E-41B0-90E1-AE13BD768B2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B623E-1A4B-4690-B446-22364521475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FC2C7-188A-4820-B6C7-4360F45285D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22BA6-8B28-4A40-9315-D08B795D935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D5838-1AAF-439E-A9BF-BEFE8392623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E3D6D-3597-4AFE-B3A2-D2B028AC121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F6DDE-9E43-4B66-BE3E-AA4ED86FA38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52FF1-D539-4A85-B6DF-6573FD67AE5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5092C-1035-42F4-A76F-6C5656CAE7D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CD81A92-7818-4D35-AE64-AF089769A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B6840-1C7A-435C-881C-6C4748E024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8EF7B-1ED1-4780-9481-9549730BF2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6B1A-577E-45A0-9E3D-DB3FA09D7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6274D23-DA35-4010-AAFA-76D56DEB5E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40B3E-C5E7-471A-9251-0AA57F4D17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F7CED-B282-40F1-8474-63FAE8C164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DCD5A10-4C45-47FD-B260-310CDE17ED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9AAF1-240F-4FF6-99CB-1C61B15120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B594C-344B-424C-9FCF-CD64EC2C11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2934F-B32A-4EF1-A9FA-D3EF910AE9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3930B-913D-44C7-A082-AF31302196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F0BFEF9-4C66-4FF0-8696-8DAE3A14AD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rainb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924800" cy="2057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7000" b="1" dirty="0" smtClean="0">
                <a:solidFill>
                  <a:schemeClr val="tx1"/>
                </a:solidFill>
                <a:latin typeface="Harrington" pitchFamily="82" charset="0"/>
              </a:rPr>
              <a:t>Age of Charlemagne 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57200" y="6324600"/>
            <a:ext cx="342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Copyright © Clara Kim 2007. All rights reserved.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300" b="1" smtClean="0">
                <a:latin typeface="Harrington" pitchFamily="82" charset="0"/>
              </a:rPr>
              <a:t>Gregory the Great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53340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u="sng" dirty="0" smtClean="0"/>
              <a:t>Missionaries</a:t>
            </a:r>
            <a:r>
              <a:rPr lang="en-US" sz="3600" dirty="0" smtClean="0"/>
              <a:t> carried </a:t>
            </a:r>
            <a:r>
              <a:rPr lang="en-US" sz="3600" u="sng" dirty="0" smtClean="0"/>
              <a:t>Christianity </a:t>
            </a:r>
            <a:r>
              <a:rPr lang="en-US" sz="3600" dirty="0" smtClean="0"/>
              <a:t>and the </a:t>
            </a:r>
            <a:r>
              <a:rPr lang="en-US" sz="3600" u="sng" dirty="0" smtClean="0"/>
              <a:t>Latin</a:t>
            </a:r>
            <a:r>
              <a:rPr lang="en-US" sz="3600" dirty="0" smtClean="0"/>
              <a:t> alphabet to Germanic tribes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u="sng" dirty="0" smtClean="0"/>
              <a:t>Gregory</a:t>
            </a:r>
            <a:r>
              <a:rPr lang="en-US" sz="3600" dirty="0" smtClean="0"/>
              <a:t> the Great = Pope who </a:t>
            </a:r>
            <a:r>
              <a:rPr lang="en-US" sz="3600" u="sng" dirty="0" smtClean="0"/>
              <a:t>expanded</a:t>
            </a:r>
            <a:r>
              <a:rPr lang="en-US" sz="3600" dirty="0" smtClean="0"/>
              <a:t> the pope’s </a:t>
            </a:r>
            <a:r>
              <a:rPr lang="en-US" sz="3600" u="sng" dirty="0" smtClean="0"/>
              <a:t>power</a:t>
            </a:r>
            <a:r>
              <a:rPr lang="en-US" sz="3600" dirty="0" smtClean="0"/>
              <a:t> to be involved in </a:t>
            </a:r>
            <a:r>
              <a:rPr lang="en-US" sz="3600" u="sng" dirty="0" smtClean="0"/>
              <a:t>politics</a:t>
            </a:r>
            <a:r>
              <a:rPr lang="en-US" sz="36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He used church revenues (money) 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Raise </a:t>
            </a:r>
            <a:r>
              <a:rPr lang="en-US" sz="2800" u="sng" dirty="0" smtClean="0"/>
              <a:t>armies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u="sng" dirty="0" smtClean="0"/>
              <a:t>Repair</a:t>
            </a:r>
            <a:r>
              <a:rPr lang="en-US" sz="2800" dirty="0" smtClean="0"/>
              <a:t> Roads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Help the </a:t>
            </a:r>
            <a:r>
              <a:rPr lang="en-US" sz="2800" u="sng" dirty="0" smtClean="0"/>
              <a:t>Poor</a:t>
            </a:r>
            <a:endParaRPr lang="en-US" sz="2800" dirty="0" smtClean="0"/>
          </a:p>
        </p:txBody>
      </p:sp>
      <p:pic>
        <p:nvPicPr>
          <p:cNvPr id="7175" name="Picture 7" descr="gregor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315142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b="1" dirty="0" smtClean="0">
                <a:latin typeface="Harrington" pitchFamily="82" charset="0"/>
              </a:rPr>
              <a:t>The Carolingian Dynasty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46021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4000" dirty="0" smtClean="0"/>
              <a:t>Charles Martel – Expanded</a:t>
            </a:r>
            <a:r>
              <a:rPr lang="en-US" sz="4000" u="sng" dirty="0" smtClean="0"/>
              <a:t> Frankish</a:t>
            </a:r>
            <a:r>
              <a:rPr lang="en-US" sz="4000" dirty="0" smtClean="0"/>
              <a:t> power and became more</a:t>
            </a:r>
            <a:r>
              <a:rPr lang="en-US" sz="4000" u="sng" dirty="0" smtClean="0"/>
              <a:t> powerful</a:t>
            </a:r>
            <a:r>
              <a:rPr lang="en-US" sz="4000" dirty="0" smtClean="0"/>
              <a:t> than the </a:t>
            </a:r>
            <a:r>
              <a:rPr lang="en-US" sz="4000" u="sng" dirty="0" smtClean="0"/>
              <a:t>king</a:t>
            </a:r>
          </a:p>
          <a:p>
            <a:pPr eaLnBrk="1" hangingPunct="1"/>
            <a:r>
              <a:rPr lang="en-US" sz="4000" dirty="0" smtClean="0"/>
              <a:t>His son Pepin the Short was anointed by the Pope as king by the grace of God</a:t>
            </a:r>
          </a:p>
          <a:p>
            <a:pPr eaLnBrk="1" hangingPunct="1"/>
            <a:r>
              <a:rPr lang="en-US" sz="4000" dirty="0" smtClean="0"/>
              <a:t>This began what is known as the reign of the </a:t>
            </a:r>
            <a:r>
              <a:rPr lang="en-US" sz="4000" u="sng" dirty="0" smtClean="0"/>
              <a:t>Carolingian Dynasty</a:t>
            </a:r>
            <a:r>
              <a:rPr lang="en-US" sz="4000" dirty="0" smtClean="0"/>
              <a:t> = time of </a:t>
            </a:r>
            <a:r>
              <a:rPr lang="en-US" sz="4000" u="sng" dirty="0" smtClean="0"/>
              <a:t>Frankish rulers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300" b="1" smtClean="0">
                <a:latin typeface="Harrington" pitchFamily="82" charset="0"/>
              </a:rPr>
              <a:t>Charles the Great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6019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400" dirty="0" smtClean="0"/>
              <a:t>He was 6ft 4inches = taller than many in Europe</a:t>
            </a:r>
          </a:p>
          <a:p>
            <a:pPr eaLnBrk="1" hangingPunct="1"/>
            <a:r>
              <a:rPr lang="en-US" sz="3400" dirty="0" smtClean="0"/>
              <a:t>AKA </a:t>
            </a:r>
            <a:r>
              <a:rPr lang="en-US" sz="3400" u="sng" dirty="0" smtClean="0"/>
              <a:t>Charlemagne</a:t>
            </a:r>
          </a:p>
          <a:p>
            <a:pPr eaLnBrk="1" hangingPunct="1"/>
            <a:r>
              <a:rPr lang="en-US" sz="3400" dirty="0" smtClean="0"/>
              <a:t>Becomes king of the </a:t>
            </a:r>
            <a:r>
              <a:rPr lang="en-US" sz="3400" u="sng" dirty="0" smtClean="0"/>
              <a:t>Francs</a:t>
            </a:r>
          </a:p>
          <a:p>
            <a:pPr eaLnBrk="1" hangingPunct="1"/>
            <a:r>
              <a:rPr lang="en-US" sz="3400" dirty="0" smtClean="0"/>
              <a:t>Quickly </a:t>
            </a:r>
            <a:r>
              <a:rPr lang="en-US" sz="3400" u="sng" dirty="0" smtClean="0"/>
              <a:t>controlled</a:t>
            </a:r>
            <a:r>
              <a:rPr lang="en-US" sz="3400" dirty="0" smtClean="0"/>
              <a:t> the entire </a:t>
            </a:r>
            <a:r>
              <a:rPr lang="en-US" sz="3400" u="sng" dirty="0" smtClean="0"/>
              <a:t>kingdom</a:t>
            </a:r>
            <a:r>
              <a:rPr lang="en-US" sz="3400" dirty="0" smtClean="0"/>
              <a:t> of the </a:t>
            </a:r>
            <a:r>
              <a:rPr lang="en-US" sz="3400" u="sng" dirty="0" smtClean="0"/>
              <a:t>Francs</a:t>
            </a:r>
            <a:r>
              <a:rPr lang="en-US" sz="3400" dirty="0" smtClean="0"/>
              <a:t> </a:t>
            </a:r>
          </a:p>
          <a:p>
            <a:pPr eaLnBrk="1" hangingPunct="1"/>
            <a:r>
              <a:rPr lang="en-US" sz="3400" dirty="0" smtClean="0"/>
              <a:t>Spread </a:t>
            </a:r>
            <a:r>
              <a:rPr lang="en-US" sz="3400" u="sng" dirty="0" smtClean="0"/>
              <a:t>Christianity</a:t>
            </a:r>
            <a:r>
              <a:rPr lang="en-US" sz="3400" dirty="0" smtClean="0"/>
              <a:t> and </a:t>
            </a:r>
            <a:r>
              <a:rPr lang="en-US" sz="3400" u="sng" dirty="0" smtClean="0"/>
              <a:t>reunited</a:t>
            </a:r>
            <a:r>
              <a:rPr lang="en-US" sz="3400" dirty="0" smtClean="0"/>
              <a:t> western </a:t>
            </a:r>
            <a:r>
              <a:rPr lang="en-US" sz="3400" u="sng" dirty="0" smtClean="0"/>
              <a:t>Europe</a:t>
            </a:r>
            <a:r>
              <a:rPr lang="en-US" sz="3400" dirty="0" smtClean="0"/>
              <a:t> for the </a:t>
            </a:r>
            <a:r>
              <a:rPr lang="en-US" sz="3400" u="sng" dirty="0" smtClean="0"/>
              <a:t>first</a:t>
            </a:r>
            <a:r>
              <a:rPr lang="en-US" sz="3400" dirty="0" smtClean="0"/>
              <a:t> time since the </a:t>
            </a:r>
            <a:r>
              <a:rPr lang="en-US" sz="3400" u="sng" dirty="0" smtClean="0"/>
              <a:t>Roman</a:t>
            </a:r>
            <a:r>
              <a:rPr lang="en-US" sz="3400" dirty="0" smtClean="0"/>
              <a:t> Empire</a:t>
            </a:r>
          </a:p>
        </p:txBody>
      </p:sp>
      <p:pic>
        <p:nvPicPr>
          <p:cNvPr id="13316" name="Picture 7" descr="250px-Charlemagne-by-Du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2270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5300" b="1" smtClean="0">
                <a:latin typeface="Harrington" pitchFamily="82" charset="0"/>
              </a:rPr>
              <a:t>Age of Charlemagne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15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He</a:t>
            </a:r>
            <a:r>
              <a:rPr lang="en-US" sz="3300" u="sng" dirty="0" smtClean="0"/>
              <a:t> regularly</a:t>
            </a:r>
            <a:r>
              <a:rPr lang="en-US" sz="3300" dirty="0" smtClean="0"/>
              <a:t> visited </a:t>
            </a:r>
            <a:r>
              <a:rPr lang="en-US" sz="3300" u="sng" dirty="0" smtClean="0"/>
              <a:t>every</a:t>
            </a:r>
            <a:r>
              <a:rPr lang="en-US" sz="3300" dirty="0" smtClean="0"/>
              <a:t> part of his </a:t>
            </a:r>
            <a:r>
              <a:rPr lang="en-US" sz="3300" u="sng" dirty="0" smtClean="0"/>
              <a:t>kingdom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u="sng" dirty="0" smtClean="0"/>
              <a:t>Limited</a:t>
            </a:r>
            <a:r>
              <a:rPr lang="en-US" sz="3300" dirty="0" smtClean="0"/>
              <a:t> the </a:t>
            </a:r>
            <a:r>
              <a:rPr lang="en-US" sz="3300" u="sng" dirty="0" smtClean="0"/>
              <a:t>power</a:t>
            </a:r>
            <a:r>
              <a:rPr lang="en-US" sz="3300" dirty="0" smtClean="0"/>
              <a:t> of the </a:t>
            </a:r>
            <a:r>
              <a:rPr lang="en-US" sz="3300" u="sng" dirty="0" smtClean="0"/>
              <a:t>nobles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u="sng" dirty="0" smtClean="0"/>
              <a:t>Encouraged</a:t>
            </a:r>
            <a:r>
              <a:rPr lang="en-US" sz="3300" dirty="0" smtClean="0"/>
              <a:t> learning which </a:t>
            </a:r>
            <a:r>
              <a:rPr lang="en-US" sz="3300" u="sng" dirty="0" smtClean="0"/>
              <a:t>revived</a:t>
            </a:r>
            <a:r>
              <a:rPr lang="en-US" sz="3300" dirty="0" smtClean="0"/>
              <a:t> Roman </a:t>
            </a:r>
            <a:r>
              <a:rPr lang="en-US" sz="3300" u="sng" dirty="0" smtClean="0"/>
              <a:t>Culture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The </a:t>
            </a:r>
            <a:r>
              <a:rPr lang="en-US" sz="3300" u="sng" dirty="0" smtClean="0"/>
              <a:t>Pope</a:t>
            </a:r>
            <a:r>
              <a:rPr lang="en-US" sz="3300" dirty="0" smtClean="0"/>
              <a:t> crowned him </a:t>
            </a:r>
            <a:r>
              <a:rPr lang="en-US" sz="3300" u="sng" dirty="0" smtClean="0"/>
              <a:t>Emperor</a:t>
            </a:r>
            <a:r>
              <a:rPr lang="en-US" sz="3300" dirty="0" smtClean="0"/>
              <a:t> of the Holy Roman Empire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After he died his </a:t>
            </a:r>
            <a:r>
              <a:rPr lang="en-US" sz="3300" u="sng" dirty="0" smtClean="0"/>
              <a:t>united</a:t>
            </a:r>
            <a:r>
              <a:rPr lang="en-US" sz="3300" dirty="0" smtClean="0"/>
              <a:t> kingdom </a:t>
            </a:r>
            <a:r>
              <a:rPr lang="en-US" sz="3300" u="sng" dirty="0" smtClean="0"/>
              <a:t>fell</a:t>
            </a:r>
            <a:r>
              <a:rPr lang="en-US" sz="3300" dirty="0" smtClean="0"/>
              <a:t> apart</a:t>
            </a:r>
          </a:p>
        </p:txBody>
      </p:sp>
      <p:pic>
        <p:nvPicPr>
          <p:cNvPr id="14340" name="Picture 7" descr="charlemagne-1-siz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3766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gazxs4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231501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300" b="1" smtClean="0">
                <a:latin typeface="Harrington" pitchFamily="82" charset="0"/>
              </a:rPr>
              <a:t>MORE INVASIONS!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4906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From </a:t>
            </a:r>
            <a:r>
              <a:rPr lang="en-US" sz="4000" u="sng" dirty="0" smtClean="0"/>
              <a:t>800</a:t>
            </a:r>
            <a:r>
              <a:rPr lang="en-US" sz="4000" dirty="0" smtClean="0"/>
              <a:t> to </a:t>
            </a:r>
            <a:r>
              <a:rPr lang="en-US" sz="4000" u="sng" dirty="0" smtClean="0"/>
              <a:t>1000</a:t>
            </a:r>
            <a:r>
              <a:rPr lang="en-US" sz="4000" dirty="0" smtClean="0"/>
              <a:t> the </a:t>
            </a:r>
            <a:r>
              <a:rPr lang="en-US" sz="4000" u="sng" dirty="0" smtClean="0"/>
              <a:t>Magyar</a:t>
            </a:r>
            <a:r>
              <a:rPr lang="en-US" sz="4000" dirty="0" smtClean="0"/>
              <a:t> warriors terrorized Germany and Italy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From the north, the </a:t>
            </a:r>
            <a:r>
              <a:rPr lang="en-US" sz="4000" u="sng" dirty="0" smtClean="0"/>
              <a:t>Vikings</a:t>
            </a:r>
            <a:r>
              <a:rPr lang="en-US" sz="4000" dirty="0" smtClean="0"/>
              <a:t> attacked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Vikings </a:t>
            </a:r>
            <a:r>
              <a:rPr lang="en-US" sz="4000" u="sng" dirty="0" smtClean="0"/>
              <a:t>attacked</a:t>
            </a:r>
            <a:r>
              <a:rPr lang="en-US" sz="4000" dirty="0" smtClean="0"/>
              <a:t> with </a:t>
            </a:r>
            <a:r>
              <a:rPr lang="en-US" sz="4000" u="sng" dirty="0" smtClean="0"/>
              <a:t>quick</a:t>
            </a:r>
            <a:r>
              <a:rPr lang="en-US" sz="4000" dirty="0" smtClean="0"/>
              <a:t> speed.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They </a:t>
            </a:r>
            <a:r>
              <a:rPr lang="en-US" sz="3600" u="sng" dirty="0" smtClean="0"/>
              <a:t>beached</a:t>
            </a:r>
            <a:r>
              <a:rPr lang="en-US" sz="3600" dirty="0" smtClean="0"/>
              <a:t> their ships, attacked, then shoved out to </a:t>
            </a:r>
            <a:r>
              <a:rPr lang="en-US" sz="3600" u="sng" dirty="0" smtClean="0"/>
              <a:t>sea</a:t>
            </a:r>
            <a:r>
              <a:rPr lang="en-US" sz="3600" dirty="0" smtClean="0"/>
              <a:t>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They were also </a:t>
            </a:r>
            <a:r>
              <a:rPr lang="en-US" sz="3600" u="sng" dirty="0" smtClean="0"/>
              <a:t>traders</a:t>
            </a:r>
            <a:r>
              <a:rPr lang="en-US" sz="3600" dirty="0" smtClean="0"/>
              <a:t> and </a:t>
            </a:r>
            <a:r>
              <a:rPr lang="en-US" sz="3600" u="sng" dirty="0" smtClean="0"/>
              <a:t>explorers </a:t>
            </a:r>
            <a:r>
              <a:rPr lang="en-US" sz="3600" dirty="0" smtClean="0"/>
              <a:t>(Leif Ericson)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Impressive warships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oolPrintViking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bodi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53400" cy="11652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chemeClr val="bg1"/>
                </a:solidFill>
                <a:latin typeface="Harrington" pitchFamily="82" charset="0"/>
              </a:rPr>
              <a:t>The Middle Ages</a:t>
            </a:r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3505200" cy="17526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bg1"/>
                </a:solidFill>
                <a:latin typeface="Harrington" pitchFamily="82" charset="0"/>
              </a:rPr>
              <a:t>Feudalism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latin typeface="Harrington" pitchFamily="82" charset="0"/>
              </a:rPr>
              <a:t>Feudalism Rises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447800"/>
            <a:ext cx="41910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400" dirty="0" smtClean="0"/>
              <a:t>A </a:t>
            </a:r>
            <a:r>
              <a:rPr lang="en-US" sz="4400" u="sng" dirty="0" smtClean="0"/>
              <a:t>system </a:t>
            </a:r>
            <a:r>
              <a:rPr lang="en-US" sz="4400" dirty="0" smtClean="0"/>
              <a:t>of landholding and </a:t>
            </a:r>
            <a:r>
              <a:rPr lang="en-US" sz="4400" u="sng" dirty="0" smtClean="0"/>
              <a:t>governing</a:t>
            </a:r>
          </a:p>
          <a:p>
            <a:pPr eaLnBrk="1" hangingPunct="1"/>
            <a:r>
              <a:rPr lang="en-US" sz="4400" dirty="0" smtClean="0"/>
              <a:t>It was based on an </a:t>
            </a:r>
            <a:r>
              <a:rPr lang="en-US" sz="4400" u="sng" dirty="0" smtClean="0"/>
              <a:t>exchange</a:t>
            </a:r>
            <a:r>
              <a:rPr lang="en-US" sz="4400" dirty="0" smtClean="0"/>
              <a:t> of </a:t>
            </a:r>
            <a:r>
              <a:rPr lang="en-US" sz="4400" u="sng" dirty="0" smtClean="0"/>
              <a:t>protection</a:t>
            </a:r>
            <a:r>
              <a:rPr lang="en-US" sz="4400" dirty="0" smtClean="0"/>
              <a:t> for other </a:t>
            </a:r>
            <a:r>
              <a:rPr lang="en-US" sz="4400" u="sng" dirty="0" smtClean="0"/>
              <a:t>services</a:t>
            </a:r>
          </a:p>
        </p:txBody>
      </p:sp>
      <p:pic>
        <p:nvPicPr>
          <p:cNvPr id="19460" name="Picture 5" descr="feud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3179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2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0483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6" name="Picture 15" descr="p0013046-feudali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17"/>
            <p:cNvSpPr>
              <a:spLocks noChangeArrowheads="1"/>
            </p:cNvSpPr>
            <p:nvPr/>
          </p:nvSpPr>
          <p:spPr bwMode="auto">
            <a:xfrm>
              <a:off x="4992" y="2448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Rectangle 19"/>
            <p:cNvSpPr>
              <a:spLocks noChangeArrowheads="1"/>
            </p:cNvSpPr>
            <p:nvPr/>
          </p:nvSpPr>
          <p:spPr bwMode="auto">
            <a:xfrm>
              <a:off x="3888" y="1728"/>
              <a:ext cx="14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20"/>
            <p:cNvSpPr txBox="1">
              <a:spLocks noChangeArrowheads="1"/>
            </p:cNvSpPr>
            <p:nvPr/>
          </p:nvSpPr>
          <p:spPr bwMode="auto">
            <a:xfrm>
              <a:off x="3883" y="1824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lords</a:t>
              </a:r>
            </a:p>
          </p:txBody>
        </p:sp>
      </p:grpSp>
      <p:sp>
        <p:nvSpPr>
          <p:cNvPr id="20484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0" y="-76200"/>
            <a:ext cx="457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smtClean="0">
                <a:latin typeface="Harrington" pitchFamily="82" charset="0"/>
              </a:rPr>
              <a:t>Feudal System</a:t>
            </a:r>
          </a:p>
        </p:txBody>
      </p:sp>
      <p:sp>
        <p:nvSpPr>
          <p:cNvPr id="20485" name="Rectangle 2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 smtClean="0"/>
              <a:t>Lords</a:t>
            </a:r>
            <a:r>
              <a:rPr lang="en-US" b="1" smtClean="0"/>
              <a:t> give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knights/vassals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 smtClean="0"/>
              <a:t>land (fief)</a:t>
            </a:r>
            <a:r>
              <a:rPr lang="en-US" b="1" smtClean="0"/>
              <a:t>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 smtClean="0"/>
              <a:t>exchange</a:t>
            </a:r>
            <a:r>
              <a:rPr lang="en-US" b="1" smtClean="0"/>
              <a:t>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the knights’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promise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to </a:t>
            </a:r>
            <a:r>
              <a:rPr lang="en-US" b="1" u="sng" smtClean="0"/>
              <a:t>defend</a:t>
            </a:r>
            <a:r>
              <a:rPr lang="en-US" b="1" smtClean="0"/>
              <a:t>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lord and his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 smtClean="0"/>
              <a:t>land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Harrington" pitchFamily="82" charset="0"/>
              </a:rPr>
              <a:t>What are the ‘Middle Ages’?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572000" cy="457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time after the </a:t>
            </a:r>
            <a:r>
              <a:rPr lang="en-US" sz="3600" u="sng" dirty="0" smtClean="0"/>
              <a:t>Roman Empire</a:t>
            </a:r>
            <a:r>
              <a:rPr lang="en-US" sz="3600" dirty="0" smtClean="0"/>
              <a:t> declined</a:t>
            </a:r>
          </a:p>
          <a:p>
            <a:pPr eaLnBrk="1" hangingPunct="1"/>
            <a:r>
              <a:rPr lang="en-US" sz="3600" dirty="0" smtClean="0"/>
              <a:t>Medieval </a:t>
            </a:r>
            <a:r>
              <a:rPr lang="en-US" sz="3600" u="sng" dirty="0" smtClean="0"/>
              <a:t>Europe</a:t>
            </a:r>
            <a:r>
              <a:rPr lang="en-US" sz="3600" dirty="0" smtClean="0"/>
              <a:t> was </a:t>
            </a:r>
            <a:r>
              <a:rPr lang="en-US" sz="3600" u="sng" dirty="0" smtClean="0"/>
              <a:t>fragmented</a:t>
            </a:r>
            <a:r>
              <a:rPr lang="en-US" sz="3600" dirty="0" smtClean="0"/>
              <a:t> after the </a:t>
            </a:r>
            <a:r>
              <a:rPr lang="en-US" sz="3600" u="sng" dirty="0" smtClean="0"/>
              <a:t>Germanic</a:t>
            </a:r>
            <a:r>
              <a:rPr lang="en-US" sz="3600" dirty="0" smtClean="0"/>
              <a:t> Tribes took over</a:t>
            </a:r>
          </a:p>
          <a:p>
            <a:pPr eaLnBrk="1" hangingPunct="1">
              <a:buFontTx/>
              <a:buNone/>
            </a:pPr>
            <a:endParaRPr lang="en-US" sz="4200" dirty="0" smtClean="0"/>
          </a:p>
        </p:txBody>
      </p:sp>
      <p:pic>
        <p:nvPicPr>
          <p:cNvPr id="3076" name="Picture 10" descr="MidAges3pg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8876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the Knight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4038600" cy="49530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dirty="0" smtClean="0"/>
              <a:t>Code of knighthood was to beheld to a strict code of honor =chivalry </a:t>
            </a:r>
          </a:p>
          <a:p>
            <a:r>
              <a:rPr lang="en-US" dirty="0" smtClean="0"/>
              <a:t>Knights who violated this code </a:t>
            </a:r>
          </a:p>
          <a:p>
            <a:r>
              <a:rPr lang="en-US" dirty="0" smtClean="0"/>
              <a:t>were his armor was stripped off</a:t>
            </a:r>
            <a:br>
              <a:rPr lang="en-US" dirty="0" smtClean="0"/>
            </a:br>
            <a:r>
              <a:rPr lang="en-US" dirty="0" smtClean="0"/>
              <a:t>* sword was broken over his head</a:t>
            </a:r>
            <a:br>
              <a:rPr lang="en-US" dirty="0" smtClean="0"/>
            </a:br>
            <a:r>
              <a:rPr lang="en-US" dirty="0" smtClean="0"/>
              <a:t>*shield cracked</a:t>
            </a:r>
            <a:br>
              <a:rPr lang="en-US" dirty="0" smtClean="0"/>
            </a:br>
            <a:r>
              <a:rPr lang="en-US" dirty="0" smtClean="0"/>
              <a:t>*spurs cut off</a:t>
            </a:r>
            <a:br>
              <a:rPr lang="en-US" dirty="0" smtClean="0"/>
            </a:br>
            <a:r>
              <a:rPr lang="en-US" dirty="0" smtClean="0"/>
              <a:t>*priest mocked him</a:t>
            </a:r>
          </a:p>
        </p:txBody>
      </p:sp>
      <p:pic>
        <p:nvPicPr>
          <p:cNvPr id="21508" name="Picture 4" descr="chivalry2.gif"/>
          <p:cNvPicPr>
            <a:picLocks noChangeAspect="1"/>
          </p:cNvPicPr>
          <p:nvPr/>
        </p:nvPicPr>
        <p:blipFill>
          <a:blip r:embed="rId2" cstate="print"/>
          <a:srcRect r="21311"/>
          <a:stretch>
            <a:fillRect/>
          </a:stretch>
        </p:blipFill>
        <p:spPr bwMode="auto">
          <a:xfrm>
            <a:off x="4419600" y="1371600"/>
            <a:ext cx="405301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upload.wikimedia.org/wikipedia/commons/thumb/1/16/Meister_der_Manessischen_Liederhandschrift_001.jpg/220px-Meister_der_Manessischen_Liederhandschrift_001.jpg"/>
          <p:cNvPicPr>
            <a:picLocks noChangeAspect="1" noChangeArrowheads="1"/>
          </p:cNvPicPr>
          <p:nvPr/>
        </p:nvPicPr>
        <p:blipFill>
          <a:blip r:embed="rId3" cstate="print"/>
          <a:srcRect t="8923"/>
          <a:stretch>
            <a:fillRect/>
          </a:stretch>
        </p:blipFill>
        <p:spPr bwMode="auto">
          <a:xfrm>
            <a:off x="6858000" y="3886200"/>
            <a:ext cx="20955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2.bp.blogspot.com/-Z2gNidU9D0Q/UJIG-iJDYdI/AAAAAAAAAAg/yyUqTUQ-A-o/s1600/3code-of-chival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635017" cy="6172200"/>
          </a:xfrm>
          <a:prstGeom prst="rect">
            <a:avLst/>
          </a:prstGeom>
          <a:noFill/>
        </p:spPr>
      </p:pic>
      <p:pic>
        <p:nvPicPr>
          <p:cNvPr id="22535" name="Picture 7" descr="http://www.medieval-spell.com/Images/Medieval-Code-Of-Chivalry/Medieval-Code-Of-Chivalry-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28800"/>
            <a:ext cx="2183524" cy="3268244"/>
          </a:xfrm>
          <a:prstGeom prst="rect">
            <a:avLst/>
          </a:prstGeom>
          <a:noFill/>
          <a:ln w="63500">
            <a:solidFill>
              <a:schemeClr val="tx1">
                <a:alpha val="69000"/>
              </a:schemeClr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152400" y="228600"/>
            <a:ext cx="2438400" cy="6629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Fair Play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Nobility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Valor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Honor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Courtesy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Loyalty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http://nextlol.com/images/45502-chivalry-reality-vs-expectation.jpg"/>
          <p:cNvPicPr>
            <a:picLocks noChangeAspect="1" noChangeArrowheads="1"/>
          </p:cNvPicPr>
          <p:nvPr/>
        </p:nvPicPr>
        <p:blipFill>
          <a:blip r:embed="rId2" cstate="print"/>
          <a:srcRect b="5766"/>
          <a:stretch>
            <a:fillRect/>
          </a:stretch>
        </p:blipFill>
        <p:spPr bwMode="auto">
          <a:xfrm>
            <a:off x="4191000" y="381000"/>
            <a:ext cx="4648200" cy="62269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3559" name="Picture 7" descr="http://t1.gstatic.com/images?q=tbn:ANd9GcTk987wTq2QofoJNTdUSLjRS9jf7J9mra6MeAx63MV-gThO6j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3745164" cy="24384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7" name="7-Point Star 6"/>
          <p:cNvSpPr/>
          <p:nvPr/>
        </p:nvSpPr>
        <p:spPr>
          <a:xfrm>
            <a:off x="381000" y="304800"/>
            <a:ext cx="3429000" cy="3505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Examples of Chivalry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dirty="0" smtClean="0"/>
              <a:t>The Role of the Knight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lords gave the knights direct orders and there was some honor in being a knight.  Also the lords paid them in land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This is the idea behind the feudal system- a way to keep order and make economic gains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4580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17795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imagesCAYXHV8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343400"/>
            <a:ext cx="2590800" cy="20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C:\Users\rmajews\AppData\Local\Microsoft\Windows\Temporary Internet Files\Content.IE5\KE5JZLCO\MP90018521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343400"/>
            <a:ext cx="29650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latin typeface="Harrington" pitchFamily="82" charset="0"/>
              </a:rPr>
              <a:t>Feudal Pyramid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267200" cy="4191000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sz="5400" dirty="0" smtClean="0">
                <a:solidFill>
                  <a:schemeClr val="tx1"/>
                </a:solidFill>
              </a:rPr>
              <a:t>The idea of serfdom created a stable</a:t>
            </a:r>
          </a:p>
          <a:p>
            <a:pPr algn="ctr" eaLnBrk="1" hangingPunct="1"/>
            <a:r>
              <a:rPr lang="en-US" sz="5400" dirty="0" smtClean="0">
                <a:solidFill>
                  <a:schemeClr val="tx1"/>
                </a:solidFill>
              </a:rPr>
              <a:t>workforce </a:t>
            </a:r>
          </a:p>
        </p:txBody>
      </p:sp>
      <p:pic>
        <p:nvPicPr>
          <p:cNvPr id="5" name="Picture 2" descr="http://bad339.edublogs.org/files/2009/12/feudal-syst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3965774" cy="5306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Harrington" pitchFamily="82" charset="0"/>
              </a:rPr>
              <a:t>Feudal Society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924800" cy="914400"/>
          </a:xfrm>
        </p:spPr>
        <p:txBody>
          <a:bodyPr/>
          <a:lstStyle/>
          <a:p>
            <a:pPr eaLnBrk="1" hangingPunct="1"/>
            <a:r>
              <a:rPr lang="en-US" sz="4400" smtClean="0"/>
              <a:t>Rigid (strict) class structure</a:t>
            </a:r>
          </a:p>
          <a:p>
            <a:pPr eaLnBrk="1" hangingPunct="1"/>
            <a:endParaRPr lang="en-US" sz="4400" smtClean="0"/>
          </a:p>
        </p:txBody>
      </p:sp>
      <p:graphicFrame>
        <p:nvGraphicFramePr>
          <p:cNvPr id="31772" name="Group 28"/>
          <p:cNvGraphicFramePr>
            <a:graphicFrameLocks noGrp="1"/>
          </p:cNvGraphicFramePr>
          <p:nvPr>
            <p:ph sz="half" idx="2"/>
          </p:nvPr>
        </p:nvGraphicFramePr>
        <p:xfrm>
          <a:off x="457200" y="2057400"/>
          <a:ext cx="8305800" cy="4386264"/>
        </p:xfrm>
        <a:graphic>
          <a:graphicData uri="http://schemas.openxmlformats.org/drawingml/2006/table">
            <a:tbl>
              <a:tblPr/>
              <a:tblGrid>
                <a:gridCol w="2463800"/>
                <a:gridCol w="5842000"/>
              </a:tblGrid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Fief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 given to a Vassal from a Lord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Vassal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person receiving the fief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Peasants who work the land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415px-Burg_Eltz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3675027" cy="530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latin typeface="Harrington" pitchFamily="82" charset="0"/>
              </a:rPr>
              <a:t>Manors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41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400" dirty="0" smtClean="0"/>
              <a:t>The </a:t>
            </a:r>
            <a:r>
              <a:rPr lang="en-US" sz="4400" u="sng" dirty="0" smtClean="0"/>
              <a:t>manor</a:t>
            </a:r>
            <a:r>
              <a:rPr lang="en-US" sz="4400" dirty="0" smtClean="0"/>
              <a:t> is the lord’s </a:t>
            </a:r>
            <a:r>
              <a:rPr lang="en-US" sz="4400" u="sng" dirty="0" smtClean="0"/>
              <a:t>estate</a:t>
            </a:r>
          </a:p>
          <a:p>
            <a:pPr eaLnBrk="1" hangingPunct="1"/>
            <a:r>
              <a:rPr lang="en-US" sz="4400" dirty="0" smtClean="0"/>
              <a:t>The manor </a:t>
            </a:r>
            <a:r>
              <a:rPr lang="en-US" sz="4400" u="sng" dirty="0" smtClean="0"/>
              <a:t>system</a:t>
            </a:r>
            <a:r>
              <a:rPr lang="en-US" sz="4400" dirty="0" smtClean="0"/>
              <a:t> is an </a:t>
            </a:r>
            <a:r>
              <a:rPr lang="en-US" sz="4400" u="sng" dirty="0" smtClean="0"/>
              <a:t>economic </a:t>
            </a:r>
            <a:r>
              <a:rPr lang="en-US" sz="4400" dirty="0" smtClean="0"/>
              <a:t>arrangement that is </a:t>
            </a:r>
            <a:r>
              <a:rPr lang="en-US" sz="4400" u="sng" dirty="0" smtClean="0"/>
              <a:t>self-sufficient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gigantic_cas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latin typeface="Harrington" pitchFamily="82" charset="0"/>
              </a:rPr>
              <a:t>Manors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5181600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/>
              <a:t>Lord provides </a:t>
            </a:r>
            <a:r>
              <a:rPr lang="en-US" sz="4000" u="sng" dirty="0" smtClean="0"/>
              <a:t>housing</a:t>
            </a:r>
            <a:r>
              <a:rPr lang="en-US" sz="4000" dirty="0" smtClean="0"/>
              <a:t>, strips of farmland, and </a:t>
            </a:r>
            <a:r>
              <a:rPr lang="en-US" sz="4000" u="sng" dirty="0" smtClean="0"/>
              <a:t>protection</a:t>
            </a:r>
            <a:r>
              <a:rPr lang="en-US" sz="4000" dirty="0" smtClean="0"/>
              <a:t> from </a:t>
            </a:r>
            <a:r>
              <a:rPr lang="en-US" sz="4000" u="sng" dirty="0" smtClean="0"/>
              <a:t>bandits</a:t>
            </a:r>
          </a:p>
          <a:p>
            <a:pPr eaLnBrk="1" hangingPunct="1">
              <a:lnSpc>
                <a:spcPct val="80000"/>
              </a:lnSpc>
            </a:pPr>
            <a:endParaRPr lang="en-US" sz="4000" u="sng" dirty="0" smtClean="0"/>
          </a:p>
          <a:p>
            <a:pPr eaLnBrk="1" hangingPunct="1">
              <a:lnSpc>
                <a:spcPct val="80000"/>
              </a:lnSpc>
            </a:pPr>
            <a:endParaRPr lang="en-US" sz="4000" u="sng" dirty="0" smtClean="0"/>
          </a:p>
          <a:p>
            <a:pPr eaLnBrk="1" hangingPunct="1">
              <a:lnSpc>
                <a:spcPct val="80000"/>
              </a:lnSpc>
            </a:pPr>
            <a:endParaRPr lang="en-US" sz="4000" u="sng" dirty="0" smtClean="0"/>
          </a:p>
          <a:p>
            <a:pPr eaLnBrk="1" hangingPunct="1">
              <a:lnSpc>
                <a:spcPct val="80000"/>
              </a:lnSpc>
            </a:pPr>
            <a:endParaRPr lang="en-US" sz="4000" u="sng" dirty="0" smtClean="0"/>
          </a:p>
          <a:p>
            <a:pPr eaLnBrk="1" hangingPunct="1">
              <a:lnSpc>
                <a:spcPct val="80000"/>
              </a:lnSpc>
            </a:pPr>
            <a:endParaRPr lang="en-US" sz="40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In return, </a:t>
            </a:r>
            <a:r>
              <a:rPr lang="en-US" sz="4000" u="sng" dirty="0" smtClean="0">
                <a:solidFill>
                  <a:schemeClr val="bg1"/>
                </a:solidFill>
              </a:rPr>
              <a:t>serfs</a:t>
            </a:r>
            <a:r>
              <a:rPr lang="en-US" sz="4000" dirty="0" smtClean="0">
                <a:solidFill>
                  <a:schemeClr val="bg1"/>
                </a:solidFill>
              </a:rPr>
              <a:t> tend the </a:t>
            </a:r>
            <a:r>
              <a:rPr lang="en-US" sz="4000" u="sng" dirty="0" smtClean="0">
                <a:solidFill>
                  <a:schemeClr val="bg1"/>
                </a:solidFill>
              </a:rPr>
              <a:t>lands</a:t>
            </a:r>
            <a:r>
              <a:rPr lang="en-US" sz="4000" dirty="0" smtClean="0">
                <a:solidFill>
                  <a:schemeClr val="bg1"/>
                </a:solidFill>
              </a:rPr>
              <a:t>, cared for his </a:t>
            </a:r>
            <a:r>
              <a:rPr lang="en-US" sz="4000" u="sng" dirty="0" smtClean="0">
                <a:solidFill>
                  <a:schemeClr val="bg1"/>
                </a:solidFill>
              </a:rPr>
              <a:t>animals</a:t>
            </a:r>
            <a:r>
              <a:rPr lang="en-US" sz="4000" dirty="0" smtClean="0">
                <a:solidFill>
                  <a:schemeClr val="bg1"/>
                </a:solidFill>
              </a:rPr>
              <a:t>, and </a:t>
            </a:r>
            <a:r>
              <a:rPr lang="en-US" sz="4000" u="sng" dirty="0" smtClean="0">
                <a:solidFill>
                  <a:schemeClr val="bg1"/>
                </a:solidFill>
              </a:rPr>
              <a:t>maintained</a:t>
            </a:r>
            <a:r>
              <a:rPr lang="en-US" sz="4000" dirty="0" smtClean="0">
                <a:solidFill>
                  <a:schemeClr val="bg1"/>
                </a:solidFill>
              </a:rPr>
              <a:t> the </a:t>
            </a:r>
            <a:r>
              <a:rPr lang="en-US" sz="4000" u="sng" dirty="0" smtClean="0">
                <a:solidFill>
                  <a:schemeClr val="bg1"/>
                </a:solidFill>
              </a:rPr>
              <a:t>estate/manor</a:t>
            </a:r>
            <a:endParaRPr lang="en-US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Harrington" pitchFamily="82" charset="0"/>
              </a:rPr>
              <a:t>Life on the Manor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5238"/>
            <a:ext cx="9144000" cy="4906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u="sng" smtClean="0"/>
              <a:t>Rarely</a:t>
            </a:r>
            <a:r>
              <a:rPr lang="en-US" sz="4000" smtClean="0"/>
              <a:t> traveled more than </a:t>
            </a:r>
            <a:r>
              <a:rPr lang="en-US" sz="4000" u="sng" smtClean="0"/>
              <a:t>25 miles</a:t>
            </a:r>
            <a:r>
              <a:rPr lang="en-US" sz="4000" smtClean="0"/>
              <a:t> from the </a:t>
            </a:r>
            <a:r>
              <a:rPr lang="en-US" sz="4000" u="sng" smtClean="0"/>
              <a:t>manor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Generally </a:t>
            </a:r>
            <a:r>
              <a:rPr lang="en-US" sz="4000" u="sng" smtClean="0"/>
              <a:t>15-30</a:t>
            </a:r>
            <a:r>
              <a:rPr lang="en-US" sz="4000" smtClean="0"/>
              <a:t> families lived in the </a:t>
            </a:r>
            <a:r>
              <a:rPr lang="en-US" sz="4000" u="sng" smtClean="0"/>
              <a:t>village</a:t>
            </a:r>
            <a:r>
              <a:rPr lang="en-US" sz="4000" smtClean="0"/>
              <a:t> on a manor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u="sng" smtClean="0"/>
              <a:t>Everything</a:t>
            </a:r>
            <a:r>
              <a:rPr lang="en-US" sz="4000" smtClean="0"/>
              <a:t> needed such as </a:t>
            </a:r>
            <a:r>
              <a:rPr lang="en-US" sz="4000" u="sng" smtClean="0"/>
              <a:t>food</a:t>
            </a:r>
            <a:r>
              <a:rPr lang="en-US" sz="4000" smtClean="0"/>
              <a:t>, clothes, fuel,</a:t>
            </a:r>
            <a:r>
              <a:rPr lang="en-US" sz="4000" u="sng" smtClean="0"/>
              <a:t> lumber</a:t>
            </a:r>
            <a:r>
              <a:rPr lang="en-US" sz="4000" smtClean="0"/>
              <a:t> and leather goods were </a:t>
            </a:r>
            <a:r>
              <a:rPr lang="en-US" sz="4000" u="sng" smtClean="0"/>
              <a:t>produced</a:t>
            </a:r>
            <a:r>
              <a:rPr lang="en-US" sz="4000" smtClean="0"/>
              <a:t> on the</a:t>
            </a:r>
            <a:r>
              <a:rPr lang="en-US" sz="4000" u="sng" smtClean="0"/>
              <a:t> manor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Only outside purchases were </a:t>
            </a:r>
            <a:r>
              <a:rPr lang="en-US" sz="4000" u="sng" smtClean="0"/>
              <a:t>salt</a:t>
            </a:r>
            <a:r>
              <a:rPr lang="en-US" sz="4000" smtClean="0"/>
              <a:t>, iron and unusual </a:t>
            </a:r>
            <a:r>
              <a:rPr lang="en-US" sz="4000" u="sng" smtClean="0"/>
              <a:t>objects</a:t>
            </a:r>
          </a:p>
          <a:p>
            <a:pPr eaLnBrk="1" hangingPunct="1">
              <a:lnSpc>
                <a:spcPct val="90000"/>
              </a:lnSpc>
            </a:pPr>
            <a:endParaRPr lang="en-US" sz="40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CarewCas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300" b="1" smtClean="0">
                <a:latin typeface="Harrington" pitchFamily="82" charset="0"/>
              </a:rPr>
              <a:t>Germanic Customs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1054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u="sng" dirty="0" smtClean="0"/>
              <a:t>Germanic</a:t>
            </a:r>
            <a:r>
              <a:rPr lang="en-US" dirty="0" smtClean="0"/>
              <a:t> invaders could not </a:t>
            </a:r>
            <a:r>
              <a:rPr lang="en-US" u="sng" dirty="0" smtClean="0"/>
              <a:t>read</a:t>
            </a:r>
            <a:r>
              <a:rPr lang="en-US" dirty="0" smtClean="0"/>
              <a:t> or </a:t>
            </a:r>
            <a:r>
              <a:rPr lang="en-US" u="sng" dirty="0" smtClean="0"/>
              <a:t>write</a:t>
            </a:r>
            <a:r>
              <a:rPr lang="en-US" dirty="0" smtClean="0"/>
              <a:t> so </a:t>
            </a:r>
            <a:r>
              <a:rPr lang="en-US" u="sng" dirty="0" smtClean="0"/>
              <a:t>learning</a:t>
            </a:r>
            <a:r>
              <a:rPr lang="en-US" dirty="0" smtClean="0"/>
              <a:t> declined</a:t>
            </a:r>
          </a:p>
          <a:p>
            <a:pPr eaLnBrk="1" hangingPunct="1"/>
            <a:r>
              <a:rPr lang="en-US" dirty="0" smtClean="0"/>
              <a:t>Germanic tribes did have a </a:t>
            </a:r>
            <a:r>
              <a:rPr lang="en-US" u="sng" dirty="0" smtClean="0"/>
              <a:t>rich oral tradition</a:t>
            </a:r>
            <a:r>
              <a:rPr lang="en-US" dirty="0" smtClean="0"/>
              <a:t> of </a:t>
            </a:r>
            <a:r>
              <a:rPr lang="en-US" u="sng" dirty="0" smtClean="0"/>
              <a:t>songs</a:t>
            </a:r>
            <a:r>
              <a:rPr lang="en-US" dirty="0" smtClean="0"/>
              <a:t> and </a:t>
            </a:r>
            <a:r>
              <a:rPr lang="en-US" u="sng" dirty="0" smtClean="0"/>
              <a:t>legends</a:t>
            </a:r>
            <a:r>
              <a:rPr lang="en-US" dirty="0" smtClean="0"/>
              <a:t> but </a:t>
            </a:r>
            <a:r>
              <a:rPr lang="en-US" u="sng" dirty="0" smtClean="0"/>
              <a:t>NO WRITTEN</a:t>
            </a:r>
            <a:r>
              <a:rPr lang="en-US" dirty="0" smtClean="0"/>
              <a:t> language</a:t>
            </a:r>
          </a:p>
          <a:p>
            <a:pPr eaLnBrk="1" hangingPunct="1"/>
            <a:r>
              <a:rPr lang="en-US" dirty="0" smtClean="0"/>
              <a:t>No common language since </a:t>
            </a:r>
            <a:r>
              <a:rPr lang="en-US" u="sng" dirty="0" smtClean="0"/>
              <a:t>Latin</a:t>
            </a:r>
            <a:r>
              <a:rPr lang="en-US" dirty="0" smtClean="0"/>
              <a:t> began to </a:t>
            </a:r>
            <a:r>
              <a:rPr lang="en-US" u="sng" dirty="0" smtClean="0"/>
              <a:t>change</a:t>
            </a:r>
            <a:r>
              <a:rPr lang="en-US" dirty="0" smtClean="0"/>
              <a:t> from region to </a:t>
            </a:r>
            <a:r>
              <a:rPr lang="en-US" u="sng" dirty="0" smtClean="0"/>
              <a:t>region</a:t>
            </a:r>
          </a:p>
          <a:p>
            <a:pPr eaLnBrk="1" hangingPunct="1"/>
            <a:endParaRPr lang="en-US" u="sng" dirty="0" smtClean="0"/>
          </a:p>
        </p:txBody>
      </p:sp>
      <p:pic>
        <p:nvPicPr>
          <p:cNvPr id="4100" name="Picture 6" descr="66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37604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hr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300" b="1" smtClean="0">
                <a:latin typeface="Harrington" pitchFamily="82" charset="0"/>
              </a:rPr>
              <a:t>Christianity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4343400" cy="4419600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</a:rPr>
              <a:t>Germanic tribes adopted </a:t>
            </a:r>
            <a:r>
              <a:rPr lang="en-US" sz="3700" u="sng" dirty="0" smtClean="0">
                <a:solidFill>
                  <a:schemeClr val="tx1"/>
                </a:solidFill>
              </a:rPr>
              <a:t>Christianity</a:t>
            </a:r>
          </a:p>
          <a:p>
            <a:pPr eaLnBrk="1" hangingPunct="1"/>
            <a:r>
              <a:rPr lang="en-US" sz="3700" u="sng" dirty="0" smtClean="0">
                <a:solidFill>
                  <a:schemeClr val="tx1"/>
                </a:solidFill>
              </a:rPr>
              <a:t>Monasteries</a:t>
            </a:r>
            <a:r>
              <a:rPr lang="en-US" sz="3700" dirty="0" smtClean="0">
                <a:solidFill>
                  <a:schemeClr val="tx1"/>
                </a:solidFill>
              </a:rPr>
              <a:t> – communities of nuns and </a:t>
            </a:r>
            <a:r>
              <a:rPr lang="en-US" sz="3700" u="sng" dirty="0" smtClean="0">
                <a:solidFill>
                  <a:schemeClr val="tx1"/>
                </a:solidFill>
              </a:rPr>
              <a:t>monks</a:t>
            </a:r>
            <a:r>
              <a:rPr lang="en-US" sz="3700" dirty="0" smtClean="0">
                <a:solidFill>
                  <a:schemeClr val="tx1"/>
                </a:solidFill>
              </a:rPr>
              <a:t> who were servants of God</a:t>
            </a:r>
          </a:p>
          <a:p>
            <a:pPr lvl="1" eaLnBrk="1" hangingPunct="1"/>
            <a:r>
              <a:rPr lang="en-US" sz="3700" dirty="0" smtClean="0">
                <a:solidFill>
                  <a:schemeClr val="tx1"/>
                </a:solidFill>
              </a:rPr>
              <a:t>They were Europe’s best</a:t>
            </a:r>
            <a:r>
              <a:rPr lang="en-US" sz="3700" u="sng" dirty="0" smtClean="0">
                <a:solidFill>
                  <a:schemeClr val="tx1"/>
                </a:solidFill>
              </a:rPr>
              <a:t> educated </a:t>
            </a:r>
          </a:p>
          <a:p>
            <a:pPr lvl="1" eaLnBrk="1" hangingPunct="1"/>
            <a:r>
              <a:rPr lang="en-US" sz="3700" dirty="0" smtClean="0">
                <a:solidFill>
                  <a:schemeClr val="tx1"/>
                </a:solidFill>
              </a:rPr>
              <a:t>They opened </a:t>
            </a:r>
            <a:r>
              <a:rPr lang="en-US" sz="3700" u="sng" dirty="0" smtClean="0">
                <a:solidFill>
                  <a:schemeClr val="tx1"/>
                </a:solidFill>
              </a:rPr>
              <a:t>schools</a:t>
            </a:r>
          </a:p>
          <a:p>
            <a:pPr lvl="1" eaLnBrk="1" hangingPunct="1">
              <a:buFontTx/>
              <a:buNone/>
            </a:pPr>
            <a:endParaRPr lang="en-US" sz="37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26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b="1" dirty="0" smtClean="0">
                <a:latin typeface="Harrington" pitchFamily="82" charset="0"/>
              </a:rPr>
              <a:t>Christianity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4267200" cy="3657600"/>
          </a:xfrm>
          <a:noFill/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sz="3300" dirty="0" smtClean="0"/>
              <a:t>Maintained </a:t>
            </a:r>
            <a:r>
              <a:rPr lang="en-US" sz="3300" u="sng" dirty="0" smtClean="0"/>
              <a:t>libraries</a:t>
            </a:r>
          </a:p>
          <a:p>
            <a:pPr lvl="1" eaLnBrk="1" hangingPunct="1"/>
            <a:r>
              <a:rPr lang="en-US" sz="3300" u="sng" dirty="0" smtClean="0"/>
              <a:t>Copied</a:t>
            </a:r>
            <a:r>
              <a:rPr lang="en-US" sz="3300" dirty="0" smtClean="0"/>
              <a:t> important books: this preserved </a:t>
            </a:r>
            <a:r>
              <a:rPr lang="en-US" sz="3300" u="sng" dirty="0" smtClean="0"/>
              <a:t>Greco-Roman</a:t>
            </a:r>
            <a:r>
              <a:rPr lang="en-US" sz="3300" dirty="0" smtClean="0"/>
              <a:t> cultural </a:t>
            </a:r>
            <a:r>
              <a:rPr lang="en-US" sz="3300" u="sng" dirty="0" smtClean="0"/>
              <a:t>achievements</a:t>
            </a:r>
            <a:endParaRPr lang="en-US" sz="2900" dirty="0" smtClean="0"/>
          </a:p>
        </p:txBody>
      </p:sp>
      <p:pic>
        <p:nvPicPr>
          <p:cNvPr id="6150" name="Picture 6" descr="http://www.articlesweb.org/blog/wp-content/gallery/a-look-at-medieval-church/a-look-at-medieval-church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onastery-of-the-cross-cc-heatker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b="1" smtClean="0">
                <a:latin typeface="Harrington" pitchFamily="82" charset="0"/>
              </a:rPr>
              <a:t>Monastery of the Cross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t-george-monas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300" b="1" dirty="0" smtClean="0">
                <a:solidFill>
                  <a:schemeClr val="tx1"/>
                </a:solidFill>
                <a:latin typeface="Harrington" pitchFamily="82" charset="0"/>
              </a:rPr>
              <a:t>Saint George Monastery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23359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ar_saba_monas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358</TotalTime>
  <Words>648</Words>
  <Application>Microsoft Office PowerPoint</Application>
  <PresentationFormat>On-screen Show (4:3)</PresentationFormat>
  <Paragraphs>131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Harrington</vt:lpstr>
      <vt:lpstr>Trek</vt:lpstr>
      <vt:lpstr>Slide 1</vt:lpstr>
      <vt:lpstr>What are the ‘Middle Ages’?</vt:lpstr>
      <vt:lpstr>Germanic Customs</vt:lpstr>
      <vt:lpstr>Christianity</vt:lpstr>
      <vt:lpstr>Christianity</vt:lpstr>
      <vt:lpstr>Monastery of the Cross</vt:lpstr>
      <vt:lpstr>Saint George Monastery</vt:lpstr>
      <vt:lpstr>Slide 8</vt:lpstr>
      <vt:lpstr>Slide 9</vt:lpstr>
      <vt:lpstr>Gregory the Great</vt:lpstr>
      <vt:lpstr>The Carolingian Dynasty</vt:lpstr>
      <vt:lpstr>Charles the Great</vt:lpstr>
      <vt:lpstr>Age of Charlemagne</vt:lpstr>
      <vt:lpstr>Slide 14</vt:lpstr>
      <vt:lpstr>MORE INVASIONS!</vt:lpstr>
      <vt:lpstr>Slide 16</vt:lpstr>
      <vt:lpstr>The Middle Ages</vt:lpstr>
      <vt:lpstr>Feudalism Rises</vt:lpstr>
      <vt:lpstr>Feudal System</vt:lpstr>
      <vt:lpstr>The Role of the Knight</vt:lpstr>
      <vt:lpstr>Slide 21</vt:lpstr>
      <vt:lpstr>Slide 22</vt:lpstr>
      <vt:lpstr>The Role of the Knight</vt:lpstr>
      <vt:lpstr>Feudal Pyramid</vt:lpstr>
      <vt:lpstr>Feudal Society</vt:lpstr>
      <vt:lpstr>Manors</vt:lpstr>
      <vt:lpstr>Manors</vt:lpstr>
      <vt:lpstr>Life on the Manor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Middle Ages</dc:title>
  <dc:creator>Majewski, Rosemary</dc:creator>
  <cp:lastModifiedBy>zangle</cp:lastModifiedBy>
  <cp:revision>30</cp:revision>
  <dcterms:created xsi:type="dcterms:W3CDTF">2007-04-29T21:09:44Z</dcterms:created>
  <dcterms:modified xsi:type="dcterms:W3CDTF">2012-11-27T17:23:14Z</dcterms:modified>
</cp:coreProperties>
</file>