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57" r:id="rId8"/>
    <p:sldId id="263" r:id="rId9"/>
    <p:sldId id="264" r:id="rId10"/>
    <p:sldId id="266" r:id="rId11"/>
    <p:sldId id="265" r:id="rId12"/>
    <p:sldId id="267" r:id="rId13"/>
    <p:sldId id="268" r:id="rId14"/>
    <p:sldId id="269" r:id="rId15"/>
    <p:sldId id="270" r:id="rId16"/>
    <p:sldId id="271" r:id="rId17"/>
    <p:sldId id="282" r:id="rId18"/>
    <p:sldId id="272" r:id="rId19"/>
    <p:sldId id="283" r:id="rId20"/>
    <p:sldId id="284" r:id="rId21"/>
    <p:sldId id="273" r:id="rId22"/>
    <p:sldId id="274" r:id="rId23"/>
    <p:sldId id="275" r:id="rId24"/>
    <p:sldId id="276" r:id="rId25"/>
    <p:sldId id="277" r:id="rId26"/>
    <p:sldId id="278" r:id="rId27"/>
    <p:sldId id="279" r:id="rId28"/>
    <p:sldId id="285" r:id="rId29"/>
    <p:sldId id="281"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7C4AFD2-47E0-431A-A4E1-8CF4ECDF0CB7}" type="datetimeFigureOut">
              <a:rPr lang="en-US" smtClean="0"/>
              <a:pPr/>
              <a:t>11/15/2012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EAF8A94-3957-4D58-978B-405B1AF33224}"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C4AFD2-47E0-431A-A4E1-8CF4ECDF0CB7}" type="datetimeFigureOut">
              <a:rPr lang="en-US" smtClean="0"/>
              <a:pPr/>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F8A94-3957-4D58-978B-405B1AF332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C4AFD2-47E0-431A-A4E1-8CF4ECDF0CB7}" type="datetimeFigureOut">
              <a:rPr lang="en-US" smtClean="0"/>
              <a:pPr/>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F8A94-3957-4D58-978B-405B1AF332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7C4AFD2-47E0-431A-A4E1-8CF4ECDF0CB7}" type="datetimeFigureOut">
              <a:rPr lang="en-US" smtClean="0"/>
              <a:pPr/>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F8A94-3957-4D58-978B-405B1AF33224}"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7C4AFD2-47E0-431A-A4E1-8CF4ECDF0CB7}" type="datetimeFigureOut">
              <a:rPr lang="en-US" smtClean="0"/>
              <a:pPr/>
              <a:t>11/15/2012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EAF8A94-3957-4D58-978B-405B1AF3322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7C4AFD2-47E0-431A-A4E1-8CF4ECDF0CB7}" type="datetimeFigureOut">
              <a:rPr lang="en-US" smtClean="0"/>
              <a:pPr/>
              <a:t>11/15/2012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F8A94-3957-4D58-978B-405B1AF33224}"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7C4AFD2-47E0-431A-A4E1-8CF4ECDF0CB7}" type="datetimeFigureOut">
              <a:rPr lang="en-US" smtClean="0"/>
              <a:pPr/>
              <a:t>11/15/2012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AF8A94-3957-4D58-978B-405B1AF33224}"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7C4AFD2-47E0-431A-A4E1-8CF4ECDF0CB7}" type="datetimeFigureOut">
              <a:rPr lang="en-US" smtClean="0"/>
              <a:pPr/>
              <a:t>11/15/2012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AF8A94-3957-4D58-978B-405B1AF332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4AFD2-47E0-431A-A4E1-8CF4ECDF0CB7}" type="datetimeFigureOut">
              <a:rPr lang="en-US" smtClean="0"/>
              <a:pPr/>
              <a:t>11/15/2012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AF8A94-3957-4D58-978B-405B1AF332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7C4AFD2-47E0-431A-A4E1-8CF4ECDF0CB7}" type="datetimeFigureOut">
              <a:rPr lang="en-US" smtClean="0"/>
              <a:pPr/>
              <a:t>11/15/2012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F8A94-3957-4D58-978B-405B1AF33224}"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7C4AFD2-47E0-431A-A4E1-8CF4ECDF0CB7}" type="datetimeFigureOut">
              <a:rPr lang="en-US" smtClean="0"/>
              <a:pPr/>
              <a:t>11/15/2012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3EAF8A94-3957-4D58-978B-405B1AF33224}"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7C4AFD2-47E0-431A-A4E1-8CF4ECDF0CB7}" type="datetimeFigureOut">
              <a:rPr lang="en-US" smtClean="0"/>
              <a:pPr/>
              <a:t>11/15/2012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EAF8A94-3957-4D58-978B-405B1AF332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2438400"/>
          </a:xfrm>
        </p:spPr>
        <p:txBody>
          <a:bodyPr/>
          <a:lstStyle/>
          <a:p>
            <a:r>
              <a:rPr lang="en-US" dirty="0" smtClean="0"/>
              <a:t>World </a:t>
            </a:r>
            <a:r>
              <a:rPr lang="en-US" dirty="0" smtClean="0"/>
              <a:t>History</a:t>
            </a:r>
          </a:p>
          <a:p>
            <a:endParaRPr lang="en-US" dirty="0" smtClean="0"/>
          </a:p>
          <a:p>
            <a:r>
              <a:rPr lang="en-US" dirty="0" smtClean="0"/>
              <a:t>Chapter 8</a:t>
            </a:r>
          </a:p>
          <a:p>
            <a:r>
              <a:rPr lang="en-US" dirty="0" smtClean="0"/>
              <a:t>Chapter 15, Section 2</a:t>
            </a:r>
          </a:p>
          <a:p>
            <a:endParaRPr lang="en-US" dirty="0"/>
          </a:p>
        </p:txBody>
      </p:sp>
      <p:sp>
        <p:nvSpPr>
          <p:cNvPr id="2" name="Title 1"/>
          <p:cNvSpPr>
            <a:spLocks noGrp="1"/>
          </p:cNvSpPr>
          <p:nvPr>
            <p:ph type="ctrTitle"/>
          </p:nvPr>
        </p:nvSpPr>
        <p:spPr/>
        <p:txBody>
          <a:bodyPr/>
          <a:lstStyle/>
          <a:p>
            <a:r>
              <a:rPr lang="en-US" dirty="0" smtClean="0"/>
              <a:t>African Civilizations</a:t>
            </a:r>
            <a:br>
              <a:rPr lang="en-US" dirty="0" smtClean="0"/>
            </a:br>
            <a:r>
              <a:rPr lang="en-US" dirty="0" smtClean="0"/>
              <a:t>1500 BCE-700 CE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dirty="0" smtClean="0"/>
              <a:t>The Kingdom of Aksum</a:t>
            </a:r>
            <a:endParaRPr lang="en-US" dirty="0"/>
          </a:p>
        </p:txBody>
      </p:sp>
      <p:sp>
        <p:nvSpPr>
          <p:cNvPr id="3" name="Content Placeholder 2"/>
          <p:cNvSpPr>
            <a:spLocks noGrp="1"/>
          </p:cNvSpPr>
          <p:nvPr>
            <p:ph sz="quarter" idx="1"/>
          </p:nvPr>
        </p:nvSpPr>
        <p:spPr>
          <a:xfrm>
            <a:off x="914400" y="1524000"/>
            <a:ext cx="6934200" cy="4343400"/>
          </a:xfrm>
        </p:spPr>
        <p:txBody>
          <a:bodyPr>
            <a:normAutofit/>
          </a:bodyPr>
          <a:lstStyle/>
          <a:p>
            <a:r>
              <a:rPr lang="en-US" dirty="0" smtClean="0"/>
              <a:t>Religion:</a:t>
            </a:r>
          </a:p>
          <a:p>
            <a:pPr lvl="1"/>
            <a:r>
              <a:rPr lang="en-US" dirty="0" smtClean="0"/>
              <a:t>Monotheistic: Believed in </a:t>
            </a:r>
            <a:r>
              <a:rPr lang="en-US" dirty="0" err="1" smtClean="0"/>
              <a:t>Mahrem</a:t>
            </a:r>
            <a:endParaRPr lang="en-US" dirty="0" smtClean="0"/>
          </a:p>
          <a:p>
            <a:pPr lvl="2"/>
            <a:r>
              <a:rPr lang="en-US" dirty="0" smtClean="0"/>
              <a:t>They believed that their king was directly descended from him.</a:t>
            </a:r>
          </a:p>
          <a:p>
            <a:pPr lvl="1"/>
            <a:r>
              <a:rPr lang="en-US" dirty="0" smtClean="0"/>
              <a:t>They  were also animists: Worshiped spirits of nature and honored their dead ancestors.</a:t>
            </a:r>
          </a:p>
          <a:p>
            <a:pPr lvl="2"/>
            <a:r>
              <a:rPr lang="en-US" dirty="0" smtClean="0"/>
              <a:t>Offered Sacrifices: (Animals) to their dead ancestors, spirits, and </a:t>
            </a:r>
            <a:r>
              <a:rPr lang="en-US" dirty="0" err="1" smtClean="0"/>
              <a:t>Mahrem</a:t>
            </a:r>
            <a:r>
              <a:rPr lang="en-US" dirty="0" smtClean="0"/>
              <a:t>, and even the Greek god of war, Aries.</a:t>
            </a:r>
          </a:p>
          <a:p>
            <a:pPr lvl="2"/>
            <a:endParaRPr lang="en-US" dirty="0" smtClean="0"/>
          </a:p>
          <a:p>
            <a:pPr lvl="2" algn="ctr">
              <a:buNone/>
            </a:pPr>
            <a:r>
              <a:rPr lang="en-US" sz="3200" dirty="0" smtClean="0">
                <a:solidFill>
                  <a:schemeClr val="accent1">
                    <a:lumMod val="75000"/>
                  </a:schemeClr>
                </a:solidFill>
                <a:latin typeface="Broadway" pitchFamily="82" charset="0"/>
              </a:rPr>
              <a:t>		And then…they converted to CHRISTIANITY!!!</a:t>
            </a:r>
          </a:p>
          <a:p>
            <a:pPr lvl="2"/>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dirty="0" smtClean="0"/>
              <a:t>The Kingdom of Aksum</a:t>
            </a:r>
            <a:endParaRPr lang="en-US" dirty="0"/>
          </a:p>
        </p:txBody>
      </p:sp>
      <p:sp>
        <p:nvSpPr>
          <p:cNvPr id="3" name="Content Placeholder 2"/>
          <p:cNvSpPr>
            <a:spLocks noGrp="1"/>
          </p:cNvSpPr>
          <p:nvPr>
            <p:ph sz="quarter" idx="1"/>
          </p:nvPr>
        </p:nvSpPr>
        <p:spPr>
          <a:xfrm>
            <a:off x="914400" y="1371600"/>
            <a:ext cx="7543800" cy="2514600"/>
          </a:xfrm>
        </p:spPr>
        <p:txBody>
          <a:bodyPr>
            <a:normAutofit/>
          </a:bodyPr>
          <a:lstStyle/>
          <a:p>
            <a:r>
              <a:rPr lang="en-US" dirty="0" err="1" smtClean="0">
                <a:solidFill>
                  <a:schemeClr val="accent1">
                    <a:lumMod val="75000"/>
                  </a:schemeClr>
                </a:solidFill>
                <a:latin typeface="Broadway" pitchFamily="82" charset="0"/>
              </a:rPr>
              <a:t>Ezana</a:t>
            </a:r>
            <a:endParaRPr lang="en-US" dirty="0" smtClean="0">
              <a:solidFill>
                <a:schemeClr val="accent1">
                  <a:lumMod val="75000"/>
                </a:schemeClr>
              </a:solidFill>
              <a:latin typeface="Broadway" pitchFamily="82" charset="0"/>
            </a:endParaRPr>
          </a:p>
          <a:p>
            <a:pPr lvl="1"/>
            <a:r>
              <a:rPr lang="en-US" dirty="0" smtClean="0"/>
              <a:t>Expanded Aksum by conquering part of the Arabian peninsula.</a:t>
            </a:r>
          </a:p>
          <a:p>
            <a:pPr lvl="1"/>
            <a:r>
              <a:rPr lang="en-US" dirty="0" smtClean="0"/>
              <a:t>He was educated by a Christian, and when he became ruler, he converted to Christianity and established it as the kingdom’s official religion!</a:t>
            </a:r>
            <a:endParaRPr lang="en-US" dirty="0"/>
          </a:p>
        </p:txBody>
      </p:sp>
      <p:sp>
        <p:nvSpPr>
          <p:cNvPr id="35842" name="AutoShape 2" descr="data:image/jpeg;base64,/9j/4AAQSkZJRgABAQAAAQABAAD/2wCEAAkGBhQRERUUExMWFRUWFxkaGBgYGBsfHBofHBwYHxscIRsbHCYeHyIkHhsfIC8gIycpLSwsHyAxNTAqNSYtLCoBCQoKDgwOGg8PGiwlHyQsLCosLCwsLCwsLCwpLCwsLCwsLCwsLCwsLCwsLCwsLCwsLCksLCksLCwsLCwsLCwsLP/AABEIAJsBRQMBIgACEQEDEQH/xAAbAAACAwEBAQAAAAAAAAAAAAAEBQADBgIBB//EAEIQAAIBAgQEBAMFBgMIAwEBAAECEQMhAAQSMQVBUWEGEyJxMoGRFEJSobEjYnLB0fAkM4IVFkNTkqLh8URzwgc0/8QAGQEAAgMBAAAAAAAAAAAAAAAAAAECAwQF/8QALBEAAgEEAgEDAgUFAAAAAAAAAAECAxEhMQQSQSJRYUJxEzJSgZEUgqHB8P/aAAwDAQACEQMRAD8A+44mJiYAJiYmJgAmJgfOZ9KQljvYDmT0AwpzXHHAJ06FAuTc9fb9cU1K8KeyyFOU9D0sBgern1HOfbGZynFxVpgtd9ypPWYHQQIHLrhanF2o0sw9YEftG0C1hAC6SDEH+uMUua3+VF8eP7mofjT8qZ574FqeIaqG9Ekfu3/QnCN89Vq5fXThaoKs1MsJZd4E7ahcc7YvzedqsyKggl11GBZfvcukYzPkVHm5cqUfYLPj+kj6awal/Epj6xbDnK+IKVUTSqI8bww/XbC5dNSViYiVIBiRI37YSZ/w9lnf0hkcAyaPpIAgEELE3PMYlHk1F5IOlTfwbP8A2hAllIHUQRi6lnUbZhPTn9DfGE/2fnaYJoZlayN/zLHvDL6duox1k/ES60TM02oMRA1RpMDcODpOLY8yS3ki+OvB9AnExm8tnHAU02nVMIbzBvHPvFjBw0yfFg0BlKsfp9ca6fJhPDwyiVKSGGJjwHHuNRUTExMTABMTExMAExMTEwATExy9QKCSYAuSeWEfEvFNOlcuFXeTzG1h125H2xXUqRgryJRi5aHpbFNTNqJk7YyCcTzVfUaKBKbH0vWLAnqRTjUR0krbFTcIlgtXMVKjnZEOhY/hGw7lv6Ywz5r+lGhcf9TNHnPE1Gn8TR7xha/jdWjy1Lm1lvPWw298L6tLK5dHJSgGRC2ixYwDz/p9cFcY44uVoLWNKQ2kFRaCwm/6Yzy5NV+SxUoezYX/ALyViAwoEDnJN/8Atx7/AL0uolqUf9X66TgXPcURHoAKSK9hFoJ035yL9sXcTzJSkzU18wrBKg+qJvA5ntbbEf6ir+ol0h+kIpeMqJMMdJ78/aYn5ThpkuK0qwlHDDtjMcRzdMUyxp67qFVtJ1aiAu4sf/GK8z4Yp6iyaqLG+qmdPz0j0nbmMWx5k47yQdCD1g2049xjaPEc5RIJZK6A3AGmpHW50kjpIn8sOeHeKKNVtMlGBgq40tP8LQcbafKhPGiiVGURziY8DTj3GopJiYmJgAmJiYmACYmJiYAJgDO8TCnQpBqRMdNrn5nFHF+KafQh9Vp7T/P9PphDQy5vACs25/n3jePljByeV09MdmmlR7epik+INa/aX1GGIowCSSSVFgbkwYGwHS+Dsg1SvRcVk0B2lAxvyNxyuJ+Zwh4VnfsDHLZsAaGL0auk6WEm4ImGGoiO8e7nKeJFqD9knpsSxnSBqv623na0mTbHMk3tm3r7IAznDamXqK2pdDHSYBBUwxE7gzEfMYlGm+YekPJaoEqKxYyEEbzO57D+eNMcyquFO2nVMiNyD7RbCfM+N8tTRZqhjYt5d9omwBhfn88JJsOz9jjxPl6tNnrUlkMqyZJII9JAUb2IPb1b2GKMxxEvAoqzsSbMGFoPUCLDn1xwP/6MhJijWaY0FVb1dfvdem9sWr//AERRGqhWUfe9LyvcgyIjmDh2D1LwO+BI1OnUq14Uu2thyVVUKo+iz88IK2ZKfaa4v6ZQdPMJ0j3kgnBlDx3lK4ZTUCTYB+46QARy364n+6lBmlDUCtHppudJi/wmQBbl9MFiKw25FXDeK1Ey6hACTVVWUj4eTCPcBv8AV2wec1TzFVqD01dLG9x9PfmIwFxGqaGYq1HpxTcAa0MgRcF1Fwe5HzxZw3NpQpedvrq6FkXYTAIm/wCI4iN+6KM1wmvw8irli1ekA2qkxlkBudBIuOoubDfBuR4zTr0fNVpRAA/UMTyncAH6bYs43xxkNPQIRqiq5MfC2zA8gYPPGZrZR2rVsxl6ZmhUGpZ/zAJ1SNtQAn/zid/ARjdXez6Hw7iRDaHM9D1/8/rhyrTtj59R4ktWmtZW1LUPrM/5Ztbtff5Y0HDOJmmdLmR33xu4/J6+iZlqUb+pGixMeK0iRj3HTMhMTExMAExVmMyqCWIEmB3PQYo4lxJaKajJJsqjdj0AxguIcUq5yqyU3Vk9Gt+VHYlVizMYN+m+M9euqS+S6lSc38DXinH3r1PKoLLgsGUn0U42ZmEgnf0j+uOMpwBKZDuTWqcmfZeyi4X5fXAfE88nDMrKCbwoJksxEksdz1JwZwPjCZimPKqKXBDVN5M7ggi1hYjpyxx5TlUd2bevRenQyo1p3tGEOTLHieZDbrTTTHT0n+yegxowqyPUJPLn3wm4x4WFar5q1Xp1SB8J5Ajlvb6DEMgmgXhXhvLKr1ayh3UuxLE6jc9DtaIww8Y1lbKMhj1uqzFhJmfy/TAuUyDimBUqhlcwToho3MnVaw6TtgviPGMqUbzWpkagsNBA23BO9+lu8YFcH+a+xMc5RQ5RmqKDTldEiRqWLjtH6Y6qcdqZetWp+W3rrFlOqFIZVG/UkbDqccLxTh9I1GptQ1JGhQFGonfn1gSCIgnBnEMzls4PJaojAJr1Brgm0CH2g37GMFmTx7HHiLjKZWooanr2YMRIB2J3kGOd8dcO479pzJNIxl6VP1mPjdvhW/QGfc484NwalTZH1VGNVTCltYjeJcSBB6xgvifDdVBqeXK0ySYAAHqB2NrXFz2wyPp0PzkCCPywNxPg9KohFVVNt9yPY7gi1xjJ1M1myyLXqeUtSyrSiVMemWaZmDYbdetXC8lWpVCrF6lKrTDVNQn1eoMurrJI9vbErx8Iiqct9htw3xE9FTU1tXoAlSxAL0yu86fjSL6xcc5GNrlc2tRQykEGPzAI/IzjF+Gq0UvLKhSsxAFwbm35HE+0Hhzh1vlSfWoBLUZ5gc6c8t1kxa2NPH5Li+stFdWkpa2bvExRlM2tRQykEW273/S+L8dZO+UYSYmJiYYEwv47xhctRao3IWHU8sHVHABJMACSemMT4ty5zVB2OoaBrQAgEFQWUQbGbSOvsMZ69X8OPyW0od5Z0X8PzaFGeo3ruTz3Jt0n+c49yVUjSrNIJAk7kkyP/XTGV4X+1ytI1KzU6f7TzTpBLX9N9Ji4N8PDnKeXUMAYJ00tU3LCwAa+w3744ctnR62wG8XakxSm6q7MSUVlkTEfLf6TjL5rj3/xqSCpmJdGABFNBza9gBuOkYrzJrsz5WkS9RyGrVSY8qSDAsCbdL3j2LyuWWivlUTAYElzd2idTHnJIgchc9MGESSssnH+6b5iGzdfzCB6FQaVXffTcyd9sFUfDdOkCRQRlLQdA9YF/wAYvExa5kG0Y7o8TfS6oAraRVpHm1NahVkM2BAFj3F8EcXWpWoGs58kJURkO8bq2qNhLA7kiPlh5ZFyaDstlxSVULQzbK7ixAEiVEWtJ9sctxemS66iGUA2vqkiQBziY5bEcsKOJ5SnT0O9ZnqawSV9Px6V2MmLT8u+DKGXSlmUVASoZtRIkjWDEkbXBHS088KwvBXmMnRdVdqK1Pu6TH3gCIYjmDABIBJixjC3/YSAa8hVq0CWI8tiWTUBdWUyQYHIm1xhrwwhjUptIDKx2+GHW/KL1JERZRG2Bs2pYM5QsR6cxSXc6bl1/eC+tD95ZHIDDQdnc4peJnDCnXQ0cwRpQiWSoDt6tiJ5G4+owT4nzPmCmswadRahP3bAwfYnrzGKvMp10+z1/XTaGo1QbsCJUg7hxB/ig7nAeV8yjUOTqsSKh10cyxksq3A7kbRMXNtsGxpK97HLVqoapKmtRLfCnqZD6WBIEmCwJjqp2tLrw3lmSmdcqajl45i56jfBnDc0hQ6ECFWKsqqNxabASDuMetXU6nLelbMekxH5mPrOFsG7oznE+Grlaug1GTKZl2DLYBH0z8ZBgNGHeUr+YGEEaCFBJnWoHpaYEzi3PZRczQemxBWop0tvpJ+E/Ix/Zxn+EZ8lVq1mGqmTl2VB3A1GW5G8Rh7QbNrwbiWykyCJ/v8Av+eHuMLmH0kRyI/v5i2NdwrN+ZTB5iVPuP6iD88dXh1XJdX4MXIh1d0GY5qOFBJMACSTyjHWM/4w4iUpaVAYkjUtpKyBAB31MQscwTjXOShFyZRGPZ2MbxzjT5isDTJDv/lEb0qVwXPKW3g9uow74Nw1aSLTU7TEkSep7nr/AOMJ+DUqdGtTR48ysx1kHYqDYH8K2UD3PPFviFXpZylVAinSQmx3JJAG15JA25HHBnJzd2dRKy6ob8R4YtZDTqCV/TuOhxlanhjM5LMirklDq6wQzdZubiRcH3H10HhnNZiqGeuqqrklFkkjt2EdbzyGOeLcXnWgY00AM1rQGH3B1JuItImMQTsNNrAvyGUNMVqjV1bMKD5jNZEBALKvS3P+wQ/H3rAfY09IHqrVVIQcoGzOSY/PCsU3z8OVNKgqCUkDzNM+piBJWYAkXv3w5qZ8eXXYt5YoFgpGkA6QCSAbHoDyMHB9hv5KTwNIH2mvWqsfhQMZk3sqwfrt2wRlODZZDC0qSsdxAq1e8gSF/wBRPfCyvWcnQrGGAZqav+2YH/mVNqY7fEdsOeE8FBGmqRpiVopIQT1HxOdzLb9BguRldK7ZbR4bl3M+WhtAJ8uwn90aR8j9MD1/D2TZihy9LXyXTGrnqBUTA2Jgxz64dtw2B6SBcRP574C4jw0lYdZ2IIEkEdIII7QQd8GVtEFK+ExIvglR6svVq5ZxIEsKiGxtuRfpY9sV5XxGaCilnUaAxPmpJQmZkx6l3x62Zek8F1V2HpczpqAT6KnewhgNQLc+bAZ/WGFRBqFqiNBKyBDWHqpnYNuI7ECXYlZ/Vkoz+R85aZViy3YupMqoIZTYwSPafi64pp+GawCVcvmSzb6XJ8sgjYC5G/PAWa4TVyys2TJamRL0IkqCbaGFztuZsbYZcF44jU2rURpoUkCsht6hfaSBE3JN/wBU/gldpYLuE8GalUHnOGqNqYBbBZBDGSZi8T1Iw3y1RXV5EiSG1iBHOQeXfGT49kswrtncvWEMolSJIBAsAQRvywfwvMVmzFVXEDRqRos6yAbRESeWAUk3ku4VXbIV/KP+Q7HyjMx+KlPUXKjnDDnje06gYAgyCJB6zjAa/tDtS1GTbVzpusMjj2MYe+C+KeZS8sn1Jy6fiX/S0j209cdHh1foZl5EPq/k0mJiYmOkYxbx6qRSgfeIHy3P1Aj54zeZZczTq0lfSV9DmNjAPPex/XDvjufVaiI22lmPYSot0MahjO0+FaqlU0qpUVmBYwCwtBjlcAe3fHH5jvUNtBWiKh4Rr00YHMItFFJMJ6iBe8mAYHLA+c4kdHmoC/mRToU4AhubGSek4b+M6JpUadGlPrYAkm+mbkk33IwsyWipWeuATRyqBEPfeownfSpN8YzXGV1dl+W4cMpSVb+Y/qqNqktyNz1LBR7k8ji37KUanyLsgtzAhnI6CyKB0SMCVuKU6j5lKykiyoAYMAQGUxe1/nPPFzUqpN3pqmXphDqJGpmRdRO/PYQL4Vgd/JZmqejKZfMADXSRPSY9SPAYE9wQR3HfFa1/Kpsr0qjUAGZyCPSHBkaZ1sBquQLHrpw6o8Op1cv5TDVTamohhBKgAKY3FhqHPY2wi8OZ1lTymVvOouKbsbiBq0EwfVIiOuxxJEb4DDl2IIQ0/LCppDpq1yJ9R1bGN4PzjFmToLoAAammpyyqxB1bQSDIAjkQPh5Yv4TAytM6QSaYt7CVH/vbHtE6tJkLrMBQbm2217fTAFyiiW1p6ywBdQf3WCgSRv6l3OOuIHTUpVUgMRpI2FQAg7m2pJLDqNQ9rmQBwFMEgrBWPVygkTuNp57bY543kxWyriDpbS4IElb6p07kC6mLwTvheRXAEyq0/NpOhDElqNMsLyAzaTsBqBMfdPuAbc94eNeiaFUr5qrrpMCDeSJEcpAJ/i7DFFHMO9BKzVabeW6BfL1XIdQzksB90NA7nBGbrU8vVaszOXUlFSRGkwwAtPTmYvgY7sX5Hi50+Y4KvSPkVaamYvAYmOu3/jC6jma2RNVDFamYJU/EwJ5MdiAJva3cYccSypGfGlU/xdAqbwNa3nYk2iD2wBmOIqKdFy48z102PJ45GRHMXwadyxWaGA48lPLalbUDUBUGbqDcdLA35Y8r5cpnfQqf4mkRvEMo+La/Lvb6h5rh6tmaVFSClOiCQNpLEmwPOB9MMvElOBQqhWHlVlHpkEBpBj8rYPIv9luXIakLgsvpY91MH88aLwzmblfxCfmtj+WnGXySeuusEBWBAO51CSTN9/0wy4XmfLZTMaXWfYnS35H8sX8efSoimtHtFm1JxgM1mvtOZDFT6AagM2I2oAieUl/c41/H62nL1D1Gn21EAn5Ak/LGU4HTBQtEGoSY6KtgJ7f3tjZzZ2SiZuPHcjJeJeDtq88VhTCrCi873gjqT9Ix4M9XydGi6MajOC7hpMrMBZnoD7Y1niHw7SzK6KgsLggwR/f0wo4D4PNCorGu9RROlSdheIPSLwLY5vbBvUk1k5o+JnrTW9SB1FGiliQx0l36bkCefywJnCHK0LNRouPMebVXYelT/PfbF+bzt61anp0UQaVJYhSzSCRG99R23Ix7l+HrpGXgHyiKlQhtLFtPxgmxhiTpMWxEkklkvz/AiKz+XmqisQpfTASALE9tImO4iOQWcXLVkarVZgKTKlOmpGoIPvWPxOTqk/u9MF8UMU9CanNX11C1j5YgKp2jWQTHQEY4yFROIZ5mFFdFJVEspEMItAME++3viWiK1dnRzSU3p0adPyjEsBc6iJgtEk8icanJ5w01gW6252nfljCZaqxz7a7lXeQexkY2KMWFgT7cvn9MJYFNXwMVzzGfUZ6G/wAo5YBzXEmIkRIMxy/hI78jyxX58Sffbflv74pYKwYxuN4uR/Y+oGBtlaigpnpZigBpkNy6cj7EbfljM/bzla1IV5emjOqVgCTEf5TQPumfSeUcsNuCuVrOh6B46E/FA97/ADwH4gSvlsxTrUJcOZekH06mURqAO5hoMdAeuFHZZbwMaHEUrNTeiVWn5h8xgCDMCFiLBt5jp2OM9xVPLrPmqS6lSrFemtwRPpfSbT17/PB/D9dQ6qyGmM4HAvMFTqp3sQYZo7KOmBslnaOXyragdb1QtYM064Im3SJA9zvOJ6ElbQxyGYBqEVNJo5ofs15iwnYQN+R5DCyjxpslWrUa3muo/wAo6S28EiR2A+mJlsgaL1qSqzvl/XRLsPSpgzcgRcH3U4ccR43+0ypkaHRnaDYEQNweV/piOmO3g58Ezpqk0mQOxfUykTPK4m3Xb64uzWYfK5vUt1qjVH79MMXHfWh7Xg8sdnxdSCF1dWWYJBZhJ2AJsDGF2UZquR8w/FSqakJJg6Kl77iVLKfe+LIvq00VtN3vo+lUKwdQymQwBB6g3GJhX4Xf/DKs/wCW1Sn/ANDso/IDHuO9GV0mcxqzsZnx6lJ/NeohdqVMKl2+Jr8v4gflgHheXSrSp0krQo0yVaD9d9zPyw8rEPXrhgPjgg7GFSN7G0f2MX08qswKai/JRy52GOHyJXqP7nRp+mCMfmaBpZ4qazuaNEsSwECYIsI6D3wyyCGlk1cEkhRVa4BcE6mABsJViADz09cB56f9oZpZH/8AnETy9C79pvhoENTKpB9Yoh0MSD6FkFeaNYEdxsQMVeSxt2Ql4dRIy6jUpRqgCwd1LKFhSLWM9sHZ/K0nNUvUqKGLsVQgatLsoBJn8M2/oMK+G1aIoK9PUAWRgrNq0AVFLKNjHp3I2InDLO5jLinUFddZWozBCYDFiTYfODHSNsIk7j3KVwQrr8DAaZ/DspjkCNh0g87ZTi8080tZNQp1SqM0gKSoaCOZsN9t740CUtdQLUI0qilxsGtJG3wwYjmKcG04TcbrF8rSLRJzCx29Jt2gkjtgRGOxjlK5FKmhIJVzTEmJ0llmf9M/TF/DKAZAsgwNJtIsZIg9wL9gcCfZhFamU1AxUAj+EGCP3kJPdsOOGoqekADtH9+/XDE8JgWboAFVNN6h1Aro5QdRadQgje8kkC52wZkxUKmxptrfQrRIBII1AEwCS1pkCOeKs6Ksr5Ka3mLuygAyblRO4Pa+BaFEwS5KF23DkwSSV9Y5yRBEC8RhC2ZrJGgPtILvTZKhCUvNBUGbwI9SzIk8saLNV3RswyIH9KGTpkEReG3FhthPkc2NbjM5eajuVFQ0okfCGDxE8ycEcYrLozLisUJZUaNJkAAEQRPPkRz6YZY8lfEahOWy1V5L06yEsLwWMOJ57ie4jlgzKcNo1nzVB6Y0JU1Cf3xNp2iMV8RpaclSpH0g1KKreTdtyduUnlf6zLupzWZQ1HU1GVQ4+6ShI59owvAfYJ4H4SpZaprphr8ybCen9nF/jNiuUdiSNLU3tuNLoQduWBaXDcyUp0nqiEdjrDmWXvBmbkfTHXH64qUMxTXemgEk8yP6gjAJZZ5lGX7ZVAbzNdGm+q0GDFotznFmeYBKrAzCPcfu7j5EH54oyOoZydISMuoIBUy2q9xyGxODOIUB5FVQIHluPb0n+d8NYkJ6sPPGdQfZiL+rkATM+mLd2GMj4ozlWhmspoYqhbQV5fcF+tiPph542zUJRkkAqCSNx+0y/wDKcK/E/BWzRRqbgGm0idjMReDO3TGrlu9T9injq0f5AuOcXr1BXCenQQFCrc+ozsOgnFiccq/4enCyaHmVjEtEE9dyBvHMYA+z8To3VtcGIiZg9J/li+hlqvlZnMVk8t2paV7D0rYbgWGMhpwgThmVXy8uupoqValV1YckHX3AMc8EcLptUqV8xScHWNFSmyk+osQdLC0QQRO89sXZZWZcrDgfs3cG8yFMW6Tc/ngbwxkEqF6lN6iDzATS1WJmSO8RG04ESloYVuLnLVsw5pO9Mhaa6QDdVFoPLf64J8GGp9nD1CEBJ0qBB3uWJEkk+wAGE+f43VpUK1FaZc1KlTQVNhLmJHKCLe3LGr4DQPkhq0SbhQPSgEAKO/U7kk+2BlcsIyHiqj9lz4qn4Kuk+/JvmLNHcYbvn6i5GrUpEGojvuLGKl7fw37Y68cU1rZdmDHTTssEXJhfeLmcV+GCfLrKReEeDzZqST7jUs/PDQbimF5dgzNJKDRTY321BmIJ+XUb/LArZ4M+iHEAkPUqshe99Cjf5wcMODMGQkqSzEMS3OwiBEACIA7YvrZenuyze9zEmxPz5xiICTgWaU5mm0EahEMWuHgD4t4aBPPUOmHnirhtKtQIdhTIutT/AJbbBieQ5Ha2M2tZqzsTWop6goC0yzLA0C8iWETaQCMbPOZlFpMavwQAxI5GxJEbdbWF8BGeGmYqhRzgQtWFIrl9JVlPxSyywO/w8xa5wXUXXXq0ppoJcq7JrYAgOwUe7bz9cL8pkczSoPRimaClitYH1MJkAX52FhhjnuFrUNUFCSKaEMH0aSAwO+8jcRyGJsmC5mutStl6oNRhUptQqFeZVV5AdWP0BxzkaFKtQoUqtHapVRJLAwFDe5Bm47DFvlJTTJCmWpjzakffJsNTNtcm9uUYDRKJpZjW1QlMwChUgEaiVIBm9v5RiPgkMG4fSpHTTQMCwfQRKggdOY5weeGFfW2XqKwF0cAAAC6wBAsAGP8AcY8ynB8jRAfyg5gH1XM+5P8AcYOyXEVquy6VA9BKjkp1R+Ywytu/gceFDOXmIl2aOmr1fzx5irwW3+H039JAvuIRBHyiMTHeo5gvscyp+Zi7jHEhls6VKBhVpioDJBBWEI77KfnjjL+MKBaCacjlqv73G++PfHfClq1qBZivoqAECZvTMbg7Tt3wHQ8J5Q2NBGvMkG59gYxyuT6arNlJRlBXFmYzGvP06gKxmctAkcxK/MGJ9sN+HZbzKVJRUKuFhXFiGT0yAdxa45jtsF494UVo0sxSVf8ACsDpiBoJEgRtBj5T0wfwbMrmFDSXFUeaImEgIpAYXDc+tmxma8lt/Tgz/AWWrTroaGiqxcVCqkBQVgntBvGDl48qkPVph7AQU1FHWzDa3qU++Cc34YrNWepSzK6KmnWGSXtYkRAv8sENljlai5g+qm1qp/A2wqW+6RCseRCt1w7D7JnOVyz1FVmBDvTIdW6MzlbxYhTseR7Y4OVV6iU9KtRQMN59REzI3M3235Yu8RcR8ukSt2qkKvW5v87R/YxQuVpUaK03qBakWuAdR5/XbCQlosV6quTTXWY0smrSbX1Am25IIPKL2jFnDsq63cXYsxANhJPpkgG3WBeeuKadU6oqBfNABJGxEwGHToehM7G51asQObLzt6l7zz78/fCA9TILUJY1Cig7IfUT3b+l7b49bKp5flBYUqUA3gFY5+3PnjihmgrLPbbq3/gAfTFmVzIepXRoOlgVNoIKKW/vvh+BO6M2n2imKVCtHlpLaw8hhThidJEjYWPXtgennPOCUFy4aoKpZnZBpAkm53EdOcd8POJr5tYrMKqjUdyqSG2/FUbSAN4HcDB/DiWWwC01sgBFz1J5gbCLWJvaES7IXZqkWrUKZIfSWq1NXNVEKeg9R22tGEmX4a9bKvmRUFD9s7zM2ClZMbGSQOk+2C+MZ/8AYVawA15g+VRi3oPP3J1Ge4641nCeF06eWp0IUjTDKbhj9+3P1TiSQpT6Iw2a4WWo0E82oWqVQdcksocQt56ibHni/NcFOUydc1Kpql9FxIaxABkk3vPyxpaXhGjSZCpdVRwwpySgIM7HYTeBacAeNaBfLVCogkH67L+cYTJKd2rFHDCGztaCzGnSVJIEDUwLCwHqJBaemGuepHynnbS3y9OAOAqRUzDn79TSvX0CCd+Z/TDLMetRTvNQhPkxgn5LJ+WJRXaSSFJ2uceM6ZFOiwAJCxcT6ppMojuUj54QV/ElSlnxRIXyyBy5nvPa0Y2XjHLlqCkW01Fn2aUn5Fwflj5nx8sKmTqOR5jEFoH4gp/mcaeXG1T9ivjvtCx9Kp8USCXUAGyiBLEXMfUYV+JMyhptSAAarSqQDsSIIW/zvhNn/NYU2o1FRo0guGIuQLCLXjljrhHCM59oWpmqiOKZYDbZpBgBefeMZW7okoJO4Fwdg1LKlgANT0ma2r1hgAI72+mFB4jl6FWv51MrXFQaYDesowuAPSJK7bCfbDLh9IU3r5YKTUR9dFSWMkQVI2F7D5RjYVOHpXPmaV1A21KDfmJI6yI98R0y1ySMbmfFaUhUFOm7jMAVKUL1Bmedm5e+NNw+hWNJTVBZ2AZhMAEj4YUEwNveffAGRyX2bMaW0gUwzU//AK3MsB/A/LpHXDbjvFTSChF1OzaQLdDt1i3zMYGyMnfCAeI5ZKgeixAlatRomAZUKosNtU/LHeSp6KzDdWprPYggfKJ5fi7Yp4ZSYE+bKvUBAkchc/1g3+mOKKPM0yusgqwYHSNJN7XBn+XTCH8BfCEK0KfUgcugGCmbnN/54Fy6GjT0kh3uZ5EsST7CTYdse6KtQgIg/ic+kX3PM+3PCA74Pw+oZc1YHmP6NK6dMyoW1rbm/PY4J4pxVEIpVPStYMoc7Bh90+4Mg9iMUcP4GaVXW+YeqQGULpCquogttci2xJjHvjHhHm5bRr01QQ1M89S7D8zfliRW2nLIh4bw6vRK0Kj02oUyGDReBJAbaLxuLxijM1K9RatWkyU1qAXqEyFHwaV5yDM98WZTNebOWrVJqEA1Y02A3QEWk8+xPXCw8PqZnMVKSZmoUmGkF4FoGqIHMXPLDL0vcaZLheh8qlKtJVXq+oEBrhQYFxJ257TtijhNFa9LMNXqACtW0oy3Cm7AT9Md8XqilSqVFQOmgUqDK3qESDsQYkmSMGr4ZqnhtBKcUqgbzSGkyTqibbwR9MLwJy+Qf/cYBhqqF9elncvEGX1RBBH3fzw58O8Kp0zU8uq9Ri4RmeD8F7dR6jjNZLg3EHOo1Eb9xiAwFriwEcsazgmR+y5dzUPrZndoO1gALdAMS2Vzk0tjPwe80WN7vz3+FD+UxiYP4DkfJy6KRBiWHQm8fLb5YmO9STjBI5k8ybAvGeXJy/mKpY0W8yBuVghwO+kz8hhZwLi9OrSpus+sETOx5fW98bFlkQbg4+OOmc4fmq1DL0vNp+YzUxewMNFugPOOeMXMpX9aNFB3TiMMpnHX7QldzUWlUA1NfWrEqQQeZUx88VcBZstmWydRgihxVokW1AEEC/4hy/iGB6mTzNZjUzcUaY9bIhu5G0tcAz8+3Rz4k4Emdoq9Iaa1MDyXaQYBkKexvBIsYPXHOxc2sdKCAGgqCBAO69j9N8GLXAnYgi4NwR0xjeB+L2Wo9HNqEzICqtjpYbgyJF5N+9tsbNMopJ0GYiR77YLMqeMMzHEqaHMZakkhUNSpEzp0gAAc4BEDnYYY0nRlY6ZmQVOxABAnkRy6YWeI38nPUmMIGpMoJ2klj+sH647yUIqkMrHRpBm3b9P54CaV0gXIZcEJBgoGZTcqJ0qEN7qbi3KIuMOKGfW3mK1Nv+33DCVP5Yt4bl00IC0RdrbmxHOwEbdh3wS3DRpE1fTA2HPUevvHywrMi5ZyA1nFO6DWRFvpAAFvyx5leF1WBIZSzuS07LMiw/h0D5RsTgp6NIKxlpUhVBAG8aduXqHeMc5rj2lUVGBqNYqD6pjp73nBb3C7egfJ5AOxpqxZAZqVObsdzPUmQPwqJ5iDeJ5i5opChVVqkggCncQDtJ0n2AOKv9rCmKirUBNNZaUAVJNzqAvAkxHLfGeytOpxHTRpK65VT+0rsSGqcyBO8kz+sRBdiKXl6LOEZM5t2r00ilRGnLI1l1WlrnlE3/dE745o+KK+VKCvl5KFlDK1221mCL36GJnFma8RjJ1Wovl6qUVAp0iOl9TQSJ1G8r2wevF8klOpmQgqEhUIJljJHpCvtvJEXwybu/F0X0fGi5mrSp0CpLkSCralUXaeQiD15d8E8WzdOnTdqgJiqFVeTsBaB2ZjP8OPMtwullKRzFGgfNdFhCZ0SJIkiQBN/YDCjJ5LXWoJqJpZdfOM3YuxOkExG8n2Hzw3vJXFJ5WkNaeT0IoPxRLW5m5+ht8sFcHoFswLyKalj/E9l/7dWOM9mAiM5BaJMDfnAHcm3uRh1wTIGlT9UeY51PG2o8gegEKPaeeNPEp9p9vYjVnaNvcJzmWFSmyNsykH588fOuK8CGbphKpZXpNBZdwy2JH0MfLfH0zGb4vw8JXLj4awCntUA9J/1KI9wBzxq5dNyj2W0U0J9XYznCPClCkQwd6jrBJqVDbpYQo5bg8sG8J4salV9MeWJAjqdyIHIbYS8UyrZfMa2k06yqhYnZ0EAEnky2BPSJOF1PwvmK5d6WZNKkTaNXrAsTaLcu/LrjlWybtrLDeNVKhpUs7TdddBnSqCDEbcrm5/7x0w84RWFobV5w8zsDChlETY7iehxbwjw4qZVqDnzdWvUSCNU2/l7zjJ8Napk6zZOpC03eadQWMRKnTsT6eZsZ63jbAXTwbri3CBmUWISoh1U2IEA8wR+EixH9MZf7edT+jU1EikizY1GBLEnoNMk9JxpOGcREvqafLJFxAIvfptv2icY/gFfzajm961Sop2OwsflbCFTTVxj5mYplRXenU1RpZFjQ14BHQmwI2m+9rcuJaZgPB+ZG1+4/Pthf4xz7IaaLcyHPUKpBPtYH687YLyLACxLU3LMtjAliCJ77j37jDZZbFxqFsGF5jf+/li6lmggLNtFtINydgPc2wNRzITVrIBF/UYj3vGwn3xRRpNUAOlmVbokTNrNEWUD4QRc35CUQY0qZ0qDooPUaSLCQCDG826/wB2VZjw9Vr1A1et5YMk06berTH4t+xjrhtll8oMSCQCwN4FjyH5Yoz2bqaS7gU0tM0wze5k+kDqeuww0V3s8Gf4r4XyTABKLuyL/wAIwBufU7WnubnHPC86lKkaWVTVZZAPwsdettRAkqIHy7HDIZSsVWpr9BCsKVOnpZ49QEbA3uRy3vst4nxZFI8pk86rAIJkLvNh8IX2/TCyy6Od5AqNOlmMwFUuMtlk8xxeLXgTe+0e8Ya0/E1POIKYqBahMgLqtfUADtYW/LBPCRQpZNizCorsfMYg+sk725DYc+oGF+UzFPLVQtSmlAuCUNtDKSNLK3P2NxI3ww2/sF0cpVfMURr0Ucuql3ZwC5ERaZ5XPQnrhvV01mpKjhlqEG3MEtJ9oVj8sY3hWRzFVCurVl2Zg9SfVTVb1N7mV233HcY3vhnLGpUasU0Ks06Y7C237oAX3L40UKfeaKaz63yaYYmPcTHcOaTGa8WZCP2wFrLVExYGUaf3W59D0GNLjirSDAqwkEEEHmDuMV1IKcXFkoS6u5jKXDYHmaS78wbx10gW1Tzi4Ec715OsKk1FrymzTIiSORte4vgmtSbJvoaWpk/smP5U2PIjkTuB1GM3wDPr9qzFjTlyz0X0mLhiRyg7iJxw5QcHZnRXqV0OOI8Iy2cQqSGgkSLOhG5U3FjeJg3+SsZDOZP00z9ooSraW/zYNyAT6W2+nIYHyvi1aTO1TL1ArwwKglemq4G4jDnhPFRXqMzOGDBQizMGTH5Eye2I5SJWa+wFxHxTlcwpTNo9NwQUFRCpHcQOu84qoeE8rUbVRrtKwZUgdeSggG0z+nLRZ80qdHXWRalNWCkFVbTqbSd9gCb4W8Q8LZDWiqlRHqEgCixBMXJOokACdzGAipJav+x5lfC7TbOVAIvBEqYsTK8+f6ncmjgLqq/4lwSIMaOo29HSee4GPB4Emwz2ZtZfUth0JiTbriZPwiKihhnM0VMiNag+kkbhZGJKFyLqL9X+D1vDlBfXVqVKukCC72XuAIH6YlDP0Pgy2hiRH7ISfaVk+5JjFreEsrRKs81WYwnnOz33gA25Ttj08X05sUwyqgoEstgCS9pHYL+eBqzs8Cv21kWcQ8NBwzVXUGGYUA0a3AJCs5sbn4QLHnzxdmvEHkZejJ9X7MaRILGx0iPpHfFmYbK12g1KbEavQCp3OpiLkgzeR0+lHn0RnKTMSzKIRRBCMbatMSTud5AxG5Ozazk0hYVF01UBVgJRwDE8iNpxna/gXJ06gzEEIP8Ahm6k8rG55+nY4e1CSJMAbnr3Anc4U8eAmmxa6kFUH4rcuZ2w7kIrNkEcX44aVIMFmpVKoiTcEkgAd73O1ugxMtVFNTq06t2iwnlfsIH/ALwqWnobzqoDVWkIBJ0LEQvKdyze4mBjvh2TbOVNEEUlP7Rv/wAA/iP5C/TDjFzkoon1jFXY74DTOZYVT/lIf2Y/Gw+/7LsO8nkMabHFGiEUKoAAEADYAbDHeO5SpqnHqjnzl2dyYozuUWqjI2zD/wBEdwbjuMX4mLCBnKdNaitRqgFk+NCAQw5NB+6YtextuMUZmoikKCAYsBsI5WtHb3w74rwwVRqU6ai/A3/5PVTzHz3Axizw+rVIr0QFqqSjo5s4BjSSBIKkEBiOZ5b8bkUfw3jRtpSUtsWcKzpprVpPU8s1GMazME8oJAk/13w14/4dTNUFR2DVBBVwsXjsZgwJ57HHr+CxnFL5lGRjZFBEoBF5EgmZttGAMnQr5CstF28ymRKPN4G4M3BHzB/IZrWVzRdSfpeT3gFXyx5GZp6GSNzKsNgw6gxE/LC3jOXfKVxXQGpRqMdapEqSNwO4Akbb9sariZo1vLSpcu2kCPUCeYO4iJ9hiqnw+vSGldNTkpJgn3B9uX0xAkp+4gynjnLzJV1IES1Of5H3+mGNHxnR0wjLHIFABeDtA37YHzXiHySv2jKlADDMRK9RGncW3PXni/L+JslpGmVEfEDEdIBEWn5fLEgav4PavimiCDqpna4p/SPTPLHp8Xi5C12BsSlFgNrdJ58sWUvEWTLEiuEMGNRW1htscXUOO0PSxqqVIgKSogxfn03EfPAR/tBuDcRrS1WqyossyJVBLKvUgERMi++GeW4uKhaABESQbEm4AO9/ywj4r4zygGpWQukCFILNB27262wn/wBu5nOVJy6+UsaQaqqNUTdeUgHvv7YLMl0vlqwz494h0EBSrZhjCqAxEG0EA9t95xOGcOGX160FXMNTZqpj8RA0LKxJ1XN+nuVwPw7Ryh11WFSqbs15EmSZG9+c4Dq51stmqq1jDE6kImGQncDrNiOw5RhfYas8I7yHD6vk1KVSkqAnUgDAiZM912Fj1xp8tSpVqK0qoVoQalIHdL8/ptbGHHjIIx1JUCSQrhZDkchaJ7Yd8OJpK1euuipUsF30IospjczcxzZQLxh2aFNXG7ZRUCZbLjQGIEg/DuzG8zCib8yg2ONdlsutNVRRCqAAMKPDfCDTXzKg/aMOe6gmY/iJ9Td7bKMPMdnjUvw452znVZ9nZExMTExqKSYmJiYAKs1lVqKUdQysIIPPHz/xL4URXBqoKlLZa0kPT6K7DcXsxtyPU/Rcc1EDAgiQbEHY4pq0lUWSynUcGYrL58oAuw2A6ACBt2GPcnQpiqGCIpmJCib/AC78sMc9wOrRk5eKlPnQc7f/AFsT6f4SY6Rhbl81RqMVYtRqj/hsDI5bm+OPUoypvJtjNSWBEniOKTKRr16jUAGoetjIYbASQL9u2HWZzPkqjBWJYabAk9emrkNhyxdxfw7UemEpNTVdavMWJUmxAjc3mdxgKnwjNalappbT8IQNHY87+xxW00TUosY8Izp9TtZSwYdfhSZ+n64V1uBZpKTijmECLrZAtPU/NgpJMDoDE4Y1KFU28tpIJnSbn9BvhPXzlemxKZepV5kRAHzMR7RhJ+4JezOOI8SJGU1EiprpTFj6wFYjpvg7PcNoZllNemrlZgywO9wYIkSJg/1wHwvIV69YV6qCio0lZYX9oHb5yMOVSmt2bUJv7j+/fCyN20hXnPBmVcKaKeRVVlYPTBJgb2Jj2PWOUjBuX4NSyiO6qzPzZml3PQseXO1u2KuJcfp0Sp8wIv4QZLT+Z9sCJna2YbWUNOlHxVBBa5jSkztzMD3w7vyJJlb+KoKTT11jK06amBffc2gKCW5CcdU8s4Jq1yrVjMBTK0liNKzaerfIGNyKVGllyWAUM33mX1t1AtMdhhlw/gVXMHU4NGn3EVG9h9wdzfsN8WU6cqmIoJSjDIPw7INnGC3FJLOwtP7gPU842Hc42uWyq01CooVRsBsMeZXKrTQIihVGwH9/ni7HYo0VTjbyc+pUc2TExMTF5WTExMTABMJeKcOdHNegJYj9pT/GBzHRx9DAB5EOsTEJwU1ZjjJxd0ZvL8WV50kTtBkEHoRYgzyjCE5w1XC1wFrIDbrP3lvdehHsb2xreJ8BWq2tWNOqNnXn2ZdmHvfoRjO8Sy7IunM0pUGRUX1J7yPUh729zjk1uNKHyjbTnFss4Pl6dLzK9QSVBAaB6UUEEA92DT1tjytmPtFJdZKNIYEXgzqAj2OnfbHaIGpFbaNMW95mT3E73vgPK8NOs6HJCiCIAE/rYHrjKW2V22e5ig1apTmppphiXJvI5Jed+fti/M+FcnUDuyAADWSupdpuQpAmxwNVo1NcKmrqARJv3gHfrOL6SMmXq+ZOqq6rptIWwi3UazbrgQS+GJ894L4dEkMB1Z27c4tipPAGREkKWnkWYx7T/OcH8cyi1FRXHoLpr3+GZ5H2x5wegVy+kn4GZN/wswGF3ZYlZbLOD8MyWoeXSpaksSACwmdze9iO0Y68UZEeUlVKxQ0LNKSCp0gW5EWg9zNthMwFR6Xlm6kUXEbAgum3QBhhvRzyJVRGOo1YXTuTGogx0vBPSDgRFr6kI+FJ5tFQtdSf+JUbU25M+8i28YaPRoZxFpuxZqEDUPSxlYn2aLjqLbThNVyuZRXy60yrajqrkBaWmTFSdiYtpF59sH+G8iFQ08oprFjL5hpFPUOerdo5BZ5yb4nGEpYSCbW7jGoadJVWAAIWnTUHUYuAqi5/Fta5JvhlwngDM/nZgbGadIwdHQsRYsOQFh3N8F8I8NpQY1CTUrMPVUbf2UbKs/dHuZN8OMdOhxVD1S2Yqla+IkGJiYmNxnJiYmJgAmJiYmACYmJiYAJgTP8ACqVcRVpq8bSLj2O4+WC8TCavsE7GbzPhAx+yruo/C/rX6yGH1wpzHDc5Rv5Qqhf+U97futB+k43WPMZ5cWnLxYujXmj5ZmfFVWmf2mXrIe66R9SceDxJmWHpQ6eXrQn/AFHX6fnj6myzvgKtwWg/xUKR90X+mKHwV4ZauT7o+Z03zbkhjSWL6jUkew0yfnbEWuJKVKusg7UwTf3uf+3lj6QPDmWH/wAelb9xf6YOoZdUEKqqOgAH6YS4PuyT5Xsj5/w/hxBmllqxYn4zOrt66kW7C3bDzK+Hq7/5jrSXovqb/qPpH0ONRj3FseJTW8lUuRJ6F/D+B0qN1BLfjYy31Ow7CBhgMTExrSSwihtvLJiYmJhiJiYmJgAmJiYmACYmJiYAJjwjHuJgAVZjw7TJlC1FjzpmAfdTKH5jAFfw3U3DLUPOQUY/6lkf9oxpMQ4pnQpy2iyNSS0zE1aZpGXpV1j901B/1JP545PEKDqVeskHk8obbfFpI7Hljb45dAdwD74zPhR8MtXIflGEGXyAIZqlIwQYauSD8i5B64FzgyDOzGsxLMSwpVahEkyYCExJM2x9B+yJ+Bf+kf0x6lBRsoHsBiP9D8jXI/658/8A2D0vJpZSs6atXppup1D7xqNDTHOdsXZLgmbB/YZWjlgd2qPqc++m5+bY+gY8xZHhwW2J8h+EZfLeBEZteaqvmW/C3ppj2pix/wBU401KkFAVQAAIAGwGO8TGqMIwxFFEpuWyYmJiYmRJiYmJgAmJiYmAD//Z"/>
          <p:cNvSpPr>
            <a:spLocks noChangeAspect="1" noChangeArrowheads="1"/>
          </p:cNvSpPr>
          <p:nvPr/>
        </p:nvSpPr>
        <p:spPr bwMode="auto">
          <a:xfrm>
            <a:off x="63500" y="-722313"/>
            <a:ext cx="3095625" cy="1476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data:image/jpeg;base64,/9j/4AAQSkZJRgABAQAAAQABAAD/2wCEAAkGBhQRERUUExMWFRUWFxkaGBgYGBsfHBofHBwYHxscIRsbHCYeHyIkHhsfIC8gIycpLSwsHyAxNTAqNSYtLCoBCQoKDgwOGg8PGiwlHyQsLCosLCwsLCwsLCwpLCwsLCwsLCwsLCwsLCwsLCwsLCwsLCksLCksLCwsLCwsLCwsLP/AABEIAJsBRQMBIgACEQEDEQH/xAAbAAACAwEBAQAAAAAAAAAAAAAEBQADBgIBB//EAEIQAAIBAgQEBAMFBgMIAwEBAAECEQMhAAQSMQVBUWEGEyJxMoGRFEJSobEjYnLB0fAkM4IVFkNTkqLh8URzwgc0/8QAGQEAAgMBAAAAAAAAAAAAAAAAAAECAwQF/8QALBEAAgEEAgEDAgUFAAAAAAAAAAECAxEhMQQSQSJRYUJxEzJSgZEUgqHB8P/aAAwDAQACEQMRAD8A+44mJiYAJiYmJgAmJgfOZ9KQljvYDmT0AwpzXHHAJ06FAuTc9fb9cU1K8KeyyFOU9D0sBgern1HOfbGZynFxVpgtd9ypPWYHQQIHLrhanF2o0sw9YEftG0C1hAC6SDEH+uMUua3+VF8eP7mofjT8qZ574FqeIaqG9Ekfu3/QnCN89Vq5fXThaoKs1MsJZd4E7ahcc7YvzedqsyKggl11GBZfvcukYzPkVHm5cqUfYLPj+kj6awal/Epj6xbDnK+IKVUTSqI8bww/XbC5dNSViYiVIBiRI37YSZ/w9lnf0hkcAyaPpIAgEELE3PMYlHk1F5IOlTfwbP8A2hAllIHUQRi6lnUbZhPTn9DfGE/2fnaYJoZlayN/zLHvDL6duox1k/ES60TM02oMRA1RpMDcODpOLY8yS3ki+OvB9AnExm8tnHAU02nVMIbzBvHPvFjBw0yfFg0BlKsfp9ca6fJhPDwyiVKSGGJjwHHuNRUTExMTABMTExMAExMTEwATExy9QKCSYAuSeWEfEvFNOlcuFXeTzG1h125H2xXUqRgryJRi5aHpbFNTNqJk7YyCcTzVfUaKBKbH0vWLAnqRTjUR0krbFTcIlgtXMVKjnZEOhY/hGw7lv6Ywz5r+lGhcf9TNHnPE1Gn8TR7xha/jdWjy1Lm1lvPWw298L6tLK5dHJSgGRC2ixYwDz/p9cFcY44uVoLWNKQ2kFRaCwm/6Yzy5NV+SxUoezYX/ALyViAwoEDnJN/8Atx7/AL0uolqUf9X66TgXPcURHoAKSK9hFoJ035yL9sXcTzJSkzU18wrBKg+qJvA5ntbbEf6ir+ol0h+kIpeMqJMMdJ78/aYn5ThpkuK0qwlHDDtjMcRzdMUyxp67qFVtJ1aiAu4sf/GK8z4Yp6iyaqLG+qmdPz0j0nbmMWx5k47yQdCD1g2049xjaPEc5RIJZK6A3AGmpHW50kjpIn8sOeHeKKNVtMlGBgq40tP8LQcbafKhPGiiVGURziY8DTj3GopJiYmJgAmJiYmACYmJiYAJgDO8TCnQpBqRMdNrn5nFHF+KafQh9Vp7T/P9PphDQy5vACs25/n3jePljByeV09MdmmlR7epik+INa/aX1GGIowCSSSVFgbkwYGwHS+Dsg1SvRcVk0B2lAxvyNxyuJ+Zwh4VnfsDHLZsAaGL0auk6WEm4ImGGoiO8e7nKeJFqD9knpsSxnSBqv623na0mTbHMk3tm3r7IAznDamXqK2pdDHSYBBUwxE7gzEfMYlGm+YekPJaoEqKxYyEEbzO57D+eNMcyquFO2nVMiNyD7RbCfM+N8tTRZqhjYt5d9omwBhfn88JJsOz9jjxPl6tNnrUlkMqyZJII9JAUb2IPb1b2GKMxxEvAoqzsSbMGFoPUCLDn1xwP/6MhJijWaY0FVb1dfvdem9sWr//AERRGqhWUfe9LyvcgyIjmDh2D1LwO+BI1OnUq14Uu2thyVVUKo+iz88IK2ZKfaa4v6ZQdPMJ0j3kgnBlDx3lK4ZTUCTYB+46QARy364n+6lBmlDUCtHppudJi/wmQBbl9MFiKw25FXDeK1Ey6hACTVVWUj4eTCPcBv8AV2wec1TzFVqD01dLG9x9PfmIwFxGqaGYq1HpxTcAa0MgRcF1Fwe5HzxZw3NpQpedvrq6FkXYTAIm/wCI4iN+6KM1wmvw8irli1ekA2qkxlkBudBIuOoubDfBuR4zTr0fNVpRAA/UMTyncAH6bYs43xxkNPQIRqiq5MfC2zA8gYPPGZrZR2rVsxl6ZmhUGpZ/zAJ1SNtQAn/zid/ARjdXez6Hw7iRDaHM9D1/8/rhyrTtj59R4ktWmtZW1LUPrM/5Ztbtff5Y0HDOJmmdLmR33xu4/J6+iZlqUb+pGixMeK0iRj3HTMhMTExMAExVmMyqCWIEmB3PQYo4lxJaKajJJsqjdj0AxguIcUq5yqyU3Vk9Gt+VHYlVizMYN+m+M9euqS+S6lSc38DXinH3r1PKoLLgsGUn0U42ZmEgnf0j+uOMpwBKZDuTWqcmfZeyi4X5fXAfE88nDMrKCbwoJksxEksdz1JwZwPjCZimPKqKXBDVN5M7ggi1hYjpyxx5TlUd2bevRenQyo1p3tGEOTLHieZDbrTTTHT0n+yegxowqyPUJPLn3wm4x4WFar5q1Xp1SB8J5Ajlvb6DEMgmgXhXhvLKr1ayh3UuxLE6jc9DtaIww8Y1lbKMhj1uqzFhJmfy/TAuUyDimBUqhlcwToho3MnVaw6TtgviPGMqUbzWpkagsNBA23BO9+lu8YFcH+a+xMc5RQ5RmqKDTldEiRqWLjtH6Y6qcdqZetWp+W3rrFlOqFIZVG/UkbDqccLxTh9I1GptQ1JGhQFGonfn1gSCIgnBnEMzls4PJaojAJr1Brgm0CH2g37GMFmTx7HHiLjKZWooanr2YMRIB2J3kGOd8dcO479pzJNIxl6VP1mPjdvhW/QGfc484NwalTZH1VGNVTCltYjeJcSBB6xgvifDdVBqeXK0ySYAAHqB2NrXFz2wyPp0PzkCCPywNxPg9KohFVVNt9yPY7gi1xjJ1M1myyLXqeUtSyrSiVMemWaZmDYbdetXC8lWpVCrF6lKrTDVNQn1eoMurrJI9vbErx8Iiqct9htw3xE9FTU1tXoAlSxAL0yu86fjSL6xcc5GNrlc2tRQykEGPzAI/IzjF+Gq0UvLKhSsxAFwbm35HE+0Hhzh1vlSfWoBLUZ5gc6c8t1kxa2NPH5Li+stFdWkpa2bvExRlM2tRQykEW273/S+L8dZO+UYSYmJiYYEwv47xhctRao3IWHU8sHVHABJMACSemMT4ty5zVB2OoaBrQAgEFQWUQbGbSOvsMZ69X8OPyW0od5Z0X8PzaFGeo3ruTz3Jt0n+c49yVUjSrNIJAk7kkyP/XTGV4X+1ytI1KzU6f7TzTpBLX9N9Ji4N8PDnKeXUMAYJ00tU3LCwAa+w3744ctnR62wG8XakxSm6q7MSUVlkTEfLf6TjL5rj3/xqSCpmJdGABFNBza9gBuOkYrzJrsz5WkS9RyGrVSY8qSDAsCbdL3j2LyuWWivlUTAYElzd2idTHnJIgchc9MGESSssnH+6b5iGzdfzCB6FQaVXffTcyd9sFUfDdOkCRQRlLQdA9YF/wAYvExa5kG0Y7o8TfS6oAraRVpHm1NahVkM2BAFj3F8EcXWpWoGs58kJURkO8bq2qNhLA7kiPlh5ZFyaDstlxSVULQzbK7ixAEiVEWtJ9sctxemS66iGUA2vqkiQBziY5bEcsKOJ5SnT0O9ZnqawSV9Px6V2MmLT8u+DKGXSlmUVASoZtRIkjWDEkbXBHS088KwvBXmMnRdVdqK1Pu6TH3gCIYjmDABIBJixjC3/YSAa8hVq0CWI8tiWTUBdWUyQYHIm1xhrwwhjUptIDKx2+GHW/KL1JERZRG2Bs2pYM5QsR6cxSXc6bl1/eC+tD95ZHIDDQdnc4peJnDCnXQ0cwRpQiWSoDt6tiJ5G4+owT4nzPmCmswadRahP3bAwfYnrzGKvMp10+z1/XTaGo1QbsCJUg7hxB/ig7nAeV8yjUOTqsSKh10cyxksq3A7kbRMXNtsGxpK97HLVqoapKmtRLfCnqZD6WBIEmCwJjqp2tLrw3lmSmdcqajl45i56jfBnDc0hQ6ECFWKsqqNxabASDuMetXU6nLelbMekxH5mPrOFsG7oznE+Grlaug1GTKZl2DLYBH0z8ZBgNGHeUr+YGEEaCFBJnWoHpaYEzi3PZRczQemxBWop0tvpJ+E/Ix/Zxn+EZ8lVq1mGqmTl2VB3A1GW5G8Rh7QbNrwbiWykyCJ/v8Av+eHuMLmH0kRyI/v5i2NdwrN+ZTB5iVPuP6iD88dXh1XJdX4MXIh1d0GY5qOFBJMACSTyjHWM/4w4iUpaVAYkjUtpKyBAB31MQscwTjXOShFyZRGPZ2MbxzjT5isDTJDv/lEb0qVwXPKW3g9uow74Nw1aSLTU7TEkSep7nr/AOMJ+DUqdGtTR48ysx1kHYqDYH8K2UD3PPFviFXpZylVAinSQmx3JJAG15JA25HHBnJzd2dRKy6ob8R4YtZDTqCV/TuOhxlanhjM5LMirklDq6wQzdZubiRcH3H10HhnNZiqGeuqqrklFkkjt2EdbzyGOeLcXnWgY00AM1rQGH3B1JuItImMQTsNNrAvyGUNMVqjV1bMKD5jNZEBALKvS3P+wQ/H3rAfY09IHqrVVIQcoGzOSY/PCsU3z8OVNKgqCUkDzNM+piBJWYAkXv3w5qZ8eXXYt5YoFgpGkA6QCSAbHoDyMHB9hv5KTwNIH2mvWqsfhQMZk3sqwfrt2wRlODZZDC0qSsdxAq1e8gSF/wBRPfCyvWcnQrGGAZqav+2YH/mVNqY7fEdsOeE8FBGmqRpiVopIQT1HxOdzLb9BguRldK7ZbR4bl3M+WhtAJ8uwn90aR8j9MD1/D2TZihy9LXyXTGrnqBUTA2Jgxz64dtw2B6SBcRP574C4jw0lYdZ2IIEkEdIII7QQd8GVtEFK+ExIvglR6svVq5ZxIEsKiGxtuRfpY9sV5XxGaCilnUaAxPmpJQmZkx6l3x62Zek8F1V2HpczpqAT6KnewhgNQLc+bAZ/WGFRBqFqiNBKyBDWHqpnYNuI7ECXYlZ/Vkoz+R85aZViy3YupMqoIZTYwSPafi64pp+GawCVcvmSzb6XJ8sgjYC5G/PAWa4TVyys2TJamRL0IkqCbaGFztuZsbYZcF44jU2rURpoUkCsht6hfaSBE3JN/wBU/gldpYLuE8GalUHnOGqNqYBbBZBDGSZi8T1Iw3y1RXV5EiSG1iBHOQeXfGT49kswrtncvWEMolSJIBAsAQRvywfwvMVmzFVXEDRqRos6yAbRESeWAUk3ku4VXbIV/KP+Q7HyjMx+KlPUXKjnDDnje06gYAgyCJB6zjAa/tDtS1GTbVzpusMjj2MYe+C+KeZS8sn1Jy6fiX/S0j209cdHh1foZl5EPq/k0mJiYmOkYxbx6qRSgfeIHy3P1Aj54zeZZczTq0lfSV9DmNjAPPex/XDvjufVaiI22lmPYSot0MahjO0+FaqlU0qpUVmBYwCwtBjlcAe3fHH5jvUNtBWiKh4Rr00YHMItFFJMJ6iBe8mAYHLA+c4kdHmoC/mRToU4AhubGSek4b+M6JpUadGlPrYAkm+mbkk33IwsyWipWeuATRyqBEPfeownfSpN8YzXGV1dl+W4cMpSVb+Y/qqNqktyNz1LBR7k8ji37KUanyLsgtzAhnI6CyKB0SMCVuKU6j5lKykiyoAYMAQGUxe1/nPPFzUqpN3pqmXphDqJGpmRdRO/PYQL4Vgd/JZmqejKZfMADXSRPSY9SPAYE9wQR3HfFa1/Kpsr0qjUAGZyCPSHBkaZ1sBquQLHrpw6o8Op1cv5TDVTamohhBKgAKY3FhqHPY2wi8OZ1lTymVvOouKbsbiBq0EwfVIiOuxxJEb4DDl2IIQ0/LCppDpq1yJ9R1bGN4PzjFmToLoAAammpyyqxB1bQSDIAjkQPh5Yv4TAytM6QSaYt7CVH/vbHtE6tJkLrMBQbm2217fTAFyiiW1p6ywBdQf3WCgSRv6l3OOuIHTUpVUgMRpI2FQAg7m2pJLDqNQ9rmQBwFMEgrBWPVygkTuNp57bY543kxWyriDpbS4IElb6p07kC6mLwTvheRXAEyq0/NpOhDElqNMsLyAzaTsBqBMfdPuAbc94eNeiaFUr5qrrpMCDeSJEcpAJ/i7DFFHMO9BKzVabeW6BfL1XIdQzksB90NA7nBGbrU8vVaszOXUlFSRGkwwAtPTmYvgY7sX5Hi50+Y4KvSPkVaamYvAYmOu3/jC6jma2RNVDFamYJU/EwJ5MdiAJva3cYccSypGfGlU/xdAqbwNa3nYk2iD2wBmOIqKdFy48z102PJ45GRHMXwadyxWaGA48lPLalbUDUBUGbqDcdLA35Y8r5cpnfQqf4mkRvEMo+La/Lvb6h5rh6tmaVFSClOiCQNpLEmwPOB9MMvElOBQqhWHlVlHpkEBpBj8rYPIv9luXIakLgsvpY91MH88aLwzmblfxCfmtj+WnGXySeuusEBWBAO51CSTN9/0wy4XmfLZTMaXWfYnS35H8sX8efSoimtHtFm1JxgM1mvtOZDFT6AagM2I2oAieUl/c41/H62nL1D1Gn21EAn5Ak/LGU4HTBQtEGoSY6KtgJ7f3tjZzZ2SiZuPHcjJeJeDtq88VhTCrCi873gjqT9Ix4M9XydGi6MajOC7hpMrMBZnoD7Y1niHw7SzK6KgsLggwR/f0wo4D4PNCorGu9RROlSdheIPSLwLY5vbBvUk1k5o+JnrTW9SB1FGiliQx0l36bkCefywJnCHK0LNRouPMebVXYelT/PfbF+bzt61anp0UQaVJYhSzSCRG99R23Ix7l+HrpGXgHyiKlQhtLFtPxgmxhiTpMWxEkklkvz/AiKz+XmqisQpfTASALE9tImO4iOQWcXLVkarVZgKTKlOmpGoIPvWPxOTqk/u9MF8UMU9CanNX11C1j5YgKp2jWQTHQEY4yFROIZ5mFFdFJVEspEMItAME++3viWiK1dnRzSU3p0adPyjEsBc6iJgtEk8icanJ5w01gW6252nfljCZaqxz7a7lXeQexkY2KMWFgT7cvn9MJYFNXwMVzzGfUZ6G/wAo5YBzXEmIkRIMxy/hI78jyxX58Sffbflv74pYKwYxuN4uR/Y+oGBtlaigpnpZigBpkNy6cj7EbfljM/bzla1IV5emjOqVgCTEf5TQPumfSeUcsNuCuVrOh6B46E/FA97/ADwH4gSvlsxTrUJcOZekH06mURqAO5hoMdAeuFHZZbwMaHEUrNTeiVWn5h8xgCDMCFiLBt5jp2OM9xVPLrPmqS6lSrFemtwRPpfSbT17/PB/D9dQ6qyGmM4HAvMFTqp3sQYZo7KOmBslnaOXyragdb1QtYM064Im3SJA9zvOJ6ElbQxyGYBqEVNJo5ofs15iwnYQN+R5DCyjxpslWrUa3muo/wAo6S28EiR2A+mJlsgaL1qSqzvl/XRLsPSpgzcgRcH3U4ccR43+0ypkaHRnaDYEQNweV/piOmO3g58Ezpqk0mQOxfUykTPK4m3Xb64uzWYfK5vUt1qjVH79MMXHfWh7Xg8sdnxdSCF1dWWYJBZhJ2AJsDGF2UZquR8w/FSqakJJg6Kl77iVLKfe+LIvq00VtN3vo+lUKwdQymQwBB6g3GJhX4Xf/DKs/wCW1Sn/ANDso/IDHuO9GV0mcxqzsZnx6lJ/NeohdqVMKl2+Jr8v4gflgHheXSrSp0krQo0yVaD9d9zPyw8rEPXrhgPjgg7GFSN7G0f2MX08qswKai/JRy52GOHyJXqP7nRp+mCMfmaBpZ4qazuaNEsSwECYIsI6D3wyyCGlk1cEkhRVa4BcE6mABsJViADz09cB56f9oZpZH/8AnETy9C79pvhoENTKpB9Yoh0MSD6FkFeaNYEdxsQMVeSxt2Ql4dRIy6jUpRqgCwd1LKFhSLWM9sHZ/K0nNUvUqKGLsVQgatLsoBJn8M2/oMK+G1aIoK9PUAWRgrNq0AVFLKNjHp3I2InDLO5jLinUFddZWozBCYDFiTYfODHSNsIk7j3KVwQrr8DAaZ/DspjkCNh0g87ZTi8080tZNQp1SqM0gKSoaCOZsN9t740CUtdQLUI0qilxsGtJG3wwYjmKcG04TcbrF8rSLRJzCx29Jt2gkjtgRGOxjlK5FKmhIJVzTEmJ0llmf9M/TF/DKAZAsgwNJtIsZIg9wL9gcCfZhFamU1AxUAj+EGCP3kJPdsOOGoqekADtH9+/XDE8JgWboAFVNN6h1Aro5QdRadQgje8kkC52wZkxUKmxptrfQrRIBII1AEwCS1pkCOeKs6Ksr5Ka3mLuygAyblRO4Pa+BaFEwS5KF23DkwSSV9Y5yRBEC8RhC2ZrJGgPtILvTZKhCUvNBUGbwI9SzIk8saLNV3RswyIH9KGTpkEReG3FhthPkc2NbjM5eajuVFQ0okfCGDxE8ycEcYrLozLisUJZUaNJkAAEQRPPkRz6YZY8lfEahOWy1V5L06yEsLwWMOJ57ie4jlgzKcNo1nzVB6Y0JU1Cf3xNp2iMV8RpaclSpH0g1KKreTdtyduUnlf6zLupzWZQ1HU1GVQ4+6ShI59owvAfYJ4H4SpZaprphr8ybCen9nF/jNiuUdiSNLU3tuNLoQduWBaXDcyUp0nqiEdjrDmWXvBmbkfTHXH64qUMxTXemgEk8yP6gjAJZZ5lGX7ZVAbzNdGm+q0GDFotznFmeYBKrAzCPcfu7j5EH54oyOoZydISMuoIBUy2q9xyGxODOIUB5FVQIHluPb0n+d8NYkJ6sPPGdQfZiL+rkATM+mLd2GMj4ozlWhmspoYqhbQV5fcF+tiPph542zUJRkkAqCSNx+0y/wDKcK/E/BWzRRqbgGm0idjMReDO3TGrlu9T9injq0f5AuOcXr1BXCenQQFCrc+ozsOgnFiccq/4enCyaHmVjEtEE9dyBvHMYA+z8To3VtcGIiZg9J/li+hlqvlZnMVk8t2paV7D0rYbgWGMhpwgThmVXy8uupoqValV1YckHX3AMc8EcLptUqV8xScHWNFSmyk+osQdLC0QQRO89sXZZWZcrDgfs3cG8yFMW6Tc/ngbwxkEqF6lN6iDzATS1WJmSO8RG04ESloYVuLnLVsw5pO9Mhaa6QDdVFoPLf64J8GGp9nD1CEBJ0qBB3uWJEkk+wAGE+f43VpUK1FaZc1KlTQVNhLmJHKCLe3LGr4DQPkhq0SbhQPSgEAKO/U7kk+2BlcsIyHiqj9lz4qn4Kuk+/JvmLNHcYbvn6i5GrUpEGojvuLGKl7fw37Y68cU1rZdmDHTTssEXJhfeLmcV+GCfLrKReEeDzZqST7jUs/PDQbimF5dgzNJKDRTY321BmIJ+XUb/LArZ4M+iHEAkPUqshe99Cjf5wcMODMGQkqSzEMS3OwiBEACIA7YvrZenuyze9zEmxPz5xiICTgWaU5mm0EahEMWuHgD4t4aBPPUOmHnirhtKtQIdhTIutT/AJbbBieQ5Ha2M2tZqzsTWop6goC0yzLA0C8iWETaQCMbPOZlFpMavwQAxI5GxJEbdbWF8BGeGmYqhRzgQtWFIrl9JVlPxSyywO/w8xa5wXUXXXq0ppoJcq7JrYAgOwUe7bz9cL8pkczSoPRimaClitYH1MJkAX52FhhjnuFrUNUFCSKaEMH0aSAwO+8jcRyGJsmC5mutStl6oNRhUptQqFeZVV5AdWP0BxzkaFKtQoUqtHapVRJLAwFDe5Bm47DFvlJTTJCmWpjzakffJsNTNtcm9uUYDRKJpZjW1QlMwChUgEaiVIBm9v5RiPgkMG4fSpHTTQMCwfQRKggdOY5weeGFfW2XqKwF0cAAAC6wBAsAGP8AcY8ynB8jRAfyg5gH1XM+5P8AcYOyXEVquy6VA9BKjkp1R+Ywytu/gceFDOXmIl2aOmr1fzx5irwW3+H039JAvuIRBHyiMTHeo5gvscyp+Zi7jHEhls6VKBhVpioDJBBWEI77KfnjjL+MKBaCacjlqv73G++PfHfClq1qBZivoqAECZvTMbg7Tt3wHQ8J5Q2NBGvMkG59gYxyuT6arNlJRlBXFmYzGvP06gKxmctAkcxK/MGJ9sN+HZbzKVJRUKuFhXFiGT0yAdxa45jtsF494UVo0sxSVf8ACsDpiBoJEgRtBj5T0wfwbMrmFDSXFUeaImEgIpAYXDc+tmxma8lt/Tgz/AWWrTroaGiqxcVCqkBQVgntBvGDl48qkPVph7AQU1FHWzDa3qU++Cc34YrNWepSzK6KmnWGSXtYkRAv8sENljlai5g+qm1qp/A2wqW+6RCseRCt1w7D7JnOVyz1FVmBDvTIdW6MzlbxYhTseR7Y4OVV6iU9KtRQMN59REzI3M3235Yu8RcR8ukSt2qkKvW5v87R/YxQuVpUaK03qBakWuAdR5/XbCQlosV6quTTXWY0smrSbX1Am25IIPKL2jFnDsq63cXYsxANhJPpkgG3WBeeuKadU6oqBfNABJGxEwGHToehM7G51asQObLzt6l7zz78/fCA9TILUJY1Cig7IfUT3b+l7b49bKp5flBYUqUA3gFY5+3PnjihmgrLPbbq3/gAfTFmVzIepXRoOlgVNoIKKW/vvh+BO6M2n2imKVCtHlpLaw8hhThidJEjYWPXtgennPOCUFy4aoKpZnZBpAkm53EdOcd8POJr5tYrMKqjUdyqSG2/FUbSAN4HcDB/DiWWwC01sgBFz1J5gbCLWJvaES7IXZqkWrUKZIfSWq1NXNVEKeg9R22tGEmX4a9bKvmRUFD9s7zM2ClZMbGSQOk+2C+MZ/8AYVawA15g+VRi3oPP3J1Ge4641nCeF06eWp0IUjTDKbhj9+3P1TiSQpT6Iw2a4WWo0E82oWqVQdcksocQt56ibHni/NcFOUydc1Kpql9FxIaxABkk3vPyxpaXhGjSZCpdVRwwpySgIM7HYTeBacAeNaBfLVCogkH67L+cYTJKd2rFHDCGztaCzGnSVJIEDUwLCwHqJBaemGuepHynnbS3y9OAOAqRUzDn79TSvX0CCd+Z/TDLMetRTvNQhPkxgn5LJ+WJRXaSSFJ2uceM6ZFOiwAJCxcT6ppMojuUj54QV/ElSlnxRIXyyBy5nvPa0Y2XjHLlqCkW01Fn2aUn5Fwflj5nx8sKmTqOR5jEFoH4gp/mcaeXG1T9ivjvtCx9Kp8USCXUAGyiBLEXMfUYV+JMyhptSAAarSqQDsSIIW/zvhNn/NYU2o1FRo0guGIuQLCLXjljrhHCM59oWpmqiOKZYDbZpBgBefeMZW7okoJO4Fwdg1LKlgANT0ma2r1hgAI72+mFB4jl6FWv51MrXFQaYDesowuAPSJK7bCfbDLh9IU3r5YKTUR9dFSWMkQVI2F7D5RjYVOHpXPmaV1A21KDfmJI6yI98R0y1ySMbmfFaUhUFOm7jMAVKUL1Bmedm5e+NNw+hWNJTVBZ2AZhMAEj4YUEwNveffAGRyX2bMaW0gUwzU//AK3MsB/A/LpHXDbjvFTSChF1OzaQLdDt1i3zMYGyMnfCAeI5ZKgeixAlatRomAZUKosNtU/LHeSp6KzDdWprPYggfKJ5fi7Yp4ZSYE+bKvUBAkchc/1g3+mOKKPM0yusgqwYHSNJN7XBn+XTCH8BfCEK0KfUgcugGCmbnN/54Fy6GjT0kh3uZ5EsST7CTYdse6KtQgIg/ic+kX3PM+3PCA74Pw+oZc1YHmP6NK6dMyoW1rbm/PY4J4pxVEIpVPStYMoc7Bh90+4Mg9iMUcP4GaVXW+YeqQGULpCquogttci2xJjHvjHhHm5bRr01QQ1M89S7D8zfliRW2nLIh4bw6vRK0Kj02oUyGDReBJAbaLxuLxijM1K9RatWkyU1qAXqEyFHwaV5yDM98WZTNebOWrVJqEA1Y02A3QEWk8+xPXCw8PqZnMVKSZmoUmGkF4FoGqIHMXPLDL0vcaZLheh8qlKtJVXq+oEBrhQYFxJ257TtijhNFa9LMNXqACtW0oy3Cm7AT9Md8XqilSqVFQOmgUqDK3qESDsQYkmSMGr4ZqnhtBKcUqgbzSGkyTqibbwR9MLwJy+Qf/cYBhqqF9elncvEGX1RBBH3fzw58O8Kp0zU8uq9Ri4RmeD8F7dR6jjNZLg3EHOo1Eb9xiAwFriwEcsazgmR+y5dzUPrZndoO1gALdAMS2Vzk0tjPwe80WN7vz3+FD+UxiYP4DkfJy6KRBiWHQm8fLb5YmO9STjBI5k8ybAvGeXJy/mKpY0W8yBuVghwO+kz8hhZwLi9OrSpus+sETOx5fW98bFlkQbg4+OOmc4fmq1DL0vNp+YzUxewMNFugPOOeMXMpX9aNFB3TiMMpnHX7QldzUWlUA1NfWrEqQQeZUx88VcBZstmWydRgihxVokW1AEEC/4hy/iGB6mTzNZjUzcUaY9bIhu5G0tcAz8+3Rz4k4Emdoq9Iaa1MDyXaQYBkKexvBIsYPXHOxc2sdKCAGgqCBAO69j9N8GLXAnYgi4NwR0xjeB+L2Wo9HNqEzICqtjpYbgyJF5N+9tsbNMopJ0GYiR77YLMqeMMzHEqaHMZakkhUNSpEzp0gAAc4BEDnYYY0nRlY6ZmQVOxABAnkRy6YWeI38nPUmMIGpMoJ2klj+sH647yUIqkMrHRpBm3b9P54CaV0gXIZcEJBgoGZTcqJ0qEN7qbi3KIuMOKGfW3mK1Nv+33DCVP5Yt4bl00IC0RdrbmxHOwEbdh3wS3DRpE1fTA2HPUevvHywrMi5ZyA1nFO6DWRFvpAAFvyx5leF1WBIZSzuS07LMiw/h0D5RsTgp6NIKxlpUhVBAG8aduXqHeMc5rj2lUVGBqNYqD6pjp73nBb3C7egfJ5AOxpqxZAZqVObsdzPUmQPwqJ5iDeJ5i5opChVVqkggCncQDtJ0n2AOKv9rCmKirUBNNZaUAVJNzqAvAkxHLfGeytOpxHTRpK65VT+0rsSGqcyBO8kz+sRBdiKXl6LOEZM5t2r00ilRGnLI1l1WlrnlE3/dE745o+KK+VKCvl5KFlDK1221mCL36GJnFma8RjJ1Wovl6qUVAp0iOl9TQSJ1G8r2wevF8klOpmQgqEhUIJljJHpCvtvJEXwybu/F0X0fGi5mrSp0CpLkSCralUXaeQiD15d8E8WzdOnTdqgJiqFVeTsBaB2ZjP8OPMtwullKRzFGgfNdFhCZ0SJIkiQBN/YDCjJ5LXWoJqJpZdfOM3YuxOkExG8n2Hzw3vJXFJ5WkNaeT0IoPxRLW5m5+ht8sFcHoFswLyKalj/E9l/7dWOM9mAiM5BaJMDfnAHcm3uRh1wTIGlT9UeY51PG2o8gegEKPaeeNPEp9p9vYjVnaNvcJzmWFSmyNsykH588fOuK8CGbphKpZXpNBZdwy2JH0MfLfH0zGb4vw8JXLj4awCntUA9J/1KI9wBzxq5dNyj2W0U0J9XYznCPClCkQwd6jrBJqVDbpYQo5bg8sG8J4salV9MeWJAjqdyIHIbYS8UyrZfMa2k06yqhYnZ0EAEnky2BPSJOF1PwvmK5d6WZNKkTaNXrAsTaLcu/LrjlWybtrLDeNVKhpUs7TdddBnSqCDEbcrm5/7x0w84RWFobV5w8zsDChlETY7iehxbwjw4qZVqDnzdWvUSCNU2/l7zjJ8Napk6zZOpC03eadQWMRKnTsT6eZsZ63jbAXTwbri3CBmUWISoh1U2IEA8wR+EixH9MZf7edT+jU1EikizY1GBLEnoNMk9JxpOGcREvqafLJFxAIvfptv2icY/gFfzajm961Sop2OwsflbCFTTVxj5mYplRXenU1RpZFjQ14BHQmwI2m+9rcuJaZgPB+ZG1+4/Pthf4xz7IaaLcyHPUKpBPtYH687YLyLACxLU3LMtjAliCJ77j37jDZZbFxqFsGF5jf+/li6lmggLNtFtINydgPc2wNRzITVrIBF/UYj3vGwn3xRRpNUAOlmVbokTNrNEWUD4QRc35CUQY0qZ0qDooPUaSLCQCDG826/wB2VZjw9Vr1A1et5YMk06berTH4t+xjrhtll8oMSCQCwN4FjyH5Yoz2bqaS7gU0tM0wze5k+kDqeuww0V3s8Gf4r4XyTABKLuyL/wAIwBufU7WnubnHPC86lKkaWVTVZZAPwsdettRAkqIHy7HDIZSsVWpr9BCsKVOnpZ49QEbA3uRy3vst4nxZFI8pk86rAIJkLvNh8IX2/TCyy6Od5AqNOlmMwFUuMtlk8xxeLXgTe+0e8Ya0/E1POIKYqBahMgLqtfUADtYW/LBPCRQpZNizCorsfMYg+sk725DYc+oGF+UzFPLVQtSmlAuCUNtDKSNLK3P2NxI3ww2/sF0cpVfMURr0Ucuql3ZwC5ERaZ5XPQnrhvV01mpKjhlqEG3MEtJ9oVj8sY3hWRzFVCurVl2Zg9SfVTVb1N7mV233HcY3vhnLGpUasU0Ks06Y7C237oAX3L40UKfeaKaz63yaYYmPcTHcOaTGa8WZCP2wFrLVExYGUaf3W59D0GNLjirSDAqwkEEEHmDuMV1IKcXFkoS6u5jKXDYHmaS78wbx10gW1Tzi4Ec715OsKk1FrymzTIiSORte4vgmtSbJvoaWpk/smP5U2PIjkTuB1GM3wDPr9qzFjTlyz0X0mLhiRyg7iJxw5QcHZnRXqV0OOI8Iy2cQqSGgkSLOhG5U3FjeJg3+SsZDOZP00z9ooSraW/zYNyAT6W2+nIYHyvi1aTO1TL1ArwwKglemq4G4jDnhPFRXqMzOGDBQizMGTH5Eye2I5SJWa+wFxHxTlcwpTNo9NwQUFRCpHcQOu84qoeE8rUbVRrtKwZUgdeSggG0z+nLRZ80qdHXWRalNWCkFVbTqbSd9gCb4W8Q8LZDWiqlRHqEgCixBMXJOokACdzGAipJav+x5lfC7TbOVAIvBEqYsTK8+f6ncmjgLqq/4lwSIMaOo29HSee4GPB4Emwz2ZtZfUth0JiTbriZPwiKihhnM0VMiNag+kkbhZGJKFyLqL9X+D1vDlBfXVqVKukCC72XuAIH6YlDP0Pgy2hiRH7ISfaVk+5JjFreEsrRKs81WYwnnOz33gA25Ttj08X05sUwyqgoEstgCS9pHYL+eBqzs8Cv21kWcQ8NBwzVXUGGYUA0a3AJCs5sbn4QLHnzxdmvEHkZejJ9X7MaRILGx0iPpHfFmYbK12g1KbEavQCp3OpiLkgzeR0+lHn0RnKTMSzKIRRBCMbatMSTud5AxG5Ozazk0hYVF01UBVgJRwDE8iNpxna/gXJ06gzEEIP8Ahm6k8rG55+nY4e1CSJMAbnr3Anc4U8eAmmxa6kFUH4rcuZ2w7kIrNkEcX44aVIMFmpVKoiTcEkgAd73O1ugxMtVFNTq06t2iwnlfsIH/ALwqWnobzqoDVWkIBJ0LEQvKdyze4mBjvh2TbOVNEEUlP7Rv/wAA/iP5C/TDjFzkoon1jFXY74DTOZYVT/lIf2Y/Gw+/7LsO8nkMabHFGiEUKoAAEADYAbDHeO5SpqnHqjnzl2dyYozuUWqjI2zD/wBEdwbjuMX4mLCBnKdNaitRqgFk+NCAQw5NB+6YtextuMUZmoikKCAYsBsI5WtHb3w74rwwVRqU6ai/A3/5PVTzHz3Axizw+rVIr0QFqqSjo5s4BjSSBIKkEBiOZ5b8bkUfw3jRtpSUtsWcKzpprVpPU8s1GMazME8oJAk/13w14/4dTNUFR2DVBBVwsXjsZgwJ57HHr+CxnFL5lGRjZFBEoBF5EgmZttGAMnQr5CstF28ymRKPN4G4M3BHzB/IZrWVzRdSfpeT3gFXyx5GZp6GSNzKsNgw6gxE/LC3jOXfKVxXQGpRqMdapEqSNwO4Akbb9sariZo1vLSpcu2kCPUCeYO4iJ9hiqnw+vSGldNTkpJgn3B9uX0xAkp+4gynjnLzJV1IES1Of5H3+mGNHxnR0wjLHIFABeDtA37YHzXiHySv2jKlADDMRK9RGncW3PXni/L+JslpGmVEfEDEdIBEWn5fLEgav4PavimiCDqpna4p/SPTPLHp8Xi5C12BsSlFgNrdJ58sWUvEWTLEiuEMGNRW1htscXUOO0PSxqqVIgKSogxfn03EfPAR/tBuDcRrS1WqyossyJVBLKvUgERMi++GeW4uKhaABESQbEm4AO9/ywj4r4zygGpWQukCFILNB27262wn/wBu5nOVJy6+UsaQaqqNUTdeUgHvv7YLMl0vlqwz494h0EBSrZhjCqAxEG0EA9t95xOGcOGX160FXMNTZqpj8RA0LKxJ1XN+nuVwPw7Ryh11WFSqbs15EmSZG9+c4Dq51stmqq1jDE6kImGQncDrNiOw5RhfYas8I7yHD6vk1KVSkqAnUgDAiZM912Fj1xp8tSpVqK0qoVoQalIHdL8/ptbGHHjIIx1JUCSQrhZDkchaJ7Yd8OJpK1euuipUsF30IospjczcxzZQLxh2aFNXG7ZRUCZbLjQGIEg/DuzG8zCib8yg2ONdlsutNVRRCqAAMKPDfCDTXzKg/aMOe6gmY/iJ9Td7bKMPMdnjUvw452znVZ9nZExMTExqKSYmJiYAKs1lVqKUdQysIIPPHz/xL4URXBqoKlLZa0kPT6K7DcXsxtyPU/Rcc1EDAgiQbEHY4pq0lUWSynUcGYrL58oAuw2A6ACBt2GPcnQpiqGCIpmJCib/AC78sMc9wOrRk5eKlPnQc7f/AFsT6f4SY6Rhbl81RqMVYtRqj/hsDI5bm+OPUoypvJtjNSWBEniOKTKRr16jUAGoetjIYbASQL9u2HWZzPkqjBWJYabAk9emrkNhyxdxfw7UemEpNTVdavMWJUmxAjc3mdxgKnwjNalappbT8IQNHY87+xxW00TUosY8Izp9TtZSwYdfhSZ+n64V1uBZpKTijmECLrZAtPU/NgpJMDoDE4Y1KFU28tpIJnSbn9BvhPXzlemxKZepV5kRAHzMR7RhJ+4JezOOI8SJGU1EiprpTFj6wFYjpvg7PcNoZllNemrlZgywO9wYIkSJg/1wHwvIV69YV6qCio0lZYX9oHb5yMOVSmt2bUJv7j+/fCyN20hXnPBmVcKaKeRVVlYPTBJgb2Jj2PWOUjBuX4NSyiO6qzPzZml3PQseXO1u2KuJcfp0Sp8wIv4QZLT+Z9sCJna2YbWUNOlHxVBBa5jSkztzMD3w7vyJJlb+KoKTT11jK06amBffc2gKCW5CcdU8s4Jq1yrVjMBTK0liNKzaerfIGNyKVGllyWAUM33mX1t1AtMdhhlw/gVXMHU4NGn3EVG9h9wdzfsN8WU6cqmIoJSjDIPw7INnGC3FJLOwtP7gPU842Hc42uWyq01CooVRsBsMeZXKrTQIihVGwH9/ni7HYo0VTjbyc+pUc2TExMTF5WTExMTABMJeKcOdHNegJYj9pT/GBzHRx9DAB5EOsTEJwU1ZjjJxd0ZvL8WV50kTtBkEHoRYgzyjCE5w1XC1wFrIDbrP3lvdehHsb2xreJ8BWq2tWNOqNnXn2ZdmHvfoRjO8Sy7IunM0pUGRUX1J7yPUh729zjk1uNKHyjbTnFss4Pl6dLzK9QSVBAaB6UUEEA92DT1tjytmPtFJdZKNIYEXgzqAj2OnfbHaIGpFbaNMW95mT3E73vgPK8NOs6HJCiCIAE/rYHrjKW2V22e5ig1apTmppphiXJvI5Jed+fti/M+FcnUDuyAADWSupdpuQpAmxwNVo1NcKmrqARJv3gHfrOL6SMmXq+ZOqq6rptIWwi3UazbrgQS+GJ894L4dEkMB1Z27c4tipPAGREkKWnkWYx7T/OcH8cyi1FRXHoLpr3+GZ5H2x5wegVy+kn4GZN/wswGF3ZYlZbLOD8MyWoeXSpaksSACwmdze9iO0Y68UZEeUlVKxQ0LNKSCp0gW5EWg9zNthMwFR6Xlm6kUXEbAgum3QBhhvRzyJVRGOo1YXTuTGogx0vBPSDgRFr6kI+FJ5tFQtdSf+JUbU25M+8i28YaPRoZxFpuxZqEDUPSxlYn2aLjqLbThNVyuZRXy60yrajqrkBaWmTFSdiYtpF59sH+G8iFQ08oprFjL5hpFPUOerdo5BZ5yb4nGEpYSCbW7jGoadJVWAAIWnTUHUYuAqi5/Fta5JvhlwngDM/nZgbGadIwdHQsRYsOQFh3N8F8I8NpQY1CTUrMPVUbf2UbKs/dHuZN8OMdOhxVD1S2Yqla+IkGJiYmNxnJiYmJgAmJiYmACYmJiYAJgTP8ACqVcRVpq8bSLj2O4+WC8TCavsE7GbzPhAx+yruo/C/rX6yGH1wpzHDc5Rv5Qqhf+U97futB+k43WPMZ5cWnLxYujXmj5ZmfFVWmf2mXrIe66R9SceDxJmWHpQ6eXrQn/AFHX6fnj6myzvgKtwWg/xUKR90X+mKHwV4ZauT7o+Z03zbkhjSWL6jUkew0yfnbEWuJKVKusg7UwTf3uf+3lj6QPDmWH/wAelb9xf6YOoZdUEKqqOgAH6YS4PuyT5Xsj5/w/hxBmllqxYn4zOrt66kW7C3bDzK+Hq7/5jrSXovqb/qPpH0ONRj3FseJTW8lUuRJ6F/D+B0qN1BLfjYy31Ow7CBhgMTExrSSwihtvLJiYmJhiJiYmJgAmJiYmACYmJiYAJjwjHuJgAVZjw7TJlC1FjzpmAfdTKH5jAFfw3U3DLUPOQUY/6lkf9oxpMQ4pnQpy2iyNSS0zE1aZpGXpV1j901B/1JP545PEKDqVeskHk8obbfFpI7Hljb45dAdwD74zPhR8MtXIflGEGXyAIZqlIwQYauSD8i5B64FzgyDOzGsxLMSwpVahEkyYCExJM2x9B+yJ+Bf+kf0x6lBRsoHsBiP9D8jXI/658/8A2D0vJpZSs6atXppup1D7xqNDTHOdsXZLgmbB/YZWjlgd2qPqc++m5+bY+gY8xZHhwW2J8h+EZfLeBEZteaqvmW/C3ppj2pix/wBU401KkFAVQAAIAGwGO8TGqMIwxFFEpuWyYmJiYmRJiYmJgAmJiYmAD//Z"/>
          <p:cNvSpPr>
            <a:spLocks noChangeAspect="1" noChangeArrowheads="1"/>
          </p:cNvSpPr>
          <p:nvPr/>
        </p:nvSpPr>
        <p:spPr bwMode="auto">
          <a:xfrm>
            <a:off x="63500" y="-722313"/>
            <a:ext cx="3095625" cy="1476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6" name="Picture 6" descr="http://t1.gstatic.com/images?q=tbn:ANd9GcSLPibPjpR3_CCYI4KU-tVoMi9sPrN_954auicg_Pg1wGwzIF1wWA"/>
          <p:cNvPicPr>
            <a:picLocks noChangeAspect="1" noChangeArrowheads="1"/>
          </p:cNvPicPr>
          <p:nvPr/>
        </p:nvPicPr>
        <p:blipFill>
          <a:blip r:embed="rId2" cstate="print"/>
          <a:srcRect/>
          <a:stretch>
            <a:fillRect/>
          </a:stretch>
        </p:blipFill>
        <p:spPr bwMode="auto">
          <a:xfrm>
            <a:off x="2057400" y="3962400"/>
            <a:ext cx="5272545" cy="2514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dirty="0" smtClean="0"/>
              <a:t>The Kingdom of Aksum</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Language:</a:t>
            </a:r>
          </a:p>
          <a:p>
            <a:pPr lvl="1"/>
            <a:r>
              <a:rPr lang="en-US" dirty="0" err="1" smtClean="0"/>
              <a:t>Ge’ez</a:t>
            </a:r>
            <a:r>
              <a:rPr lang="en-US" dirty="0" smtClean="0"/>
              <a:t>: Language brought by the Arab’s.  Aside from Egypt and Meroe, Aksum was the only ancient African kingdom known to have developed a written language.</a:t>
            </a:r>
          </a:p>
          <a:p>
            <a:r>
              <a:rPr lang="en-US" dirty="0" smtClean="0"/>
              <a:t>Coins: First state south of the Sahara to mint it’s own coins. </a:t>
            </a:r>
          </a:p>
          <a:p>
            <a:pPr algn="ctr">
              <a:buNone/>
            </a:pPr>
            <a:r>
              <a:rPr lang="en-US" dirty="0" smtClean="0">
                <a:solidFill>
                  <a:schemeClr val="accent1">
                    <a:lumMod val="75000"/>
                  </a:schemeClr>
                </a:solidFill>
                <a:latin typeface="Broadway" pitchFamily="82" charset="0"/>
              </a:rPr>
              <a:t>“May the country be satisfied”</a:t>
            </a:r>
          </a:p>
          <a:p>
            <a:r>
              <a:rPr lang="en-US" dirty="0" smtClean="0"/>
              <a:t>Terraces:</a:t>
            </a:r>
          </a:p>
          <a:p>
            <a:pPr lvl="1"/>
            <a:r>
              <a:rPr lang="en-US" dirty="0" err="1" smtClean="0"/>
              <a:t>Steplike</a:t>
            </a:r>
            <a:r>
              <a:rPr lang="en-US" dirty="0" smtClean="0"/>
              <a:t> ridges constructed on mountain slopes, helped the soil retain water and prevented its being washed downhill in heavy rains.</a:t>
            </a:r>
          </a:p>
          <a:p>
            <a:pPr lvl="1"/>
            <a:r>
              <a:rPr lang="en-US" dirty="0" smtClean="0"/>
              <a:t>They also dug canals, built dams, and used cisterns to store water.</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dirty="0" smtClean="0"/>
              <a:t>The Fall of Aksum</a:t>
            </a:r>
            <a:endParaRPr lang="en-US" dirty="0"/>
          </a:p>
        </p:txBody>
      </p:sp>
      <p:sp>
        <p:nvSpPr>
          <p:cNvPr id="3" name="Content Placeholder 2"/>
          <p:cNvSpPr>
            <a:spLocks noGrp="1"/>
          </p:cNvSpPr>
          <p:nvPr>
            <p:ph sz="quarter" idx="1"/>
          </p:nvPr>
        </p:nvSpPr>
        <p:spPr>
          <a:xfrm>
            <a:off x="685800" y="1752600"/>
            <a:ext cx="7772400" cy="4572000"/>
          </a:xfrm>
        </p:spPr>
        <p:txBody>
          <a:bodyPr>
            <a:normAutofit/>
          </a:bodyPr>
          <a:lstStyle/>
          <a:p>
            <a:r>
              <a:rPr lang="en-US" dirty="0" smtClean="0"/>
              <a:t>Aksum’s cultural and technological achievements enabled it to last for 800 years.</a:t>
            </a:r>
          </a:p>
          <a:p>
            <a:r>
              <a:rPr lang="en-US" dirty="0" smtClean="0"/>
              <a:t>The reason that Aksum declined was Islamic Invaders.</a:t>
            </a:r>
          </a:p>
          <a:p>
            <a:pPr lvl="1"/>
            <a:r>
              <a:rPr lang="en-US" dirty="0" smtClean="0"/>
              <a:t>Between 632 and 750 Islamic invaders conquered vast territories in the Mediterranean world, spreading their religion as the went (map on page 261)</a:t>
            </a:r>
          </a:p>
          <a:p>
            <a:r>
              <a:rPr lang="en-US" dirty="0" smtClean="0"/>
              <a:t>The kingdom of Aksum declined as an international trading power as a result of the Islamic Invasion because the invaders cut of major ports along the Red Sea and the Mediterranean.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dirty="0" smtClean="0"/>
              <a:t>The Fall of Aksum</a:t>
            </a:r>
            <a:endParaRPr lang="en-US" dirty="0"/>
          </a:p>
        </p:txBody>
      </p:sp>
      <p:sp>
        <p:nvSpPr>
          <p:cNvPr id="3" name="Content Placeholder 2"/>
          <p:cNvSpPr>
            <a:spLocks noGrp="1"/>
          </p:cNvSpPr>
          <p:nvPr>
            <p:ph sz="quarter" idx="1"/>
          </p:nvPr>
        </p:nvSpPr>
        <p:spPr/>
        <p:txBody>
          <a:bodyPr>
            <a:normAutofit/>
          </a:bodyPr>
          <a:lstStyle/>
          <a:p>
            <a:r>
              <a:rPr lang="en-US" dirty="0" smtClean="0"/>
              <a:t>Isolation:  </a:t>
            </a:r>
          </a:p>
          <a:p>
            <a:pPr lvl="1"/>
            <a:r>
              <a:rPr lang="en-US" dirty="0" smtClean="0"/>
              <a:t>Aksum became isolated from other Christian settlements.</a:t>
            </a:r>
          </a:p>
          <a:p>
            <a:pPr lvl="1"/>
            <a:r>
              <a:rPr lang="en-US" dirty="0" smtClean="0"/>
              <a:t>Aksum rulers tried to escape the wave of Islam</a:t>
            </a:r>
          </a:p>
          <a:p>
            <a:pPr lvl="1"/>
            <a:r>
              <a:rPr lang="en-US" dirty="0" smtClean="0"/>
              <a:t>Aksum rulers moved their capital to what is now northern Ethiopia</a:t>
            </a:r>
          </a:p>
          <a:p>
            <a:pPr lvl="1"/>
            <a:r>
              <a:rPr lang="en-US" dirty="0" smtClean="0"/>
              <a:t>Decline:</a:t>
            </a:r>
          </a:p>
          <a:p>
            <a:pPr lvl="2"/>
            <a:r>
              <a:rPr lang="en-US" dirty="0" smtClean="0"/>
              <a:t>This new location (geographic isolation)</a:t>
            </a:r>
            <a:endParaRPr lang="en-US" dirty="0"/>
          </a:p>
          <a:p>
            <a:pPr lvl="2"/>
            <a:r>
              <a:rPr lang="en-US" dirty="0" smtClean="0"/>
              <a:t>Depletion of forests and soil erosion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dirty="0" smtClean="0"/>
              <a:t>Lasting Legacy of Aksum</a:t>
            </a:r>
            <a:endParaRPr lang="en-US" dirty="0"/>
          </a:p>
        </p:txBody>
      </p:sp>
      <p:sp>
        <p:nvSpPr>
          <p:cNvPr id="3" name="Content Placeholder 2"/>
          <p:cNvSpPr>
            <a:spLocks noGrp="1"/>
          </p:cNvSpPr>
          <p:nvPr>
            <p:ph sz="quarter" idx="1"/>
          </p:nvPr>
        </p:nvSpPr>
        <p:spPr>
          <a:xfrm>
            <a:off x="533400" y="1447800"/>
            <a:ext cx="8153400" cy="4724400"/>
          </a:xfrm>
        </p:spPr>
        <p:txBody>
          <a:bodyPr>
            <a:normAutofit/>
          </a:bodyPr>
          <a:lstStyle/>
          <a:p>
            <a:pPr lvl="1"/>
            <a:r>
              <a:rPr lang="en-US" sz="3200" dirty="0" smtClean="0"/>
              <a:t>Religion</a:t>
            </a:r>
          </a:p>
          <a:p>
            <a:pPr lvl="1"/>
            <a:r>
              <a:rPr lang="en-US" sz="3200" dirty="0" smtClean="0"/>
              <a:t>Architecture</a:t>
            </a:r>
          </a:p>
          <a:p>
            <a:pPr lvl="1"/>
            <a:r>
              <a:rPr lang="en-US" sz="3200" dirty="0" smtClean="0"/>
              <a:t>Agriculture</a:t>
            </a:r>
          </a:p>
          <a:p>
            <a:pPr lvl="1"/>
            <a:endParaRPr lang="en-US" dirty="0" smtClean="0"/>
          </a:p>
          <a:p>
            <a:pPr lvl="1" algn="ctr">
              <a:buNone/>
            </a:pPr>
            <a:endParaRPr lang="en-US" dirty="0" smtClean="0"/>
          </a:p>
          <a:p>
            <a:pPr lvl="1" algn="ctr">
              <a:buNone/>
            </a:pPr>
            <a:endParaRPr lang="en-US" dirty="0" smtClean="0"/>
          </a:p>
          <a:p>
            <a:pPr lvl="1" algn="ctr">
              <a:buNone/>
            </a:pPr>
            <a:endParaRPr lang="en-US" dirty="0" smtClean="0"/>
          </a:p>
          <a:p>
            <a:pPr lvl="1" algn="ctr">
              <a:buNone/>
            </a:pPr>
            <a:endParaRPr lang="en-US" dirty="0" smtClean="0"/>
          </a:p>
          <a:p>
            <a:pPr lvl="1" algn="ctr">
              <a:buNone/>
            </a:pPr>
            <a:r>
              <a:rPr lang="en-US" dirty="0" smtClean="0"/>
              <a:t>Even though they never expanded outside of a small area (this is normal for cultures in Africa and around the world).</a:t>
            </a:r>
          </a:p>
        </p:txBody>
      </p:sp>
      <p:pic>
        <p:nvPicPr>
          <p:cNvPr id="12290" name="Picture 2" descr="http://t3.gstatic.com/images?q=tbn:ANd9GcSYzmE4uTRiPoV9MaS3Cu67sKrXPnJHRDHSOPoQab0pHeXnIeWEbQ"/>
          <p:cNvPicPr>
            <a:picLocks noChangeAspect="1" noChangeArrowheads="1"/>
          </p:cNvPicPr>
          <p:nvPr/>
        </p:nvPicPr>
        <p:blipFill>
          <a:blip r:embed="rId2" cstate="print"/>
          <a:srcRect/>
          <a:stretch>
            <a:fillRect/>
          </a:stretch>
        </p:blipFill>
        <p:spPr bwMode="auto">
          <a:xfrm>
            <a:off x="5029200" y="1219200"/>
            <a:ext cx="3124200" cy="368263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pPr algn="ctr"/>
            <a:r>
              <a:rPr lang="en-US" dirty="0" smtClean="0"/>
              <a:t>West African Civilizations</a:t>
            </a:r>
            <a:endParaRPr lang="en-US" dirty="0"/>
          </a:p>
        </p:txBody>
      </p:sp>
      <p:sp>
        <p:nvSpPr>
          <p:cNvPr id="3" name="Content Placeholder 2"/>
          <p:cNvSpPr>
            <a:spLocks noGrp="1"/>
          </p:cNvSpPr>
          <p:nvPr>
            <p:ph sz="quarter" idx="1"/>
          </p:nvPr>
        </p:nvSpPr>
        <p:spPr/>
        <p:txBody>
          <a:bodyPr/>
          <a:lstStyle/>
          <a:p>
            <a:r>
              <a:rPr lang="en-US" dirty="0" smtClean="0"/>
              <a:t>Ghana:</a:t>
            </a:r>
          </a:p>
          <a:p>
            <a:pPr>
              <a:buNone/>
            </a:pPr>
            <a:endParaRPr lang="en-US" dirty="0" smtClean="0"/>
          </a:p>
          <a:p>
            <a:pPr>
              <a:buNone/>
            </a:pPr>
            <a:endParaRPr lang="en-US" dirty="0" smtClean="0"/>
          </a:p>
          <a:p>
            <a:pPr>
              <a:buNone/>
            </a:pPr>
            <a:endParaRPr lang="en-US" dirty="0" smtClean="0"/>
          </a:p>
          <a:p>
            <a:pPr>
              <a:buNone/>
            </a:pPr>
            <a:endParaRPr lang="en-US" dirty="0" smtClean="0"/>
          </a:p>
          <a:p>
            <a:pPr lvl="1"/>
            <a:r>
              <a:rPr lang="en-US" dirty="0" smtClean="0"/>
              <a:t>Trade:</a:t>
            </a:r>
          </a:p>
          <a:p>
            <a:pPr lvl="2"/>
            <a:r>
              <a:rPr lang="en-US" dirty="0" smtClean="0"/>
              <a:t>Harsh Sahara desert: hard for oxen, donkeys and horses to travel without water before the 3</a:t>
            </a:r>
            <a:r>
              <a:rPr lang="en-US" baseline="30000" dirty="0" smtClean="0"/>
              <a:t>rd</a:t>
            </a:r>
            <a:r>
              <a:rPr lang="en-US" dirty="0" smtClean="0"/>
              <a:t> century.</a:t>
            </a:r>
          </a:p>
          <a:p>
            <a:pPr lvl="2"/>
            <a:r>
              <a:rPr lang="en-US" dirty="0" smtClean="0"/>
              <a:t>In the 3</a:t>
            </a:r>
            <a:r>
              <a:rPr lang="en-US" baseline="30000" dirty="0" smtClean="0"/>
              <a:t>rd</a:t>
            </a:r>
            <a:r>
              <a:rPr lang="en-US" dirty="0" smtClean="0"/>
              <a:t> century BCE people Berber nomads began using camels…who can travel more than 10 days without water.</a:t>
            </a:r>
          </a:p>
          <a:p>
            <a:pPr lvl="2">
              <a:buNone/>
            </a:pPr>
            <a:endParaRPr lang="en-US" dirty="0"/>
          </a:p>
        </p:txBody>
      </p:sp>
      <p:pic>
        <p:nvPicPr>
          <p:cNvPr id="11266" name="Picture 2" descr="http://upload.wikimedia.org/wikipedia/commons/thumb/1/18/Ghana_empire_map.png/250px-Ghana_empire_map.png"/>
          <p:cNvPicPr>
            <a:picLocks noChangeAspect="1" noChangeArrowheads="1"/>
          </p:cNvPicPr>
          <p:nvPr/>
        </p:nvPicPr>
        <p:blipFill>
          <a:blip r:embed="rId2" cstate="print"/>
          <a:srcRect/>
          <a:stretch>
            <a:fillRect/>
          </a:stretch>
        </p:blipFill>
        <p:spPr bwMode="auto">
          <a:xfrm>
            <a:off x="2895600" y="1371600"/>
            <a:ext cx="2895600" cy="254812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sunseekerstours.com/info/p-history3.jpg"/>
          <p:cNvPicPr>
            <a:picLocks noChangeAspect="1" noChangeArrowheads="1"/>
          </p:cNvPicPr>
          <p:nvPr/>
        </p:nvPicPr>
        <p:blipFill>
          <a:blip r:embed="rId2" cstate="print"/>
          <a:srcRect/>
          <a:stretch>
            <a:fillRect/>
          </a:stretch>
        </p:blipFill>
        <p:spPr bwMode="auto">
          <a:xfrm>
            <a:off x="3962400" y="609600"/>
            <a:ext cx="4343400" cy="5505217"/>
          </a:xfrm>
          <a:prstGeom prst="rect">
            <a:avLst/>
          </a:prstGeom>
          <a:noFill/>
        </p:spPr>
      </p:pic>
      <p:sp>
        <p:nvSpPr>
          <p:cNvPr id="5" name="Oval 4"/>
          <p:cNvSpPr/>
          <p:nvPr/>
        </p:nvSpPr>
        <p:spPr>
          <a:xfrm>
            <a:off x="762000" y="1524000"/>
            <a:ext cx="2895600" cy="342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8200" y="2057400"/>
            <a:ext cx="2743200" cy="2123658"/>
          </a:xfrm>
          <a:prstGeom prst="rect">
            <a:avLst/>
          </a:prstGeom>
          <a:noFill/>
        </p:spPr>
        <p:txBody>
          <a:bodyPr wrap="square" rtlCol="0">
            <a:spAutoFit/>
          </a:bodyPr>
          <a:lstStyle/>
          <a:p>
            <a:pPr algn="ctr"/>
            <a:r>
              <a:rPr lang="en-US" sz="4400" b="1" dirty="0" smtClean="0">
                <a:solidFill>
                  <a:schemeClr val="bg1"/>
                </a:solidFill>
              </a:rPr>
              <a:t>Salt and Gold Trade in Ghana</a:t>
            </a:r>
            <a:endParaRPr lang="en-US" sz="4400" b="1"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pPr algn="ctr"/>
            <a:r>
              <a:rPr lang="en-US" dirty="0" smtClean="0"/>
              <a:t>Two most important trade items:</a:t>
            </a:r>
            <a:endParaRPr lang="en-US" dirty="0"/>
          </a:p>
        </p:txBody>
      </p:sp>
      <p:sp>
        <p:nvSpPr>
          <p:cNvPr id="3" name="Content Placeholder 2"/>
          <p:cNvSpPr>
            <a:spLocks noGrp="1"/>
          </p:cNvSpPr>
          <p:nvPr>
            <p:ph sz="quarter" idx="1"/>
          </p:nvPr>
        </p:nvSpPr>
        <p:spPr/>
        <p:txBody>
          <a:bodyPr>
            <a:normAutofit/>
          </a:bodyPr>
          <a:lstStyle/>
          <a:p>
            <a:pPr algn="ctr">
              <a:buNone/>
            </a:pPr>
            <a:r>
              <a:rPr lang="en-US" sz="6000" b="1" dirty="0" smtClean="0">
                <a:solidFill>
                  <a:srgbClr val="C00000"/>
                </a:solidFill>
                <a:latin typeface="Perpetua Titling MT" pitchFamily="18" charset="0"/>
              </a:rPr>
              <a:t>GOLD &amp; SALT</a:t>
            </a:r>
          </a:p>
          <a:p>
            <a:pPr lvl="1">
              <a:buNone/>
            </a:pPr>
            <a:endParaRPr lang="en-US" dirty="0"/>
          </a:p>
        </p:txBody>
      </p:sp>
      <p:pic>
        <p:nvPicPr>
          <p:cNvPr id="10242" name="Picture 2" descr="http://buckley6thgradehistory.pbworks.com/f/traderoutes_sm.jpg"/>
          <p:cNvPicPr>
            <a:picLocks noChangeAspect="1" noChangeArrowheads="1"/>
          </p:cNvPicPr>
          <p:nvPr/>
        </p:nvPicPr>
        <p:blipFill>
          <a:blip r:embed="rId2" cstate="print"/>
          <a:srcRect/>
          <a:stretch>
            <a:fillRect/>
          </a:stretch>
        </p:blipFill>
        <p:spPr bwMode="auto">
          <a:xfrm>
            <a:off x="2743200" y="2514600"/>
            <a:ext cx="4038600" cy="362127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pPr algn="ctr"/>
            <a:r>
              <a:rPr lang="en-US" dirty="0" smtClean="0"/>
              <a:t>Gold-Salt Trade</a:t>
            </a:r>
            <a:endParaRPr lang="en-US" dirty="0"/>
          </a:p>
        </p:txBody>
      </p:sp>
      <p:sp>
        <p:nvSpPr>
          <p:cNvPr id="3" name="Content Placeholder 2"/>
          <p:cNvSpPr>
            <a:spLocks noGrp="1"/>
          </p:cNvSpPr>
          <p:nvPr>
            <p:ph sz="quarter" idx="1"/>
          </p:nvPr>
        </p:nvSpPr>
        <p:spPr/>
        <p:txBody>
          <a:bodyPr/>
          <a:lstStyle/>
          <a:p>
            <a:r>
              <a:rPr lang="en-US" dirty="0" smtClean="0"/>
              <a:t>Gold:</a:t>
            </a:r>
          </a:p>
          <a:p>
            <a:pPr lvl="1"/>
            <a:r>
              <a:rPr lang="en-US" dirty="0" smtClean="0"/>
              <a:t>Gold came from the area between the Niger and Senegal rivers.</a:t>
            </a:r>
          </a:p>
          <a:p>
            <a:pPr lvl="1"/>
            <a:r>
              <a:rPr lang="en-US" dirty="0" smtClean="0">
                <a:solidFill>
                  <a:srgbClr val="C00000"/>
                </a:solidFill>
              </a:rPr>
              <a:t>Before 1350 2/3 of the worlds gold came from West Africa (that’s a lot)</a:t>
            </a:r>
          </a:p>
          <a:p>
            <a:pPr lvl="1">
              <a:buNone/>
            </a:pPr>
            <a:endParaRPr lang="en-US" dirty="0"/>
          </a:p>
        </p:txBody>
      </p:sp>
      <p:pic>
        <p:nvPicPr>
          <p:cNvPr id="41986" name="Picture 2" descr="http://t2.gstatic.com/images?q=tbn:ANd9GcRG3PFwmVY1SFJU3K6wUqiGApE1-oCDiyqJrBGrsV_QBYD6ISn-"/>
          <p:cNvPicPr>
            <a:picLocks noChangeAspect="1" noChangeArrowheads="1"/>
          </p:cNvPicPr>
          <p:nvPr/>
        </p:nvPicPr>
        <p:blipFill>
          <a:blip r:embed="rId2" cstate="print"/>
          <a:srcRect/>
          <a:stretch>
            <a:fillRect/>
          </a:stretch>
        </p:blipFill>
        <p:spPr bwMode="auto">
          <a:xfrm>
            <a:off x="2438400" y="3276600"/>
            <a:ext cx="4343400" cy="30468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Land of Geographic Contrast</a:t>
            </a:r>
            <a:endParaRPr lang="en-US" dirty="0"/>
          </a:p>
        </p:txBody>
      </p:sp>
      <p:sp>
        <p:nvSpPr>
          <p:cNvPr id="3" name="Content Placeholder 2"/>
          <p:cNvSpPr>
            <a:spLocks noGrp="1"/>
          </p:cNvSpPr>
          <p:nvPr>
            <p:ph sz="quarter" idx="1"/>
          </p:nvPr>
        </p:nvSpPr>
        <p:spPr>
          <a:xfrm>
            <a:off x="914400" y="1676400"/>
            <a:ext cx="2819400" cy="4572000"/>
          </a:xfrm>
        </p:spPr>
        <p:txBody>
          <a:bodyPr>
            <a:normAutofit/>
          </a:bodyPr>
          <a:lstStyle/>
          <a:p>
            <a:r>
              <a:rPr lang="en-US" sz="3600" dirty="0" smtClean="0"/>
              <a:t>Second largest continent in the world</a:t>
            </a:r>
          </a:p>
          <a:p>
            <a:pPr>
              <a:buNone/>
            </a:pPr>
            <a:endParaRPr lang="en-US" sz="1800" dirty="0" smtClean="0"/>
          </a:p>
          <a:p>
            <a:r>
              <a:rPr lang="en-US" sz="3600" dirty="0" smtClean="0"/>
              <a:t>Deserts</a:t>
            </a:r>
          </a:p>
          <a:p>
            <a:endParaRPr lang="en-US" sz="1800" dirty="0" smtClean="0"/>
          </a:p>
          <a:p>
            <a:r>
              <a:rPr lang="en-US" sz="3600" dirty="0" smtClean="0"/>
              <a:t>Rain Forests</a:t>
            </a:r>
          </a:p>
          <a:p>
            <a:endParaRPr lang="en-US" dirty="0" smtClean="0"/>
          </a:p>
        </p:txBody>
      </p:sp>
      <p:pic>
        <p:nvPicPr>
          <p:cNvPr id="27650" name="Picture 2" descr="http://exploringafrica.matrix.msu.edu/images/africavegetation.jpg"/>
          <p:cNvPicPr>
            <a:picLocks noChangeAspect="1" noChangeArrowheads="1"/>
          </p:cNvPicPr>
          <p:nvPr/>
        </p:nvPicPr>
        <p:blipFill>
          <a:blip r:embed="rId2" cstate="print"/>
          <a:srcRect/>
          <a:stretch>
            <a:fillRect/>
          </a:stretch>
        </p:blipFill>
        <p:spPr bwMode="auto">
          <a:xfrm>
            <a:off x="4191000" y="1524000"/>
            <a:ext cx="4579995" cy="47625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pPr algn="ctr"/>
            <a:r>
              <a:rPr lang="en-US" dirty="0" smtClean="0"/>
              <a:t>Gold-Salt Trade</a:t>
            </a:r>
            <a:endParaRPr lang="en-US" dirty="0"/>
          </a:p>
        </p:txBody>
      </p:sp>
      <p:sp>
        <p:nvSpPr>
          <p:cNvPr id="3" name="Content Placeholder 2"/>
          <p:cNvSpPr>
            <a:spLocks noGrp="1"/>
          </p:cNvSpPr>
          <p:nvPr>
            <p:ph sz="quarter" idx="1"/>
          </p:nvPr>
        </p:nvSpPr>
        <p:spPr/>
        <p:txBody>
          <a:bodyPr/>
          <a:lstStyle/>
          <a:p>
            <a:r>
              <a:rPr lang="en-US" b="1" dirty="0" smtClean="0"/>
              <a:t>Salt:</a:t>
            </a:r>
          </a:p>
          <a:p>
            <a:pPr lvl="1"/>
            <a:r>
              <a:rPr lang="en-US" dirty="0" smtClean="0"/>
              <a:t>The Sahara contained deposits of salt, some people even built there houses from salt.</a:t>
            </a:r>
          </a:p>
          <a:p>
            <a:pPr lvl="1">
              <a:buNone/>
            </a:pPr>
            <a:endParaRPr lang="en-US" dirty="0"/>
          </a:p>
        </p:txBody>
      </p:sp>
      <p:pic>
        <p:nvPicPr>
          <p:cNvPr id="40962" name="Picture 2" descr="http://t3.gstatic.com/images?q=tbn:ANd9GcRXRRKMUG964v8RkFWoLu9mnwKAiNeIdjwvamn8ME3F-4MOzBaT6g"/>
          <p:cNvPicPr>
            <a:picLocks noChangeAspect="1" noChangeArrowheads="1"/>
          </p:cNvPicPr>
          <p:nvPr/>
        </p:nvPicPr>
        <p:blipFill>
          <a:blip r:embed="rId2" cstate="print"/>
          <a:srcRect/>
          <a:stretch>
            <a:fillRect/>
          </a:stretch>
        </p:blipFill>
        <p:spPr bwMode="auto">
          <a:xfrm>
            <a:off x="2133600" y="2819400"/>
            <a:ext cx="5105400" cy="339741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pPr algn="ctr"/>
            <a:r>
              <a:rPr lang="en-US" dirty="0" smtClean="0"/>
              <a:t>Trade</a:t>
            </a:r>
            <a:endParaRPr lang="en-US" dirty="0"/>
          </a:p>
        </p:txBody>
      </p:sp>
      <p:sp>
        <p:nvSpPr>
          <p:cNvPr id="3" name="Content Placeholder 2"/>
          <p:cNvSpPr>
            <a:spLocks noGrp="1"/>
          </p:cNvSpPr>
          <p:nvPr>
            <p:ph sz="quarter" idx="1"/>
          </p:nvPr>
        </p:nvSpPr>
        <p:spPr>
          <a:xfrm>
            <a:off x="381000" y="1447800"/>
            <a:ext cx="5715000" cy="4572000"/>
          </a:xfrm>
        </p:spPr>
        <p:txBody>
          <a:bodyPr>
            <a:normAutofit lnSpcReduction="10000"/>
          </a:bodyPr>
          <a:lstStyle/>
          <a:p>
            <a:r>
              <a:rPr lang="en-US" dirty="0" smtClean="0"/>
              <a:t>Arab and Berber traders crossed the desert with salt (and cloth, weapons and other goods)</a:t>
            </a:r>
          </a:p>
          <a:p>
            <a:r>
              <a:rPr lang="en-US" dirty="0" smtClean="0"/>
              <a:t>African traders brought gold north from the forests</a:t>
            </a:r>
          </a:p>
          <a:p>
            <a:r>
              <a:rPr lang="en-US" dirty="0" smtClean="0"/>
              <a:t>They all met in trading cities and exchanged goods (they also paid taxes to the king who had people in the trade cities watching trades and making sure people were honest and fair)</a:t>
            </a:r>
          </a:p>
          <a:p>
            <a:pPr lvl="1"/>
            <a:r>
              <a:rPr lang="en-US" dirty="0" smtClean="0"/>
              <a:t>The king also provided guards to protect traders from bandits.</a:t>
            </a:r>
          </a:p>
          <a:p>
            <a:pPr lvl="1">
              <a:buNone/>
            </a:pPr>
            <a:endParaRPr lang="en-US" dirty="0"/>
          </a:p>
        </p:txBody>
      </p:sp>
      <p:pic>
        <p:nvPicPr>
          <p:cNvPr id="9218" name="Picture 2" descr="http://africa.mrdonn.org/egypt_camel_hug.gif"/>
          <p:cNvPicPr>
            <a:picLocks noChangeAspect="1" noChangeArrowheads="1"/>
          </p:cNvPicPr>
          <p:nvPr/>
        </p:nvPicPr>
        <p:blipFill>
          <a:blip r:embed="rId2" cstate="print"/>
          <a:srcRect/>
          <a:stretch>
            <a:fillRect/>
          </a:stretch>
        </p:blipFill>
        <p:spPr bwMode="auto">
          <a:xfrm>
            <a:off x="6172200" y="2057400"/>
            <a:ext cx="2819400" cy="321692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algn="ctr"/>
            <a:r>
              <a:rPr lang="en-US" dirty="0" smtClean="0"/>
              <a:t>Ghana’s Rule</a:t>
            </a:r>
            <a:endParaRPr lang="en-US" dirty="0"/>
          </a:p>
        </p:txBody>
      </p:sp>
      <p:sp>
        <p:nvSpPr>
          <p:cNvPr id="3" name="Content Placeholder 2"/>
          <p:cNvSpPr>
            <a:spLocks noGrp="1"/>
          </p:cNvSpPr>
          <p:nvPr>
            <p:ph sz="quarter" idx="1"/>
          </p:nvPr>
        </p:nvSpPr>
        <p:spPr/>
        <p:txBody>
          <a:bodyPr/>
          <a:lstStyle/>
          <a:p>
            <a:r>
              <a:rPr lang="en-US" dirty="0" smtClean="0"/>
              <a:t>By 800 CE Ghana had become an empire!</a:t>
            </a:r>
          </a:p>
          <a:p>
            <a:r>
              <a:rPr lang="en-US" dirty="0" smtClean="0"/>
              <a:t>The King:</a:t>
            </a:r>
          </a:p>
          <a:p>
            <a:pPr lvl="1"/>
            <a:r>
              <a:rPr lang="en-US" dirty="0" smtClean="0"/>
              <a:t>Had the right to own gold nuggets (any one could have gold dust)</a:t>
            </a:r>
          </a:p>
          <a:p>
            <a:pPr lvl="1"/>
            <a:r>
              <a:rPr lang="en-US" dirty="0" smtClean="0"/>
              <a:t>King limited the supply of gold and kept price from falling</a:t>
            </a:r>
          </a:p>
          <a:p>
            <a:pPr lvl="1"/>
            <a:r>
              <a:rPr lang="en-US" dirty="0" smtClean="0"/>
              <a:t>Acted as a religious leader</a:t>
            </a:r>
          </a:p>
          <a:p>
            <a:pPr lvl="1"/>
            <a:r>
              <a:rPr lang="en-US" dirty="0" smtClean="0"/>
              <a:t>Chief judge</a:t>
            </a:r>
          </a:p>
          <a:p>
            <a:pPr lvl="1"/>
            <a:r>
              <a:rPr lang="en-US" dirty="0" smtClean="0"/>
              <a:t>Military commander</a:t>
            </a:r>
          </a:p>
        </p:txBody>
      </p:sp>
      <p:pic>
        <p:nvPicPr>
          <p:cNvPr id="8194" name="Picture 2" descr="http://www.ushistory.org/civ/images/00015764.jpg"/>
          <p:cNvPicPr>
            <a:picLocks noChangeAspect="1" noChangeArrowheads="1"/>
          </p:cNvPicPr>
          <p:nvPr/>
        </p:nvPicPr>
        <p:blipFill>
          <a:blip r:embed="rId2" cstate="print"/>
          <a:srcRect/>
          <a:stretch>
            <a:fillRect/>
          </a:stretch>
        </p:blipFill>
        <p:spPr bwMode="auto">
          <a:xfrm>
            <a:off x="5943600" y="3810000"/>
            <a:ext cx="2895600" cy="279374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dirty="0" smtClean="0"/>
              <a:t>Islamic Influences in Ghana</a:t>
            </a:r>
            <a:endParaRPr lang="en-US" dirty="0"/>
          </a:p>
        </p:txBody>
      </p:sp>
      <p:sp>
        <p:nvSpPr>
          <p:cNvPr id="3" name="Content Placeholder 2"/>
          <p:cNvSpPr>
            <a:spLocks noGrp="1"/>
          </p:cNvSpPr>
          <p:nvPr>
            <p:ph sz="quarter" idx="1"/>
          </p:nvPr>
        </p:nvSpPr>
        <p:spPr/>
        <p:txBody>
          <a:bodyPr/>
          <a:lstStyle/>
          <a:p>
            <a:r>
              <a:rPr lang="en-US" b="1" dirty="0" smtClean="0">
                <a:solidFill>
                  <a:srgbClr val="C00000"/>
                </a:solidFill>
              </a:rPr>
              <a:t>Islamic Influences</a:t>
            </a:r>
          </a:p>
          <a:p>
            <a:pPr lvl="1"/>
            <a:r>
              <a:rPr lang="en-US" dirty="0" smtClean="0"/>
              <a:t>Muslim merchants settled in Ghana and spread their faith that way.</a:t>
            </a:r>
          </a:p>
          <a:p>
            <a:pPr lvl="1"/>
            <a:r>
              <a:rPr lang="en-US" dirty="0" smtClean="0"/>
              <a:t>Eventually Ghana’s rulers converted to Islam</a:t>
            </a:r>
          </a:p>
          <a:p>
            <a:pPr lvl="1"/>
            <a:r>
              <a:rPr lang="en-US" dirty="0" smtClean="0"/>
              <a:t>Muslim advisors helped rule the kingdom</a:t>
            </a:r>
          </a:p>
          <a:p>
            <a:pPr lvl="1"/>
            <a:r>
              <a:rPr lang="en-US" b="1" dirty="0" smtClean="0">
                <a:solidFill>
                  <a:srgbClr val="C00000"/>
                </a:solidFill>
              </a:rPr>
              <a:t>Much of the population kept their belief in Animism (never converting)…even some of the people who converted kept their Animism beliefs.</a:t>
            </a:r>
          </a:p>
          <a:p>
            <a:pPr lvl="1"/>
            <a:r>
              <a:rPr lang="en-US" dirty="0" smtClean="0"/>
              <a:t>Among the upper classes, Islam spread quicker because of literacy.</a:t>
            </a:r>
          </a:p>
          <a:p>
            <a:pPr lvl="1">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dirty="0" smtClean="0"/>
              <a:t>Fall of Ghana</a:t>
            </a:r>
            <a:endParaRPr lang="en-US" dirty="0"/>
          </a:p>
        </p:txBody>
      </p:sp>
      <p:sp>
        <p:nvSpPr>
          <p:cNvPr id="3" name="Content Placeholder 2"/>
          <p:cNvSpPr>
            <a:spLocks noGrp="1"/>
          </p:cNvSpPr>
          <p:nvPr>
            <p:ph sz="quarter" idx="1"/>
          </p:nvPr>
        </p:nvSpPr>
        <p:spPr>
          <a:xfrm>
            <a:off x="762000" y="1752600"/>
            <a:ext cx="7772400" cy="4191000"/>
          </a:xfrm>
        </p:spPr>
        <p:txBody>
          <a:bodyPr>
            <a:normAutofit/>
          </a:bodyPr>
          <a:lstStyle/>
          <a:p>
            <a:r>
              <a:rPr lang="en-US" sz="4400" dirty="0" smtClean="0"/>
              <a:t>Ghana fell when </a:t>
            </a:r>
            <a:r>
              <a:rPr lang="en-US" sz="4400" b="1" dirty="0" smtClean="0">
                <a:solidFill>
                  <a:srgbClr val="C00000"/>
                </a:solidFill>
              </a:rPr>
              <a:t>Muslim invaded </a:t>
            </a:r>
            <a:r>
              <a:rPr lang="en-US" sz="4400" dirty="0" smtClean="0"/>
              <a:t>from North Africa, even when they left Ghana never regained power because </a:t>
            </a:r>
            <a:r>
              <a:rPr lang="en-US" sz="4400" b="1" dirty="0" smtClean="0">
                <a:solidFill>
                  <a:srgbClr val="C00000"/>
                </a:solidFill>
              </a:rPr>
              <a:t>the war disrupted the gold and salt trade</a:t>
            </a:r>
            <a:r>
              <a:rPr lang="en-US" sz="4400" dirty="0" smtClean="0"/>
              <a:t>.</a:t>
            </a:r>
            <a:endParaRPr lang="en-US" sz="4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pPr algn="ctr"/>
            <a:r>
              <a:rPr lang="en-US" dirty="0" smtClean="0"/>
              <a:t>Empire of Mali</a:t>
            </a:r>
            <a:endParaRPr lang="en-US" dirty="0"/>
          </a:p>
        </p:txBody>
      </p:sp>
      <p:sp>
        <p:nvSpPr>
          <p:cNvPr id="3" name="Content Placeholder 2"/>
          <p:cNvSpPr>
            <a:spLocks noGrp="1"/>
          </p:cNvSpPr>
          <p:nvPr>
            <p:ph sz="quarter" idx="1"/>
          </p:nvPr>
        </p:nvSpPr>
        <p:spPr>
          <a:xfrm>
            <a:off x="533400" y="1447800"/>
            <a:ext cx="8382000" cy="4572000"/>
          </a:xfrm>
        </p:spPr>
        <p:txBody>
          <a:bodyPr/>
          <a:lstStyle/>
          <a:p>
            <a:r>
              <a:rPr lang="en-US" dirty="0" smtClean="0"/>
              <a:t>Was a power by 1235 CE</a:t>
            </a:r>
          </a:p>
          <a:p>
            <a:r>
              <a:rPr lang="en-US" dirty="0" smtClean="0"/>
              <a:t>Wealth (like the wealth of Ghana) was built on Gold</a:t>
            </a:r>
          </a:p>
          <a:p>
            <a:pPr lvl="1"/>
            <a:r>
              <a:rPr lang="en-US" dirty="0" smtClean="0"/>
              <a:t>Mali sort of took off where Ghana left off…they found new gold deposits and created new trade routes…which shifted power to the east.</a:t>
            </a:r>
          </a:p>
          <a:p>
            <a:r>
              <a:rPr lang="en-US" dirty="0" smtClean="0"/>
              <a:t>Mali’s first leader: </a:t>
            </a:r>
            <a:r>
              <a:rPr lang="en-US" dirty="0" err="1" smtClean="0"/>
              <a:t>Sundiata</a:t>
            </a:r>
            <a:endParaRPr lang="en-US" dirty="0" smtClean="0"/>
          </a:p>
          <a:p>
            <a:pPr lvl="1"/>
            <a:r>
              <a:rPr lang="en-US" dirty="0" smtClean="0"/>
              <a:t>Came to power by crushing a bad leader</a:t>
            </a:r>
          </a:p>
          <a:p>
            <a:pPr lvl="1">
              <a:buNone/>
            </a:pPr>
            <a:endParaRPr lang="en-US" dirty="0" smtClean="0"/>
          </a:p>
          <a:p>
            <a:pPr lvl="1" algn="ctr">
              <a:buNone/>
            </a:pPr>
            <a:r>
              <a:rPr lang="en-US" b="1" dirty="0" smtClean="0">
                <a:solidFill>
                  <a:srgbClr val="C00000"/>
                </a:solidFill>
                <a:latin typeface="Perpetua Titling MT" pitchFamily="18" charset="0"/>
              </a:rPr>
              <a:t>“ The World knew no other </a:t>
            </a:r>
          </a:p>
          <a:p>
            <a:pPr lvl="1" algn="ctr">
              <a:buNone/>
            </a:pPr>
            <a:r>
              <a:rPr lang="en-US" b="1" dirty="0" smtClean="0">
                <a:solidFill>
                  <a:srgbClr val="C00000"/>
                </a:solidFill>
                <a:latin typeface="Perpetua Titling MT" pitchFamily="18" charset="0"/>
              </a:rPr>
              <a:t>master but </a:t>
            </a:r>
            <a:r>
              <a:rPr lang="en-US" b="1" dirty="0" err="1" smtClean="0">
                <a:solidFill>
                  <a:srgbClr val="C00000"/>
                </a:solidFill>
                <a:latin typeface="Perpetua Titling MT" pitchFamily="18" charset="0"/>
              </a:rPr>
              <a:t>Sundiata</a:t>
            </a:r>
            <a:r>
              <a:rPr lang="en-US" b="1" dirty="0" smtClean="0">
                <a:solidFill>
                  <a:srgbClr val="C00000"/>
                </a:solidFill>
                <a:latin typeface="Perpetua Titling MT" pitchFamily="18" charset="0"/>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pPr algn="ctr"/>
            <a:r>
              <a:rPr lang="en-US" dirty="0" err="1" smtClean="0"/>
              <a:t>Sundiata</a:t>
            </a:r>
            <a:r>
              <a:rPr lang="en-US" dirty="0" smtClean="0"/>
              <a:t> of Mali</a:t>
            </a:r>
            <a:endParaRPr lang="en-US" dirty="0"/>
          </a:p>
        </p:txBody>
      </p:sp>
      <p:sp>
        <p:nvSpPr>
          <p:cNvPr id="3" name="Content Placeholder 2"/>
          <p:cNvSpPr>
            <a:spLocks noGrp="1"/>
          </p:cNvSpPr>
          <p:nvPr>
            <p:ph sz="quarter" idx="1"/>
          </p:nvPr>
        </p:nvSpPr>
        <p:spPr/>
        <p:txBody>
          <a:bodyPr/>
          <a:lstStyle/>
          <a:p>
            <a:r>
              <a:rPr lang="en-US" dirty="0" smtClean="0"/>
              <a:t>Great leader in peace and war</a:t>
            </a:r>
          </a:p>
          <a:p>
            <a:r>
              <a:rPr lang="en-US" dirty="0" smtClean="0"/>
              <a:t>Prompted agriculture</a:t>
            </a:r>
          </a:p>
          <a:p>
            <a:r>
              <a:rPr lang="en-US" dirty="0" smtClean="0"/>
              <a:t>Reestablished the gold-salt trade</a:t>
            </a:r>
          </a:p>
          <a:p>
            <a:r>
              <a:rPr lang="en-US" dirty="0" err="1" smtClean="0"/>
              <a:t>Niani</a:t>
            </a:r>
            <a:r>
              <a:rPr lang="en-US" dirty="0" smtClean="0"/>
              <a:t> (the capitol) became a center of commerce and trade</a:t>
            </a:r>
          </a:p>
          <a:p>
            <a:endParaRPr lang="en-US" dirty="0" smtClean="0"/>
          </a:p>
          <a:p>
            <a:pPr>
              <a:buNone/>
            </a:pPr>
            <a:endParaRPr lang="en-US" dirty="0"/>
          </a:p>
        </p:txBody>
      </p:sp>
      <p:pic>
        <p:nvPicPr>
          <p:cNvPr id="4098" name="Picture 2" descr="http://www.africa-junior.com/public/images/kinder/wissen/mansa.png"/>
          <p:cNvPicPr>
            <a:picLocks noChangeAspect="1" noChangeArrowheads="1"/>
          </p:cNvPicPr>
          <p:nvPr/>
        </p:nvPicPr>
        <p:blipFill>
          <a:blip r:embed="rId2" cstate="print"/>
          <a:srcRect/>
          <a:stretch>
            <a:fillRect/>
          </a:stretch>
        </p:blipFill>
        <p:spPr bwMode="auto">
          <a:xfrm>
            <a:off x="2743200" y="3429000"/>
            <a:ext cx="4114800" cy="314096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pPr algn="ctr"/>
            <a:r>
              <a:rPr lang="en-US" dirty="0" smtClean="0"/>
              <a:t>Islam and Mali</a:t>
            </a:r>
            <a:endParaRPr lang="en-US" dirty="0"/>
          </a:p>
        </p:txBody>
      </p:sp>
      <p:sp>
        <p:nvSpPr>
          <p:cNvPr id="3" name="Content Placeholder 2"/>
          <p:cNvSpPr>
            <a:spLocks noGrp="1"/>
          </p:cNvSpPr>
          <p:nvPr>
            <p:ph sz="quarter" idx="1"/>
          </p:nvPr>
        </p:nvSpPr>
        <p:spPr>
          <a:xfrm>
            <a:off x="914400" y="1447800"/>
            <a:ext cx="7772400" cy="1905000"/>
          </a:xfrm>
        </p:spPr>
        <p:txBody>
          <a:bodyPr/>
          <a:lstStyle/>
          <a:p>
            <a:r>
              <a:rPr lang="en-US" dirty="0" smtClean="0"/>
              <a:t>When </a:t>
            </a:r>
            <a:r>
              <a:rPr lang="en-US" dirty="0" err="1" smtClean="0"/>
              <a:t>Sundiata</a:t>
            </a:r>
            <a:r>
              <a:rPr lang="en-US" dirty="0" smtClean="0"/>
              <a:t> died, African Muslim’s ruled for the most part.</a:t>
            </a:r>
          </a:p>
          <a:p>
            <a:r>
              <a:rPr lang="en-US" dirty="0" smtClean="0"/>
              <a:t>They: Built mosques, attended public prayers, and supported Muslim holy men.</a:t>
            </a:r>
          </a:p>
        </p:txBody>
      </p:sp>
      <p:pic>
        <p:nvPicPr>
          <p:cNvPr id="3074" name="Picture 2" descr="http://3.bp.blogspot.com/-MrC0fOqXJUE/UH5Zy6Y7f_I/AAAAAAAAFms/GXFPwdWpJHY/s1600/timbuktu2.jpg"/>
          <p:cNvPicPr>
            <a:picLocks noChangeAspect="1" noChangeArrowheads="1"/>
          </p:cNvPicPr>
          <p:nvPr/>
        </p:nvPicPr>
        <p:blipFill>
          <a:blip r:embed="rId2" cstate="print"/>
          <a:srcRect/>
          <a:stretch>
            <a:fillRect/>
          </a:stretch>
        </p:blipFill>
        <p:spPr bwMode="auto">
          <a:xfrm>
            <a:off x="2286000" y="3352800"/>
            <a:ext cx="4686300" cy="311957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pPr algn="ctr"/>
            <a:r>
              <a:rPr lang="en-US" dirty="0" smtClean="0"/>
              <a:t>Mansa Musa Expands Mali</a:t>
            </a:r>
            <a:endParaRPr lang="en-US" dirty="0"/>
          </a:p>
        </p:txBody>
      </p:sp>
      <p:sp>
        <p:nvSpPr>
          <p:cNvPr id="3" name="Content Placeholder 2"/>
          <p:cNvSpPr>
            <a:spLocks noGrp="1"/>
          </p:cNvSpPr>
          <p:nvPr>
            <p:ph sz="quarter" idx="1"/>
          </p:nvPr>
        </p:nvSpPr>
        <p:spPr/>
        <p:txBody>
          <a:bodyPr/>
          <a:lstStyle/>
          <a:p>
            <a:r>
              <a:rPr lang="en-US" dirty="0" smtClean="0"/>
              <a:t>The most famous leader was Mansa Musa…</a:t>
            </a:r>
          </a:p>
          <a:p>
            <a:r>
              <a:rPr lang="en-US" dirty="0" smtClean="0"/>
              <a:t>After </a:t>
            </a:r>
            <a:r>
              <a:rPr lang="en-US" dirty="0" err="1" smtClean="0"/>
              <a:t>Sundiata</a:t>
            </a:r>
            <a:r>
              <a:rPr lang="en-US" dirty="0" smtClean="0"/>
              <a:t> died, Mali experienced turmoil…Mansa Musa was a skilled military leader who kept order and expanded Mali to being twice the size that Ghana was.  He also expanded trade.</a:t>
            </a:r>
          </a:p>
          <a:p>
            <a:endParaRPr lang="en-US" dirty="0" smtClean="0"/>
          </a:p>
          <a:p>
            <a:pPr>
              <a:buNone/>
            </a:pPr>
            <a:r>
              <a:rPr lang="en-US" dirty="0" smtClean="0"/>
              <a:t>Mansa Musa was a Muslim, he built new </a:t>
            </a:r>
          </a:p>
          <a:p>
            <a:pPr>
              <a:buNone/>
            </a:pPr>
            <a:r>
              <a:rPr lang="en-US" dirty="0" smtClean="0"/>
              <a:t>mosques and universities which brought </a:t>
            </a:r>
          </a:p>
          <a:p>
            <a:pPr>
              <a:buNone/>
            </a:pPr>
            <a:r>
              <a:rPr lang="en-US" dirty="0" smtClean="0"/>
              <a:t>Muslim’s from around the world to study </a:t>
            </a:r>
          </a:p>
          <a:p>
            <a:pPr>
              <a:buNone/>
            </a:pPr>
            <a:r>
              <a:rPr lang="en-US" dirty="0" smtClean="0"/>
              <a:t>there.</a:t>
            </a:r>
          </a:p>
        </p:txBody>
      </p:sp>
      <p:pic>
        <p:nvPicPr>
          <p:cNvPr id="43010" name="Picture 2" descr="http://t3.gstatic.com/images?q=tbn:ANd9GcQQ8Ocg6jxorhXjOL0KoRNCPWTqrVEzlCxkV3rLj-e58PT2-gfTeQ"/>
          <p:cNvPicPr>
            <a:picLocks noChangeAspect="1" noChangeArrowheads="1"/>
          </p:cNvPicPr>
          <p:nvPr/>
        </p:nvPicPr>
        <p:blipFill>
          <a:blip r:embed="rId2" cstate="print"/>
          <a:srcRect/>
          <a:stretch>
            <a:fillRect/>
          </a:stretch>
        </p:blipFill>
        <p:spPr bwMode="auto">
          <a:xfrm>
            <a:off x="6705600" y="3200400"/>
            <a:ext cx="1981200" cy="326048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pPr algn="ctr"/>
            <a:r>
              <a:rPr lang="en-US" dirty="0" smtClean="0"/>
              <a:t>Decline of Mali</a:t>
            </a:r>
            <a:endParaRPr lang="en-US" dirty="0"/>
          </a:p>
        </p:txBody>
      </p:sp>
      <p:sp>
        <p:nvSpPr>
          <p:cNvPr id="3" name="Content Placeholder 2"/>
          <p:cNvSpPr>
            <a:spLocks noGrp="1"/>
          </p:cNvSpPr>
          <p:nvPr>
            <p:ph sz="quarter" idx="1"/>
          </p:nvPr>
        </p:nvSpPr>
        <p:spPr/>
        <p:txBody>
          <a:bodyPr>
            <a:normAutofit/>
          </a:bodyPr>
          <a:lstStyle/>
          <a:p>
            <a:r>
              <a:rPr lang="en-US" sz="3600" dirty="0" smtClean="0"/>
              <a:t>When Mansa Musa died, </a:t>
            </a:r>
            <a:r>
              <a:rPr lang="en-US" sz="3600" b="1" dirty="0" smtClean="0">
                <a:solidFill>
                  <a:srgbClr val="C00000"/>
                </a:solidFill>
              </a:rPr>
              <a:t>Mali had a bunch of weak leaders.</a:t>
            </a:r>
          </a:p>
          <a:p>
            <a:r>
              <a:rPr lang="en-US" sz="3600" dirty="0" smtClean="0"/>
              <a:t>That in combination with the </a:t>
            </a:r>
            <a:r>
              <a:rPr lang="en-US" sz="3600" b="1" dirty="0" smtClean="0">
                <a:solidFill>
                  <a:srgbClr val="C00000"/>
                </a:solidFill>
              </a:rPr>
              <a:t>shift in the gold trade</a:t>
            </a:r>
            <a:r>
              <a:rPr lang="en-US" sz="3600" dirty="0" smtClean="0"/>
              <a:t> weakened Mali.</a:t>
            </a:r>
          </a:p>
          <a:p>
            <a:r>
              <a:rPr lang="en-US" sz="3600" dirty="0" smtClean="0"/>
              <a:t>The people dispersed and formed new empires, one of them was </a:t>
            </a:r>
            <a:r>
              <a:rPr lang="en-US" sz="3600" b="1" dirty="0" smtClean="0">
                <a:solidFill>
                  <a:srgbClr val="C00000"/>
                </a:solidFill>
              </a:rPr>
              <a:t>Songhai</a:t>
            </a:r>
            <a:r>
              <a:rPr lang="en-US" sz="3600" dirty="0" smtClean="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477962"/>
          </a:xfrm>
        </p:spPr>
        <p:txBody>
          <a:bodyPr>
            <a:normAutofit fontScale="90000"/>
          </a:bodyPr>
          <a:lstStyle/>
          <a:p>
            <a:pPr algn="ctr"/>
            <a:r>
              <a:rPr lang="en-US" dirty="0" smtClean="0"/>
              <a:t>Review:</a:t>
            </a:r>
            <a:br>
              <a:rPr lang="en-US" dirty="0" smtClean="0"/>
            </a:br>
            <a:r>
              <a:rPr lang="en-US" sz="1800" dirty="0" smtClean="0"/>
              <a:t> </a:t>
            </a:r>
            <a:r>
              <a:rPr lang="en-US" dirty="0" smtClean="0"/>
              <a:t/>
            </a:r>
            <a:br>
              <a:rPr lang="en-US" dirty="0" smtClean="0"/>
            </a:br>
            <a:r>
              <a:rPr lang="en-US" sz="3600" dirty="0" smtClean="0"/>
              <a:t>Early Humans Adapt to their Environments</a:t>
            </a:r>
            <a:endParaRPr lang="en-US" sz="3600" dirty="0"/>
          </a:p>
        </p:txBody>
      </p:sp>
      <p:sp>
        <p:nvSpPr>
          <p:cNvPr id="3" name="Content Placeholder 2"/>
          <p:cNvSpPr>
            <a:spLocks noGrp="1"/>
          </p:cNvSpPr>
          <p:nvPr>
            <p:ph sz="quarter" idx="1"/>
          </p:nvPr>
        </p:nvSpPr>
        <p:spPr>
          <a:xfrm>
            <a:off x="914400" y="2362200"/>
            <a:ext cx="7772400" cy="3276600"/>
          </a:xfrm>
        </p:spPr>
        <p:txBody>
          <a:bodyPr/>
          <a:lstStyle/>
          <a:p>
            <a:pPr algn="ctr"/>
            <a:r>
              <a:rPr lang="en-US" sz="4000" dirty="0" smtClean="0"/>
              <a:t>Nomadic lifestyle (hunter-gatherers)</a:t>
            </a:r>
          </a:p>
          <a:p>
            <a:pPr algn="ctr"/>
            <a:r>
              <a:rPr lang="en-US" sz="4000" dirty="0" smtClean="0"/>
              <a:t>Domestication of plants and animals</a:t>
            </a:r>
          </a:p>
          <a:p>
            <a:pPr algn="ctr"/>
            <a:r>
              <a:rPr lang="en-US" sz="4000" dirty="0" smtClean="0"/>
              <a:t>Transitions to settled lifestyle around 6000 BCE</a:t>
            </a:r>
          </a:p>
          <a:p>
            <a:pPr>
              <a:buNone/>
            </a:pPr>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ucalgary.ca/applied_history/tutor/imageislam/westAfrica.gif"/>
          <p:cNvPicPr>
            <a:picLocks noChangeAspect="1" noChangeArrowheads="1"/>
          </p:cNvPicPr>
          <p:nvPr/>
        </p:nvPicPr>
        <p:blipFill>
          <a:blip r:embed="rId2" cstate="print"/>
          <a:srcRect/>
          <a:stretch>
            <a:fillRect/>
          </a:stretch>
        </p:blipFill>
        <p:spPr bwMode="auto">
          <a:xfrm>
            <a:off x="1905000" y="381000"/>
            <a:ext cx="5562600" cy="602042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Religion</a:t>
            </a:r>
            <a:endParaRPr lang="en-US" dirty="0"/>
          </a:p>
        </p:txBody>
      </p:sp>
      <p:sp>
        <p:nvSpPr>
          <p:cNvPr id="3" name="Content Placeholder 2"/>
          <p:cNvSpPr>
            <a:spLocks noGrp="1"/>
          </p:cNvSpPr>
          <p:nvPr>
            <p:ph sz="quarter" idx="1"/>
          </p:nvPr>
        </p:nvSpPr>
        <p:spPr>
          <a:xfrm>
            <a:off x="914400" y="1447800"/>
            <a:ext cx="3886200" cy="4572000"/>
          </a:xfrm>
        </p:spPr>
        <p:txBody>
          <a:bodyPr/>
          <a:lstStyle/>
          <a:p>
            <a:pPr lvl="1"/>
            <a:endParaRPr lang="en-US" dirty="0" smtClean="0"/>
          </a:p>
          <a:p>
            <a:pPr lvl="1"/>
            <a:r>
              <a:rPr lang="en-US" dirty="0" smtClean="0"/>
              <a:t>Most African religions involved a belief in one god.</a:t>
            </a:r>
          </a:p>
          <a:p>
            <a:pPr lvl="2"/>
            <a:r>
              <a:rPr lang="en-US" dirty="0" smtClean="0"/>
              <a:t>They also believed in </a:t>
            </a:r>
            <a:r>
              <a:rPr lang="en-US" dirty="0" smtClean="0">
                <a:solidFill>
                  <a:schemeClr val="accent1">
                    <a:lumMod val="75000"/>
                  </a:schemeClr>
                </a:solidFill>
                <a:latin typeface="Broadway" pitchFamily="82" charset="0"/>
              </a:rPr>
              <a:t>animism</a:t>
            </a:r>
            <a:r>
              <a:rPr lang="en-US" dirty="0" smtClean="0"/>
              <a:t>: a religion in which spirits play an important role in daily life (spirits are present in animals, plants, and other natural forces, and also take the form of the souls of their ancestors).</a:t>
            </a:r>
            <a:endParaRPr lang="en-US" dirty="0"/>
          </a:p>
        </p:txBody>
      </p:sp>
      <p:pic>
        <p:nvPicPr>
          <p:cNvPr id="28674" name="Picture 2" descr="http://t3.gstatic.com/images?q=tbn:ANd9GcSAeJ7AOawDY9b_mFUn1GAgdd9m3eERcEscFDfXyTUfwI-1yK1T"/>
          <p:cNvPicPr>
            <a:picLocks noChangeAspect="1" noChangeArrowheads="1"/>
          </p:cNvPicPr>
          <p:nvPr/>
        </p:nvPicPr>
        <p:blipFill>
          <a:blip r:embed="rId2" cstate="print"/>
          <a:srcRect/>
          <a:stretch>
            <a:fillRect/>
          </a:stretch>
        </p:blipFill>
        <p:spPr bwMode="auto">
          <a:xfrm>
            <a:off x="5029200" y="1905000"/>
            <a:ext cx="3733800" cy="3733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pPr algn="ctr"/>
            <a:r>
              <a:rPr lang="en-US" dirty="0" smtClean="0"/>
              <a:t>Keeping a History</a:t>
            </a:r>
            <a:endParaRPr lang="en-US" dirty="0"/>
          </a:p>
        </p:txBody>
      </p:sp>
      <p:sp>
        <p:nvSpPr>
          <p:cNvPr id="3" name="Content Placeholder 2"/>
          <p:cNvSpPr>
            <a:spLocks noGrp="1"/>
          </p:cNvSpPr>
          <p:nvPr>
            <p:ph sz="quarter" idx="1"/>
          </p:nvPr>
        </p:nvSpPr>
        <p:spPr>
          <a:xfrm>
            <a:off x="914400" y="1447800"/>
            <a:ext cx="7543800" cy="2133600"/>
          </a:xfrm>
        </p:spPr>
        <p:txBody>
          <a:bodyPr>
            <a:normAutofit/>
          </a:bodyPr>
          <a:lstStyle/>
          <a:p>
            <a:pPr algn="ctr"/>
            <a:r>
              <a:rPr lang="en-US" dirty="0" smtClean="0"/>
              <a:t>Few African societies had written languages.</a:t>
            </a:r>
          </a:p>
          <a:p>
            <a:pPr algn="ctr"/>
            <a:r>
              <a:rPr lang="en-US" dirty="0" smtClean="0"/>
              <a:t>Oral History: Story tellers shared orally the history and literature of the culture.</a:t>
            </a:r>
            <a:endParaRPr lang="en-US" dirty="0"/>
          </a:p>
        </p:txBody>
      </p:sp>
      <p:pic>
        <p:nvPicPr>
          <p:cNvPr id="30722" name="Picture 2" descr="http://t1.gstatic.com/images?q=tbn:ANd9GcS6BaKLDPivntbbvb763mufwvqA8BYsKXezZP2B3X-KHfMtb26m"/>
          <p:cNvPicPr>
            <a:picLocks noChangeAspect="1" noChangeArrowheads="1"/>
          </p:cNvPicPr>
          <p:nvPr/>
        </p:nvPicPr>
        <p:blipFill>
          <a:blip r:embed="rId2" cstate="print"/>
          <a:srcRect/>
          <a:stretch>
            <a:fillRect/>
          </a:stretch>
        </p:blipFill>
        <p:spPr bwMode="auto">
          <a:xfrm>
            <a:off x="2133600" y="2895600"/>
            <a:ext cx="5105400" cy="345970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West African Iron Age</a:t>
            </a:r>
            <a:endParaRPr lang="en-US" dirty="0"/>
          </a:p>
        </p:txBody>
      </p:sp>
      <p:sp>
        <p:nvSpPr>
          <p:cNvPr id="3" name="Content Placeholder 2"/>
          <p:cNvSpPr>
            <a:spLocks noGrp="1"/>
          </p:cNvSpPr>
          <p:nvPr>
            <p:ph sz="quarter" idx="1"/>
          </p:nvPr>
        </p:nvSpPr>
        <p:spPr>
          <a:xfrm>
            <a:off x="838200" y="1600200"/>
            <a:ext cx="4419600" cy="4800600"/>
          </a:xfrm>
        </p:spPr>
        <p:txBody>
          <a:bodyPr/>
          <a:lstStyle/>
          <a:p>
            <a:r>
              <a:rPr lang="en-US" dirty="0" smtClean="0"/>
              <a:t>Unlike other cultures, the people of Africa seemed to have skipped the Copper and Bronze ages and moved right to the Iron age.</a:t>
            </a:r>
          </a:p>
          <a:p>
            <a:pPr lvl="1"/>
            <a:r>
              <a:rPr lang="en-US" dirty="0" smtClean="0"/>
              <a:t>Iron production began in Africa around 500 BCE.</a:t>
            </a:r>
          </a:p>
          <a:p>
            <a:pPr lvl="1"/>
            <a:r>
              <a:rPr lang="en-US" dirty="0" smtClean="0"/>
              <a:t>The NOK Culture were the first West African people known to smelt iron.</a:t>
            </a:r>
          </a:p>
          <a:p>
            <a:pPr lvl="2"/>
            <a:r>
              <a:rPr lang="en-US" dirty="0" smtClean="0"/>
              <a:t>They used iron to fashion tools for farming and weapons for hunting.</a:t>
            </a:r>
            <a:endParaRPr lang="en-US" dirty="0"/>
          </a:p>
        </p:txBody>
      </p:sp>
      <p:pic>
        <p:nvPicPr>
          <p:cNvPr id="31746" name="Picture 2" descr="http://t3.gstatic.com/images?q=tbn:ANd9GcS5p9A_GU1HdWtPlx75JgaiALDeEbEwymqG-bDEqfaP8ODljpLx"/>
          <p:cNvPicPr>
            <a:picLocks noChangeAspect="1" noChangeArrowheads="1"/>
          </p:cNvPicPr>
          <p:nvPr/>
        </p:nvPicPr>
        <p:blipFill>
          <a:blip r:embed="rId2" cstate="print"/>
          <a:srcRect/>
          <a:stretch>
            <a:fillRect/>
          </a:stretch>
        </p:blipFill>
        <p:spPr bwMode="auto">
          <a:xfrm>
            <a:off x="5638800" y="1828800"/>
            <a:ext cx="2726140" cy="3886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classwell.com/mcd_xhtml_ebooks/2005_world_history/images/mcd_awh2005_0618376798_p210_f1.jpg"/>
          <p:cNvPicPr>
            <a:picLocks noChangeAspect="1" noChangeArrowheads="1"/>
          </p:cNvPicPr>
          <p:nvPr/>
        </p:nvPicPr>
        <p:blipFill>
          <a:blip r:embed="rId2" cstate="print"/>
          <a:srcRect/>
          <a:stretch>
            <a:fillRect/>
          </a:stretch>
        </p:blipFill>
        <p:spPr bwMode="auto">
          <a:xfrm>
            <a:off x="1828800" y="457200"/>
            <a:ext cx="5943600" cy="596537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dirty="0" err="1" smtClean="0"/>
              <a:t>Djenne-Djeno</a:t>
            </a:r>
            <a:endParaRPr lang="en-US" dirty="0"/>
          </a:p>
        </p:txBody>
      </p:sp>
      <p:sp>
        <p:nvSpPr>
          <p:cNvPr id="3" name="Content Placeholder 2"/>
          <p:cNvSpPr>
            <a:spLocks noGrp="1"/>
          </p:cNvSpPr>
          <p:nvPr>
            <p:ph sz="quarter" idx="1"/>
          </p:nvPr>
        </p:nvSpPr>
        <p:spPr>
          <a:xfrm>
            <a:off x="4343400" y="1524000"/>
            <a:ext cx="4419600" cy="4800600"/>
          </a:xfrm>
        </p:spPr>
        <p:txBody>
          <a:bodyPr>
            <a:normAutofit/>
          </a:bodyPr>
          <a:lstStyle/>
          <a:p>
            <a:r>
              <a:rPr lang="en-US" dirty="0" smtClean="0"/>
              <a:t>Located on a tributary of the Niger River in West Africa.</a:t>
            </a:r>
          </a:p>
          <a:p>
            <a:pPr>
              <a:buNone/>
            </a:pPr>
            <a:endParaRPr lang="en-US" dirty="0" smtClean="0"/>
          </a:p>
          <a:p>
            <a:pPr lvl="3"/>
            <a:r>
              <a:rPr lang="en-US" dirty="0" smtClean="0"/>
              <a:t>In 1977 hundreds of thousands of objects were found there.</a:t>
            </a:r>
          </a:p>
          <a:p>
            <a:pPr lvl="3"/>
            <a:r>
              <a:rPr lang="en-US" dirty="0" smtClean="0"/>
              <a:t>The oldest objects date from 250 BCE</a:t>
            </a:r>
          </a:p>
          <a:p>
            <a:pPr lvl="3"/>
            <a:r>
              <a:rPr lang="en-US" dirty="0" smtClean="0"/>
              <a:t>50,000 residents at it’s height</a:t>
            </a:r>
          </a:p>
          <a:p>
            <a:pPr lvl="3"/>
            <a:r>
              <a:rPr lang="en-US" dirty="0" smtClean="0"/>
              <a:t>Lived in round reed huts plastered with mud</a:t>
            </a:r>
          </a:p>
          <a:p>
            <a:pPr lvl="3"/>
            <a:r>
              <a:rPr lang="en-US" dirty="0" smtClean="0"/>
              <a:t>Learned how to smelt Iron in the 3</a:t>
            </a:r>
            <a:r>
              <a:rPr lang="en-US" baseline="30000" dirty="0" smtClean="0"/>
              <a:t>rd</a:t>
            </a:r>
            <a:r>
              <a:rPr lang="en-US" dirty="0" smtClean="0"/>
              <a:t> century BCE</a:t>
            </a:r>
          </a:p>
          <a:p>
            <a:pPr lvl="3"/>
            <a:r>
              <a:rPr lang="en-US" dirty="0" smtClean="0"/>
              <a:t>Bustling trade center</a:t>
            </a:r>
          </a:p>
          <a:p>
            <a:endParaRPr lang="en-US" dirty="0"/>
          </a:p>
        </p:txBody>
      </p:sp>
      <p:pic>
        <p:nvPicPr>
          <p:cNvPr id="32770" name="Picture 2" descr="http://t3.gstatic.com/images?q=tbn:ANd9GcSaphQ_8fMvFXDAsgYjW52UnFoI-eewHu4t5IJNbktreciiOfNfUQ"/>
          <p:cNvPicPr>
            <a:picLocks noChangeAspect="1" noChangeArrowheads="1"/>
          </p:cNvPicPr>
          <p:nvPr/>
        </p:nvPicPr>
        <p:blipFill>
          <a:blip r:embed="rId2" cstate="print"/>
          <a:srcRect/>
          <a:stretch>
            <a:fillRect/>
          </a:stretch>
        </p:blipFill>
        <p:spPr bwMode="auto">
          <a:xfrm>
            <a:off x="381000" y="2971800"/>
            <a:ext cx="4884991" cy="3352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dirty="0" smtClean="0"/>
              <a:t>The Kingdom of Aksum</a:t>
            </a:r>
            <a:endParaRPr lang="en-US" dirty="0"/>
          </a:p>
        </p:txBody>
      </p:sp>
      <p:sp>
        <p:nvSpPr>
          <p:cNvPr id="3" name="Content Placeholder 2"/>
          <p:cNvSpPr>
            <a:spLocks noGrp="1"/>
          </p:cNvSpPr>
          <p:nvPr>
            <p:ph sz="quarter" idx="1"/>
          </p:nvPr>
        </p:nvSpPr>
        <p:spPr>
          <a:xfrm>
            <a:off x="914400" y="1524000"/>
            <a:ext cx="3733800" cy="4343400"/>
          </a:xfrm>
        </p:spPr>
        <p:txBody>
          <a:bodyPr>
            <a:normAutofit lnSpcReduction="10000"/>
          </a:bodyPr>
          <a:lstStyle/>
          <a:p>
            <a:r>
              <a:rPr lang="en-US" dirty="0" smtClean="0"/>
              <a:t>Located in the </a:t>
            </a:r>
            <a:r>
              <a:rPr lang="en-US" dirty="0" smtClean="0">
                <a:solidFill>
                  <a:schemeClr val="accent1">
                    <a:lumMod val="75000"/>
                  </a:schemeClr>
                </a:solidFill>
                <a:latin typeface="Broadway" pitchFamily="82" charset="0"/>
              </a:rPr>
              <a:t>Horn of Africa</a:t>
            </a:r>
            <a:r>
              <a:rPr lang="en-US" dirty="0" smtClean="0"/>
              <a:t>.</a:t>
            </a:r>
          </a:p>
          <a:p>
            <a:r>
              <a:rPr lang="en-US" dirty="0" smtClean="0"/>
              <a:t>Aksum was a </a:t>
            </a:r>
            <a:r>
              <a:rPr lang="en-US" dirty="0" smtClean="0">
                <a:solidFill>
                  <a:schemeClr val="accent1">
                    <a:lumMod val="75000"/>
                  </a:schemeClr>
                </a:solidFill>
                <a:latin typeface="Broadway" pitchFamily="82" charset="0"/>
              </a:rPr>
              <a:t>hub</a:t>
            </a:r>
            <a:r>
              <a:rPr lang="en-US" dirty="0" smtClean="0"/>
              <a:t> for caravan routes to Egypt and Meroe.  </a:t>
            </a:r>
          </a:p>
          <a:p>
            <a:r>
              <a:rPr lang="en-US" dirty="0" smtClean="0"/>
              <a:t>Traded: </a:t>
            </a:r>
            <a:r>
              <a:rPr lang="en-US" dirty="0" smtClean="0">
                <a:solidFill>
                  <a:schemeClr val="accent1">
                    <a:lumMod val="75000"/>
                  </a:schemeClr>
                </a:solidFill>
                <a:latin typeface="Broadway" pitchFamily="82" charset="0"/>
              </a:rPr>
              <a:t>Salt</a:t>
            </a:r>
            <a:r>
              <a:rPr lang="en-US" dirty="0" smtClean="0"/>
              <a:t>, rhinoceros horns, tortoise shells, </a:t>
            </a:r>
            <a:r>
              <a:rPr lang="en-US" dirty="0" smtClean="0">
                <a:solidFill>
                  <a:schemeClr val="accent1">
                    <a:lumMod val="75000"/>
                  </a:schemeClr>
                </a:solidFill>
                <a:latin typeface="Broadway" pitchFamily="82" charset="0"/>
              </a:rPr>
              <a:t>ivory</a:t>
            </a:r>
            <a:r>
              <a:rPr lang="en-US" dirty="0" smtClean="0"/>
              <a:t>, emeralds and </a:t>
            </a:r>
            <a:r>
              <a:rPr lang="en-US" dirty="0" smtClean="0">
                <a:solidFill>
                  <a:schemeClr val="accent1">
                    <a:lumMod val="75000"/>
                  </a:schemeClr>
                </a:solidFill>
                <a:latin typeface="Broadway" pitchFamily="82" charset="0"/>
              </a:rPr>
              <a:t>gold</a:t>
            </a:r>
            <a:r>
              <a:rPr lang="en-US" dirty="0" smtClean="0"/>
              <a:t> for imported cloth, glass, olive oil, wide, brass, iron and copper.</a:t>
            </a:r>
            <a:endParaRPr lang="en-US" dirty="0"/>
          </a:p>
        </p:txBody>
      </p:sp>
      <p:pic>
        <p:nvPicPr>
          <p:cNvPr id="33794" name="Picture 2" descr="http://t2.gstatic.com/images?q=tbn:ANd9GcThtFVtiKfXI1djXiG6dFzKLsPErqjWcL_guzRnDbhKdag6nA_n"/>
          <p:cNvPicPr>
            <a:picLocks noChangeAspect="1" noChangeArrowheads="1"/>
          </p:cNvPicPr>
          <p:nvPr/>
        </p:nvPicPr>
        <p:blipFill>
          <a:blip r:embed="rId2" cstate="print"/>
          <a:srcRect/>
          <a:stretch>
            <a:fillRect/>
          </a:stretch>
        </p:blipFill>
        <p:spPr bwMode="auto">
          <a:xfrm>
            <a:off x="4953000" y="1828800"/>
            <a:ext cx="3597387" cy="35814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405</TotalTime>
  <Words>1232</Words>
  <Application>Microsoft Office PowerPoint</Application>
  <PresentationFormat>On-screen Show (4:3)</PresentationFormat>
  <Paragraphs>153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Equity</vt:lpstr>
      <vt:lpstr>African Civilizations 1500 BCE-700 CE</vt:lpstr>
      <vt:lpstr>A Land of Geographic Contrast</vt:lpstr>
      <vt:lpstr>Review:   Early Humans Adapt to their Environments</vt:lpstr>
      <vt:lpstr>Religion</vt:lpstr>
      <vt:lpstr>Keeping a History</vt:lpstr>
      <vt:lpstr>West African Iron Age</vt:lpstr>
      <vt:lpstr>Slide 7</vt:lpstr>
      <vt:lpstr>Djenne-Djeno</vt:lpstr>
      <vt:lpstr>The Kingdom of Aksum</vt:lpstr>
      <vt:lpstr>The Kingdom of Aksum</vt:lpstr>
      <vt:lpstr>The Kingdom of Aksum</vt:lpstr>
      <vt:lpstr>The Kingdom of Aksum</vt:lpstr>
      <vt:lpstr>The Fall of Aksum</vt:lpstr>
      <vt:lpstr>The Fall of Aksum</vt:lpstr>
      <vt:lpstr>Lasting Legacy of Aksum</vt:lpstr>
      <vt:lpstr>West African Civilizations</vt:lpstr>
      <vt:lpstr>Slide 17</vt:lpstr>
      <vt:lpstr>Two most important trade items:</vt:lpstr>
      <vt:lpstr>Gold-Salt Trade</vt:lpstr>
      <vt:lpstr>Gold-Salt Trade</vt:lpstr>
      <vt:lpstr>Trade</vt:lpstr>
      <vt:lpstr>Ghana’s Rule</vt:lpstr>
      <vt:lpstr>Islamic Influences in Ghana</vt:lpstr>
      <vt:lpstr>Fall of Ghana</vt:lpstr>
      <vt:lpstr>Empire of Mali</vt:lpstr>
      <vt:lpstr>Sundiata of Mali</vt:lpstr>
      <vt:lpstr>Islam and Mali</vt:lpstr>
      <vt:lpstr>Mansa Musa Expands Mali</vt:lpstr>
      <vt:lpstr>Decline of Mali</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Civilizations 1500 BCE-700 CE</dc:title>
  <dc:creator>opsd</dc:creator>
  <cp:lastModifiedBy>Base</cp:lastModifiedBy>
  <cp:revision>48</cp:revision>
  <dcterms:created xsi:type="dcterms:W3CDTF">2012-11-05T19:51:14Z</dcterms:created>
  <dcterms:modified xsi:type="dcterms:W3CDTF">2012-11-15T21:00:45Z</dcterms:modified>
</cp:coreProperties>
</file>